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60" r:id="rId2"/>
    <p:sldId id="1375" r:id="rId3"/>
    <p:sldId id="2008" r:id="rId4"/>
    <p:sldId id="1374" r:id="rId5"/>
    <p:sldId id="1250" r:id="rId6"/>
    <p:sldId id="1396" r:id="rId7"/>
    <p:sldId id="1404" r:id="rId8"/>
    <p:sldId id="1302" r:id="rId9"/>
    <p:sldId id="1400" r:id="rId10"/>
    <p:sldId id="1403" r:id="rId11"/>
    <p:sldId id="2010" r:id="rId12"/>
    <p:sldId id="2011" r:id="rId13"/>
    <p:sldId id="278" r:id="rId14"/>
  </p:sldIdLst>
  <p:sldSz cx="12192000" cy="6858000"/>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横山 和廣" initials="横山" lastIdx="4" clrIdx="0">
    <p:extLst>
      <p:ext uri="{19B8F6BF-5375-455C-9EA6-DF929625EA0E}">
        <p15:presenceInfo xmlns:p15="http://schemas.microsoft.com/office/powerpoint/2012/main" userId="0cab359474487b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4681" autoAdjust="0"/>
  </p:normalViewPr>
  <p:slideViewPr>
    <p:cSldViewPr snapToGrid="0">
      <p:cViewPr varScale="1">
        <p:scale>
          <a:sx n="104" d="100"/>
          <a:sy n="104" d="100"/>
        </p:scale>
        <p:origin x="70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15426E4A-B774-4159-A3D8-0EB055DC1AC1}" type="datetimeFigureOut">
              <a:rPr kumimoji="1" lang="ja-JP" altLang="en-US" smtClean="0"/>
              <a:t>2024/1/17</a:t>
            </a:fld>
            <a:endParaRPr kumimoji="1" lang="ja-JP" altLang="en-US"/>
          </a:p>
        </p:txBody>
      </p:sp>
      <p:sp>
        <p:nvSpPr>
          <p:cNvPr id="4" name="スライド イメージ プレースホルダー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13"/>
            <a:ext cx="5486400" cy="391636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7213"/>
            <a:ext cx="2971800"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7213"/>
            <a:ext cx="2971800" cy="498475"/>
          </a:xfrm>
          <a:prstGeom prst="rect">
            <a:avLst/>
          </a:prstGeom>
        </p:spPr>
        <p:txBody>
          <a:bodyPr vert="horz" lIns="91440" tIns="45720" rIns="91440" bIns="45720" rtlCol="0" anchor="b"/>
          <a:lstStyle>
            <a:lvl1pPr algn="r">
              <a:defRPr sz="1200"/>
            </a:lvl1pPr>
          </a:lstStyle>
          <a:p>
            <a:fld id="{16C460F3-3FC0-431B-9B88-FC707E659D31}" type="slidenum">
              <a:rPr kumimoji="1" lang="ja-JP" altLang="en-US" smtClean="0"/>
              <a:t>‹#›</a:t>
            </a:fld>
            <a:endParaRPr kumimoji="1" lang="ja-JP" altLang="en-US"/>
          </a:p>
        </p:txBody>
      </p:sp>
    </p:spTree>
    <p:extLst>
      <p:ext uri="{BB962C8B-B14F-4D97-AF65-F5344CB8AC3E}">
        <p14:creationId xmlns:p14="http://schemas.microsoft.com/office/powerpoint/2010/main" val="36409047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6C460F3-3FC0-431B-9B88-FC707E659D31}" type="slidenum">
              <a:rPr kumimoji="1" lang="ja-JP" altLang="en-US" smtClean="0"/>
              <a:t>8</a:t>
            </a:fld>
            <a:endParaRPr kumimoji="1" lang="ja-JP" altLang="en-US"/>
          </a:p>
        </p:txBody>
      </p:sp>
    </p:spTree>
    <p:extLst>
      <p:ext uri="{BB962C8B-B14F-4D97-AF65-F5344CB8AC3E}">
        <p14:creationId xmlns:p14="http://schemas.microsoft.com/office/powerpoint/2010/main" val="3577557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9AB0383-F63C-45E2-BDB9-2B27803676CC}" type="datetimeFigureOut">
              <a:rPr kumimoji="1" lang="ja-JP" altLang="en-US" smtClean="0"/>
              <a:t>2024/1/17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D00197-5E2D-480A-8FEA-F4B65160E100}" type="slidenum">
              <a:rPr kumimoji="1" lang="ja-JP" altLang="en-US" smtClean="0"/>
              <a:t>‹#›</a:t>
            </a:fld>
            <a:endParaRPr kumimoji="1" lang="ja-JP" altLang="en-US"/>
          </a:p>
        </p:txBody>
      </p:sp>
    </p:spTree>
    <p:extLst>
      <p:ext uri="{BB962C8B-B14F-4D97-AF65-F5344CB8AC3E}">
        <p14:creationId xmlns:p14="http://schemas.microsoft.com/office/powerpoint/2010/main" val="1224929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9AB0383-F63C-45E2-BDB9-2B27803676CC}" type="datetimeFigureOut">
              <a:rPr kumimoji="1" lang="ja-JP" altLang="en-US" smtClean="0"/>
              <a:t>2024/1/17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D00197-5E2D-480A-8FEA-F4B65160E100}" type="slidenum">
              <a:rPr kumimoji="1" lang="ja-JP" altLang="en-US" smtClean="0"/>
              <a:t>‹#›</a:t>
            </a:fld>
            <a:endParaRPr kumimoji="1" lang="ja-JP" altLang="en-US"/>
          </a:p>
        </p:txBody>
      </p:sp>
    </p:spTree>
    <p:extLst>
      <p:ext uri="{BB962C8B-B14F-4D97-AF65-F5344CB8AC3E}">
        <p14:creationId xmlns:p14="http://schemas.microsoft.com/office/powerpoint/2010/main" val="4132927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9AB0383-F63C-45E2-BDB9-2B27803676CC}" type="datetimeFigureOut">
              <a:rPr kumimoji="1" lang="ja-JP" altLang="en-US" smtClean="0"/>
              <a:t>2024/1/17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D00197-5E2D-480A-8FEA-F4B65160E100}" type="slidenum">
              <a:rPr kumimoji="1" lang="ja-JP" altLang="en-US" smtClean="0"/>
              <a:t>‹#›</a:t>
            </a:fld>
            <a:endParaRPr kumimoji="1" lang="ja-JP" altLang="en-US"/>
          </a:p>
        </p:txBody>
      </p:sp>
    </p:spTree>
    <p:extLst>
      <p:ext uri="{BB962C8B-B14F-4D97-AF65-F5344CB8AC3E}">
        <p14:creationId xmlns:p14="http://schemas.microsoft.com/office/powerpoint/2010/main" val="2620402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9AB0383-F63C-45E2-BDB9-2B27803676CC}" type="datetimeFigureOut">
              <a:rPr kumimoji="1" lang="ja-JP" altLang="en-US" smtClean="0"/>
              <a:t>2024/1/17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D00197-5E2D-480A-8FEA-F4B65160E100}" type="slidenum">
              <a:rPr kumimoji="1" lang="ja-JP" altLang="en-US" smtClean="0"/>
              <a:t>‹#›</a:t>
            </a:fld>
            <a:endParaRPr kumimoji="1" lang="ja-JP" altLang="en-US"/>
          </a:p>
        </p:txBody>
      </p:sp>
    </p:spTree>
    <p:extLst>
      <p:ext uri="{BB962C8B-B14F-4D97-AF65-F5344CB8AC3E}">
        <p14:creationId xmlns:p14="http://schemas.microsoft.com/office/powerpoint/2010/main" val="3714594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9AB0383-F63C-45E2-BDB9-2B27803676CC}" type="datetimeFigureOut">
              <a:rPr kumimoji="1" lang="ja-JP" altLang="en-US" smtClean="0"/>
              <a:t>2024/1/17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D00197-5E2D-480A-8FEA-F4B65160E100}" type="slidenum">
              <a:rPr kumimoji="1" lang="ja-JP" altLang="en-US" smtClean="0"/>
              <a:t>‹#›</a:t>
            </a:fld>
            <a:endParaRPr kumimoji="1" lang="ja-JP" altLang="en-US"/>
          </a:p>
        </p:txBody>
      </p:sp>
    </p:spTree>
    <p:extLst>
      <p:ext uri="{BB962C8B-B14F-4D97-AF65-F5344CB8AC3E}">
        <p14:creationId xmlns:p14="http://schemas.microsoft.com/office/powerpoint/2010/main" val="4012115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9AB0383-F63C-45E2-BDB9-2B27803676CC}" type="datetimeFigureOut">
              <a:rPr kumimoji="1" lang="ja-JP" altLang="en-US" smtClean="0"/>
              <a:t>2024/1/17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D00197-5E2D-480A-8FEA-F4B65160E100}" type="slidenum">
              <a:rPr kumimoji="1" lang="ja-JP" altLang="en-US" smtClean="0"/>
              <a:t>‹#›</a:t>
            </a:fld>
            <a:endParaRPr kumimoji="1" lang="ja-JP" altLang="en-US"/>
          </a:p>
        </p:txBody>
      </p:sp>
    </p:spTree>
    <p:extLst>
      <p:ext uri="{BB962C8B-B14F-4D97-AF65-F5344CB8AC3E}">
        <p14:creationId xmlns:p14="http://schemas.microsoft.com/office/powerpoint/2010/main" val="2926987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9AB0383-F63C-45E2-BDB9-2B27803676CC}" type="datetimeFigureOut">
              <a:rPr kumimoji="1" lang="ja-JP" altLang="en-US" smtClean="0"/>
              <a:t>2024/1/17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FD00197-5E2D-480A-8FEA-F4B65160E100}" type="slidenum">
              <a:rPr kumimoji="1" lang="ja-JP" altLang="en-US" smtClean="0"/>
              <a:t>‹#›</a:t>
            </a:fld>
            <a:endParaRPr kumimoji="1" lang="ja-JP" altLang="en-US"/>
          </a:p>
        </p:txBody>
      </p:sp>
    </p:spTree>
    <p:extLst>
      <p:ext uri="{BB962C8B-B14F-4D97-AF65-F5344CB8AC3E}">
        <p14:creationId xmlns:p14="http://schemas.microsoft.com/office/powerpoint/2010/main" val="99490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9AB0383-F63C-45E2-BDB9-2B27803676CC}" type="datetimeFigureOut">
              <a:rPr kumimoji="1" lang="ja-JP" altLang="en-US" smtClean="0"/>
              <a:t>2024/1/17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FD00197-5E2D-480A-8FEA-F4B65160E100}" type="slidenum">
              <a:rPr kumimoji="1" lang="ja-JP" altLang="en-US" smtClean="0"/>
              <a:t>‹#›</a:t>
            </a:fld>
            <a:endParaRPr kumimoji="1" lang="ja-JP" altLang="en-US"/>
          </a:p>
        </p:txBody>
      </p:sp>
    </p:spTree>
    <p:extLst>
      <p:ext uri="{BB962C8B-B14F-4D97-AF65-F5344CB8AC3E}">
        <p14:creationId xmlns:p14="http://schemas.microsoft.com/office/powerpoint/2010/main" val="2968762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9AB0383-F63C-45E2-BDB9-2B27803676CC}" type="datetimeFigureOut">
              <a:rPr kumimoji="1" lang="ja-JP" altLang="en-US" smtClean="0"/>
              <a:t>2024/1/17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FD00197-5E2D-480A-8FEA-F4B65160E100}" type="slidenum">
              <a:rPr kumimoji="1" lang="ja-JP" altLang="en-US" smtClean="0"/>
              <a:t>‹#›</a:t>
            </a:fld>
            <a:endParaRPr kumimoji="1" lang="ja-JP" altLang="en-US"/>
          </a:p>
        </p:txBody>
      </p:sp>
    </p:spTree>
    <p:extLst>
      <p:ext uri="{BB962C8B-B14F-4D97-AF65-F5344CB8AC3E}">
        <p14:creationId xmlns:p14="http://schemas.microsoft.com/office/powerpoint/2010/main" val="2751327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9AB0383-F63C-45E2-BDB9-2B27803676CC}" type="datetimeFigureOut">
              <a:rPr kumimoji="1" lang="ja-JP" altLang="en-US" smtClean="0"/>
              <a:t>2024/1/17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D00197-5E2D-480A-8FEA-F4B65160E100}" type="slidenum">
              <a:rPr kumimoji="1" lang="ja-JP" altLang="en-US" smtClean="0"/>
              <a:t>‹#›</a:t>
            </a:fld>
            <a:endParaRPr kumimoji="1" lang="ja-JP" altLang="en-US"/>
          </a:p>
        </p:txBody>
      </p:sp>
    </p:spTree>
    <p:extLst>
      <p:ext uri="{BB962C8B-B14F-4D97-AF65-F5344CB8AC3E}">
        <p14:creationId xmlns:p14="http://schemas.microsoft.com/office/powerpoint/2010/main" val="1097639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9AB0383-F63C-45E2-BDB9-2B27803676CC}" type="datetimeFigureOut">
              <a:rPr kumimoji="1" lang="ja-JP" altLang="en-US" smtClean="0"/>
              <a:t>2024/1/17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D00197-5E2D-480A-8FEA-F4B65160E100}" type="slidenum">
              <a:rPr kumimoji="1" lang="ja-JP" altLang="en-US" smtClean="0"/>
              <a:t>‹#›</a:t>
            </a:fld>
            <a:endParaRPr kumimoji="1" lang="ja-JP" altLang="en-US"/>
          </a:p>
        </p:txBody>
      </p:sp>
    </p:spTree>
    <p:extLst>
      <p:ext uri="{BB962C8B-B14F-4D97-AF65-F5344CB8AC3E}">
        <p14:creationId xmlns:p14="http://schemas.microsoft.com/office/powerpoint/2010/main" val="2256447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AB0383-F63C-45E2-BDB9-2B27803676CC}" type="datetimeFigureOut">
              <a:rPr kumimoji="1" lang="ja-JP" altLang="en-US" smtClean="0"/>
              <a:t>2024/1/17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00197-5E2D-480A-8FEA-F4B65160E100}" type="slidenum">
              <a:rPr kumimoji="1" lang="ja-JP" altLang="en-US" smtClean="0"/>
              <a:t>‹#›</a:t>
            </a:fld>
            <a:endParaRPr kumimoji="1" lang="ja-JP" altLang="en-US"/>
          </a:p>
        </p:txBody>
      </p:sp>
    </p:spTree>
    <p:extLst>
      <p:ext uri="{BB962C8B-B14F-4D97-AF65-F5344CB8AC3E}">
        <p14:creationId xmlns:p14="http://schemas.microsoft.com/office/powerpoint/2010/main" val="2424492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89467" y="1079236"/>
            <a:ext cx="11413065" cy="2486554"/>
          </a:xfrm>
        </p:spPr>
        <p:txBody>
          <a:bodyPr>
            <a:normAutofit fontScale="90000"/>
          </a:bodyPr>
          <a:lstStyle/>
          <a:p>
            <a:br>
              <a:rPr lang="ja-JP" altLang="en-US" sz="3600" dirty="0"/>
            </a:br>
            <a:br>
              <a:rPr lang="ja-JP" altLang="en-US" sz="3600" dirty="0"/>
            </a:br>
            <a:br>
              <a:rPr lang="ja-JP" altLang="en-US" sz="3600" dirty="0"/>
            </a:br>
            <a:br>
              <a:rPr lang="ja-JP" altLang="en-US" sz="3600" dirty="0"/>
            </a:br>
            <a:br>
              <a:rPr lang="ja-JP" altLang="en-US" sz="3600" dirty="0"/>
            </a:br>
            <a:br>
              <a:rPr lang="en-US" altLang="ja-JP" sz="2200" dirty="0">
                <a:latin typeface="Meiryo UI" panose="020B0604030504040204" pitchFamily="50" charset="-128"/>
                <a:ea typeface="Meiryo UI" panose="020B0604030504040204" pitchFamily="50" charset="-128"/>
              </a:rPr>
            </a:br>
            <a:br>
              <a:rPr lang="en-US" altLang="ja-JP" sz="2700" dirty="0"/>
            </a:br>
            <a:br>
              <a:rPr lang="ja-JP" altLang="en-US" sz="2800" dirty="0"/>
            </a:br>
            <a:br>
              <a:rPr lang="en-US" altLang="ja-JP" sz="2700" dirty="0"/>
            </a:br>
            <a:r>
              <a:rPr lang="ja-JP" altLang="en-US" sz="2700" dirty="0"/>
              <a:t>移動支援の立上げプロセスと伴走支援</a:t>
            </a:r>
            <a:br>
              <a:rPr lang="en-US" altLang="ja-JP" sz="2200" dirty="0">
                <a:latin typeface="+mj-ea"/>
              </a:rPr>
            </a:br>
            <a:br>
              <a:rPr lang="en-US" altLang="ja-JP" sz="2200" dirty="0">
                <a:latin typeface="+mj-ea"/>
              </a:rPr>
            </a:br>
            <a:br>
              <a:rPr lang="ja-JP" altLang="en-US" sz="2200" dirty="0">
                <a:latin typeface="+mj-ea"/>
              </a:rPr>
            </a:br>
            <a:r>
              <a:rPr lang="ja-JP" altLang="en-US" sz="2200" dirty="0"/>
              <a:t>「地域における移動サービスの創出」勉強会　</a:t>
            </a:r>
            <a:br>
              <a:rPr lang="en-US" altLang="ja-JP" sz="2200" dirty="0"/>
            </a:br>
            <a:br>
              <a:rPr lang="en-US" altLang="ja-JP" sz="2200" dirty="0"/>
            </a:br>
            <a:endParaRPr kumimoji="1" lang="ja-JP" altLang="en-US" sz="4000" dirty="0"/>
          </a:p>
        </p:txBody>
      </p:sp>
      <p:sp>
        <p:nvSpPr>
          <p:cNvPr id="3" name="サブタイトル 2"/>
          <p:cNvSpPr>
            <a:spLocks noGrp="1"/>
          </p:cNvSpPr>
          <p:nvPr>
            <p:ph type="subTitle" idx="1"/>
          </p:nvPr>
        </p:nvSpPr>
        <p:spPr>
          <a:xfrm>
            <a:off x="4512732" y="4979603"/>
            <a:ext cx="3166534" cy="1255712"/>
          </a:xfrm>
        </p:spPr>
        <p:txBody>
          <a:bodyPr>
            <a:normAutofit/>
          </a:bodyPr>
          <a:lstStyle/>
          <a:p>
            <a:r>
              <a:rPr kumimoji="1" lang="en-US" altLang="ja-JP" sz="1600" dirty="0"/>
              <a:t>2024</a:t>
            </a:r>
            <a:r>
              <a:rPr kumimoji="1" lang="ja-JP" altLang="en-US" sz="1600" dirty="0"/>
              <a:t>年</a:t>
            </a:r>
            <a:r>
              <a:rPr kumimoji="1" lang="en-US" altLang="ja-JP" sz="1600" dirty="0"/>
              <a:t>1</a:t>
            </a:r>
            <a:r>
              <a:rPr kumimoji="1" lang="ja-JP" altLang="en-US" sz="1600" dirty="0"/>
              <a:t>月</a:t>
            </a:r>
            <a:r>
              <a:rPr kumimoji="1" lang="en-US" altLang="ja-JP" sz="1600" dirty="0"/>
              <a:t>25</a:t>
            </a:r>
            <a:r>
              <a:rPr kumimoji="1" lang="ja-JP" altLang="en-US" sz="1600" dirty="0"/>
              <a:t>日</a:t>
            </a:r>
          </a:p>
          <a:p>
            <a:r>
              <a:rPr lang="en-US" altLang="ja-JP" sz="1600" dirty="0"/>
              <a:t>NPO</a:t>
            </a:r>
            <a:r>
              <a:rPr lang="ja-JP" altLang="en-US" sz="1600" dirty="0"/>
              <a:t>法人移動ネットおかやま</a:t>
            </a:r>
          </a:p>
          <a:p>
            <a:r>
              <a:rPr kumimoji="1" lang="ja-JP" altLang="en-US" sz="1600" dirty="0"/>
              <a:t>横山和廣</a:t>
            </a:r>
            <a:endParaRPr kumimoji="1" lang="ja-JP" altLang="en-US" dirty="0"/>
          </a:p>
        </p:txBody>
      </p:sp>
      <p:cxnSp>
        <p:nvCxnSpPr>
          <p:cNvPr id="5" name="直線コネクタ 4">
            <a:extLst>
              <a:ext uri="{FF2B5EF4-FFF2-40B4-BE49-F238E27FC236}">
                <a16:creationId xmlns:a16="http://schemas.microsoft.com/office/drawing/2014/main" id="{1FE318C7-0197-7BFC-8104-1B51206F4E3C}"/>
              </a:ext>
            </a:extLst>
          </p:cNvPr>
          <p:cNvCxnSpPr>
            <a:cxnSpLocks/>
          </p:cNvCxnSpPr>
          <p:nvPr/>
        </p:nvCxnSpPr>
        <p:spPr>
          <a:xfrm>
            <a:off x="3569855" y="1996954"/>
            <a:ext cx="51816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69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2FB840B-4F48-6E58-16B6-A1ECB4F99D73}"/>
              </a:ext>
            </a:extLst>
          </p:cNvPr>
          <p:cNvSpPr txBox="1"/>
          <p:nvPr/>
        </p:nvSpPr>
        <p:spPr>
          <a:xfrm>
            <a:off x="438727" y="317748"/>
            <a:ext cx="11314545" cy="6540252"/>
          </a:xfrm>
          <a:prstGeom prst="rect">
            <a:avLst/>
          </a:prstGeom>
          <a:noFill/>
        </p:spPr>
        <p:txBody>
          <a:bodyPr wrap="square">
            <a:spAutoFit/>
          </a:bodyPr>
          <a:lstStyle/>
          <a:p>
            <a:pPr algn="ctr"/>
            <a:r>
              <a:rPr lang="ja-JP" altLang="ja-JP" sz="1600" b="1" kern="100" dirty="0">
                <a:effectLst/>
                <a:latin typeface="游明朝" panose="02020400000000000000" pitchFamily="18" charset="-128"/>
                <a:ea typeface="AR Pゴシック体M" panose="020B0600000000000000" pitchFamily="50" charset="-128"/>
                <a:cs typeface="Times New Roman" panose="02020603050405020304" pitchFamily="18" charset="0"/>
              </a:rPr>
              <a:t>生活支援あんしんネットおかやま</a:t>
            </a:r>
            <a:r>
              <a:rPr lang="ja-JP" altLang="en-US" sz="1600" b="1" kern="100" dirty="0">
                <a:effectLst/>
                <a:latin typeface="游明朝" panose="02020400000000000000" pitchFamily="18" charset="-128"/>
                <a:ea typeface="AR Pゴシック体M" panose="020B0600000000000000" pitchFamily="50" charset="-128"/>
                <a:cs typeface="Times New Roman" panose="02020603050405020304" pitchFamily="18" charset="0"/>
              </a:rPr>
              <a:t>　</a:t>
            </a:r>
            <a:r>
              <a:rPr lang="ja-JP" altLang="ja-JP" sz="1600" b="1" kern="100" dirty="0">
                <a:effectLst/>
                <a:latin typeface="游明朝" panose="02020400000000000000" pitchFamily="18" charset="-128"/>
                <a:ea typeface="AR Pゴシック体M" panose="020B0600000000000000" pitchFamily="50" charset="-128"/>
                <a:cs typeface="Times New Roman" panose="02020603050405020304" pitchFamily="18" charset="0"/>
              </a:rPr>
              <a:t>　</a:t>
            </a:r>
            <a:endParaRPr lang="en-US" altLang="ja-JP" sz="1600" b="1" kern="100" dirty="0">
              <a:effectLst/>
              <a:latin typeface="游明朝" panose="02020400000000000000" pitchFamily="18" charset="-128"/>
              <a:ea typeface="AR Pゴシック体M" panose="020B0600000000000000" pitchFamily="50" charset="-128"/>
              <a:cs typeface="Times New Roman" panose="02020603050405020304" pitchFamily="18" charset="0"/>
            </a:endParaRPr>
          </a:p>
          <a:p>
            <a:pPr algn="ctr"/>
            <a:endParaRPr lang="ja-JP" alt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en-US" sz="1400" kern="100" dirty="0">
                <a:latin typeface="游明朝" panose="02020400000000000000" pitchFamily="18" charset="-128"/>
                <a:ea typeface="AR Pゴシック体M" panose="020B0600000000000000" pitchFamily="50" charset="-128"/>
                <a:cs typeface="Times New Roman" panose="02020603050405020304" pitchFamily="18" charset="0"/>
              </a:rPr>
              <a:t>★</a:t>
            </a:r>
            <a:r>
              <a:rPr lang="ja-JP" altLang="en-US" sz="1400" b="1" kern="100" dirty="0">
                <a:latin typeface="游明朝" panose="02020400000000000000" pitchFamily="18" charset="-128"/>
                <a:ea typeface="AR Pゴシック体M" panose="020B0600000000000000" pitchFamily="50" charset="-128"/>
                <a:cs typeface="Times New Roman" panose="02020603050405020304" pitchFamily="18" charset="0"/>
              </a:rPr>
              <a:t>目的</a:t>
            </a:r>
          </a:p>
          <a:p>
            <a:pPr algn="l"/>
            <a:r>
              <a:rPr lang="ja-JP" altLang="en-US"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　</a:t>
            </a:r>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岡山県で生活支援活動</a:t>
            </a:r>
            <a:r>
              <a:rPr lang="en-US"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a:t>
            </a:r>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生活支援・配食・移動支援</a:t>
            </a:r>
            <a:r>
              <a:rPr lang="en-US"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a:t>
            </a:r>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を実施している</a:t>
            </a:r>
            <a:r>
              <a:rPr lang="en-US" altLang="ja-JP" sz="1400" b="1" kern="100" dirty="0">
                <a:effectLst/>
                <a:latin typeface="AR Pゴシック体M" panose="020B0600000000000000" pitchFamily="50" charset="-128"/>
                <a:ea typeface="游明朝" panose="02020400000000000000" pitchFamily="18" charset="-128"/>
                <a:cs typeface="Times New Roman" panose="02020603050405020304" pitchFamily="18" charset="0"/>
              </a:rPr>
              <a:t>NPO</a:t>
            </a:r>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団体</a:t>
            </a:r>
            <a:r>
              <a:rPr lang="en-US"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a:t>
            </a:r>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会員</a:t>
            </a:r>
            <a:r>
              <a:rPr lang="en-US"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a:t>
            </a:r>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により、新たな活動を実施する町内会、自治会、住民団体等に</a:t>
            </a:r>
            <a:endParaRPr lang="en-US"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endParaRPr>
          </a:p>
          <a:p>
            <a:pPr algn="l"/>
            <a:r>
              <a:rPr lang="ja-JP" altLang="en-US"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　</a:t>
            </a:r>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対して、情報提供や意見交換の機会を提供し活動に対する支援を行うことで、生活支援活動の充実、強化を図ることを目的とする、</a:t>
            </a:r>
            <a:endParaRPr lang="en-US"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endParaRPr>
          </a:p>
          <a:p>
            <a:pPr algn="l"/>
            <a:r>
              <a:rPr lang="ja-JP" altLang="en-US"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　高齢者の介護予防・</a:t>
            </a:r>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生活支援のネットワーク中間</a:t>
            </a:r>
            <a:r>
              <a:rPr lang="ja-JP" altLang="en-US"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支援</a:t>
            </a:r>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組織</a:t>
            </a:r>
            <a:r>
              <a:rPr lang="ja-JP" altLang="en-US"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です。</a:t>
            </a:r>
            <a:endParaRPr lang="ja-JP" altLang="ja-JP" sz="11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en-US" altLang="ja-JP" sz="1400" b="1" kern="100" dirty="0">
                <a:effectLst/>
                <a:latin typeface="AR Pゴシック体M" panose="020B0600000000000000" pitchFamily="50" charset="-128"/>
                <a:ea typeface="游明朝" panose="02020400000000000000" pitchFamily="18" charset="-128"/>
                <a:cs typeface="Times New Roman" panose="02020603050405020304" pitchFamily="18" charset="0"/>
              </a:rPr>
              <a:t> </a:t>
            </a:r>
            <a:endParaRPr lang="ja-JP" altLang="ja-JP" sz="11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en-US" sz="1400" b="1" u="dbl" kern="100" dirty="0">
                <a:effectLst/>
                <a:latin typeface="游明朝" panose="02020400000000000000" pitchFamily="18" charset="-128"/>
                <a:ea typeface="AR Pゴシック体M" panose="020B0600000000000000" pitchFamily="50" charset="-128"/>
                <a:cs typeface="Times New Roman" panose="02020603050405020304" pitchFamily="18" charset="0"/>
              </a:rPr>
              <a:t>★</a:t>
            </a:r>
            <a:r>
              <a:rPr lang="ja-JP" altLang="ja-JP" sz="1400" b="1" u="dbl" kern="100" dirty="0">
                <a:effectLst/>
                <a:latin typeface="游明朝" panose="02020400000000000000" pitchFamily="18" charset="-128"/>
                <a:ea typeface="AR Pゴシック体M" panose="020B0600000000000000" pitchFamily="50" charset="-128"/>
                <a:cs typeface="Times New Roman" panose="02020603050405020304" pitchFamily="18" charset="0"/>
              </a:rPr>
              <a:t>生活支援団体とは</a:t>
            </a:r>
            <a:endParaRPr lang="ja-JP" altLang="ja-JP" sz="11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en-US"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　</a:t>
            </a:r>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高齢者で</a:t>
            </a:r>
            <a:r>
              <a:rPr lang="en-US"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65</a:t>
            </a:r>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歳以上の方を含めた住民対象の生活支援を実施する団体、又は生活支援を実施する</a:t>
            </a:r>
            <a:r>
              <a:rPr lang="en-US"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65</a:t>
            </a:r>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歳以上の活動者がいる団体で、実施主体は、</a:t>
            </a:r>
            <a:endParaRPr lang="ja-JP" altLang="en-US" sz="1400" b="1" kern="100" dirty="0">
              <a:effectLst/>
              <a:latin typeface="游明朝" panose="02020400000000000000" pitchFamily="18" charset="-128"/>
              <a:ea typeface="AR Pゴシック体M" panose="020B0600000000000000" pitchFamily="50" charset="-128"/>
              <a:cs typeface="Times New Roman" panose="02020603050405020304" pitchFamily="18" charset="0"/>
            </a:endParaRPr>
          </a:p>
          <a:p>
            <a:pPr algn="l"/>
            <a:r>
              <a:rPr lang="ja-JP" altLang="en-US" sz="1400" b="1" kern="100" dirty="0">
                <a:latin typeface="游明朝" panose="02020400000000000000" pitchFamily="18" charset="-128"/>
                <a:ea typeface="AR Pゴシック体M" panose="020B0600000000000000" pitchFamily="50" charset="-128"/>
                <a:cs typeface="Times New Roman" panose="02020603050405020304" pitchFamily="18" charset="0"/>
              </a:rPr>
              <a:t>　</a:t>
            </a:r>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事業者・</a:t>
            </a:r>
            <a:r>
              <a:rPr lang="en-US"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NPO</a:t>
            </a:r>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・住民ボランティア等により、また支援提供者はボランティア</a:t>
            </a:r>
            <a:r>
              <a:rPr lang="en-US"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a:t>
            </a:r>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有償・無償</a:t>
            </a:r>
            <a:r>
              <a:rPr lang="en-US"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a:t>
            </a:r>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であることとします。</a:t>
            </a:r>
            <a:endParaRPr lang="ja-JP" altLang="ja-JP" sz="11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en-US" altLang="ja-JP" sz="1400" b="1" kern="100" dirty="0">
                <a:effectLst/>
                <a:latin typeface="AR Pゴシック体M" panose="020B0600000000000000" pitchFamily="50" charset="-128"/>
                <a:ea typeface="游明朝" panose="02020400000000000000" pitchFamily="18" charset="-128"/>
                <a:cs typeface="Times New Roman" panose="02020603050405020304" pitchFamily="18" charset="0"/>
              </a:rPr>
              <a:t> </a:t>
            </a:r>
            <a:endParaRPr lang="ja-JP" altLang="ja-JP" sz="11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en-US" sz="1400" b="1" u="dbl" kern="100" dirty="0">
                <a:effectLst/>
                <a:latin typeface="游明朝" panose="02020400000000000000" pitchFamily="18" charset="-128"/>
                <a:ea typeface="AR Pゴシック体M" panose="020B0600000000000000" pitchFamily="50" charset="-128"/>
                <a:cs typeface="Times New Roman" panose="02020603050405020304" pitchFamily="18" charset="0"/>
              </a:rPr>
              <a:t>★</a:t>
            </a:r>
            <a:r>
              <a:rPr lang="ja-JP" altLang="en-US" sz="1400" b="1" u="dbl" kern="100" dirty="0">
                <a:latin typeface="游明朝" panose="02020400000000000000" pitchFamily="18" charset="-128"/>
                <a:ea typeface="AR Pゴシック体M" panose="020B0600000000000000" pitchFamily="50" charset="-128"/>
                <a:cs typeface="Times New Roman" panose="02020603050405020304" pitchFamily="18" charset="0"/>
              </a:rPr>
              <a:t>活動</a:t>
            </a:r>
            <a:r>
              <a:rPr lang="ja-JP" altLang="ja-JP" sz="1400" b="1" u="dbl" kern="100" dirty="0">
                <a:effectLst/>
                <a:latin typeface="游明朝" panose="02020400000000000000" pitchFamily="18" charset="-128"/>
                <a:ea typeface="AR Pゴシック体M" panose="020B0600000000000000" pitchFamily="50" charset="-128"/>
                <a:cs typeface="Times New Roman" panose="02020603050405020304" pitchFamily="18" charset="0"/>
              </a:rPr>
              <a:t>内容</a:t>
            </a:r>
            <a:endParaRPr lang="ja-JP" altLang="ja-JP" sz="11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algn="l"/>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生活支援団体の活動は市町村や自治会等に対して様々な支援を行います。</a:t>
            </a:r>
            <a:endParaRPr lang="ja-JP" altLang="ja-JP" sz="11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lvl="0" algn="l"/>
            <a:r>
              <a:rPr lang="ja-JP" altLang="en-US"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　○</a:t>
            </a:r>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生活支援団体ネットワーク連絡会の開催</a:t>
            </a:r>
            <a:endParaRPr lang="ja-JP" altLang="ja-JP" sz="11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457200" indent="152400" algn="l"/>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それぞれの活動の情報共有・意見交換の機会を提供します。</a:t>
            </a:r>
            <a:endParaRPr lang="ja-JP" altLang="ja-JP" sz="11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lvl="0" algn="l"/>
            <a:r>
              <a:rPr lang="ja-JP" altLang="en-US" sz="1400" b="1" kern="100" dirty="0">
                <a:latin typeface="游明朝" panose="02020400000000000000" pitchFamily="18" charset="-128"/>
                <a:ea typeface="AR Pゴシック体M" panose="020B0600000000000000" pitchFamily="50" charset="-128"/>
                <a:cs typeface="Times New Roman" panose="02020603050405020304" pitchFamily="18" charset="0"/>
              </a:rPr>
              <a:t>　○</a:t>
            </a:r>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相談や助言の実施</a:t>
            </a:r>
            <a:endParaRPr lang="ja-JP" altLang="ja-JP" sz="11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457200" indent="152400" algn="l"/>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生活支援活動によるお困りごとに対して、相談・助言の支援を行います。</a:t>
            </a:r>
            <a:endParaRPr lang="ja-JP" altLang="ja-JP" sz="11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lvl="0" algn="l"/>
            <a:r>
              <a:rPr lang="ja-JP" altLang="en-US" sz="1400" b="1" kern="100" dirty="0">
                <a:latin typeface="游明朝" panose="02020400000000000000" pitchFamily="18" charset="-128"/>
                <a:ea typeface="AR Pゴシック体M" panose="020B0600000000000000" pitchFamily="50" charset="-128"/>
                <a:cs typeface="Times New Roman" panose="02020603050405020304" pitchFamily="18" charset="0"/>
              </a:rPr>
              <a:t>　○</a:t>
            </a:r>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県、市町村への協力支援</a:t>
            </a:r>
            <a:endParaRPr lang="ja-JP" altLang="ja-JP" sz="11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457200" algn="l"/>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　生活支援に関わる事業への積極的な支援を行います。</a:t>
            </a:r>
            <a:endParaRPr lang="ja-JP" altLang="ja-JP" sz="11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lvl="0" algn="l"/>
            <a:r>
              <a:rPr lang="ja-JP" altLang="en-US" sz="1400" b="1" kern="100" dirty="0">
                <a:latin typeface="游明朝" panose="02020400000000000000" pitchFamily="18" charset="-128"/>
                <a:ea typeface="AR Pゴシック体M" panose="020B0600000000000000" pitchFamily="50" charset="-128"/>
                <a:cs typeface="Times New Roman" panose="02020603050405020304" pitchFamily="18" charset="0"/>
              </a:rPr>
              <a:t>　○</a:t>
            </a:r>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広報誌等の発行や活動団体への</a:t>
            </a:r>
            <a:r>
              <a:rPr lang="en-US"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PR</a:t>
            </a:r>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を行います。</a:t>
            </a:r>
            <a:endParaRPr lang="ja-JP" altLang="ja-JP" sz="11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457200" indent="152400" algn="l"/>
            <a:r>
              <a:rPr lang="en-US" altLang="ja-JP" sz="1400" b="1" kern="100" dirty="0">
                <a:effectLst/>
                <a:latin typeface="AR Pゴシック体M" panose="020B0600000000000000" pitchFamily="50" charset="-128"/>
                <a:ea typeface="游明朝" panose="02020400000000000000" pitchFamily="18" charset="-128"/>
                <a:cs typeface="Times New Roman" panose="02020603050405020304" pitchFamily="18" charset="0"/>
              </a:rPr>
              <a:t> </a:t>
            </a:r>
            <a:endParaRPr lang="ja-JP" altLang="ja-JP" sz="11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en-US" sz="1400" b="1" u="dbl" kern="100" dirty="0">
                <a:effectLst/>
                <a:latin typeface="游明朝" panose="02020400000000000000" pitchFamily="18" charset="-128"/>
                <a:ea typeface="AR Pゴシック体M" panose="020B0600000000000000" pitchFamily="50" charset="-128"/>
                <a:cs typeface="Times New Roman" panose="02020603050405020304" pitchFamily="18" charset="0"/>
              </a:rPr>
              <a:t>★</a:t>
            </a:r>
            <a:r>
              <a:rPr lang="ja-JP" altLang="ja-JP" sz="1400" b="1" u="dbl" kern="100" dirty="0">
                <a:effectLst/>
                <a:latin typeface="游明朝" panose="02020400000000000000" pitchFamily="18" charset="-128"/>
                <a:ea typeface="AR Pゴシック体M" panose="020B0600000000000000" pitchFamily="50" charset="-128"/>
                <a:cs typeface="Times New Roman" panose="02020603050405020304" pitchFamily="18" charset="0"/>
              </a:rPr>
              <a:t>生活支援あんしんネットおかやま会員　</a:t>
            </a:r>
            <a:r>
              <a:rPr lang="en-US" altLang="ja-JP" sz="1400" b="1" u="dbl" kern="100" dirty="0">
                <a:effectLst/>
                <a:latin typeface="游明朝" panose="02020400000000000000" pitchFamily="18" charset="-128"/>
                <a:ea typeface="AR Pゴシック体M" panose="020B0600000000000000" pitchFamily="50" charset="-128"/>
                <a:cs typeface="Times New Roman" panose="02020603050405020304" pitchFamily="18" charset="0"/>
              </a:rPr>
              <a:t>(2021</a:t>
            </a:r>
            <a:r>
              <a:rPr lang="ja-JP" altLang="ja-JP" sz="1400" b="1" u="dbl" kern="100" dirty="0">
                <a:effectLst/>
                <a:latin typeface="游明朝" panose="02020400000000000000" pitchFamily="18" charset="-128"/>
                <a:ea typeface="AR Pゴシック体M" panose="020B0600000000000000" pitchFamily="50" charset="-128"/>
                <a:cs typeface="Times New Roman" panose="02020603050405020304" pitchFamily="18" charset="0"/>
              </a:rPr>
              <a:t>年</a:t>
            </a:r>
            <a:r>
              <a:rPr lang="en-US" altLang="ja-JP" sz="1400" b="1" u="dbl" kern="100" dirty="0">
                <a:effectLst/>
                <a:latin typeface="游明朝" panose="02020400000000000000" pitchFamily="18" charset="-128"/>
                <a:ea typeface="AR Pゴシック体M" panose="020B0600000000000000" pitchFamily="50" charset="-128"/>
                <a:cs typeface="Times New Roman" panose="02020603050405020304" pitchFamily="18" charset="0"/>
              </a:rPr>
              <a:t>10</a:t>
            </a:r>
            <a:r>
              <a:rPr lang="ja-JP" altLang="ja-JP" sz="1400" b="1" u="dbl" kern="100" dirty="0">
                <a:effectLst/>
                <a:latin typeface="游明朝" panose="02020400000000000000" pitchFamily="18" charset="-128"/>
                <a:ea typeface="AR Pゴシック体M" panose="020B0600000000000000" pitchFamily="50" charset="-128"/>
                <a:cs typeface="Times New Roman" panose="02020603050405020304" pitchFamily="18" charset="0"/>
              </a:rPr>
              <a:t>月現在</a:t>
            </a:r>
            <a:r>
              <a:rPr lang="en-US" altLang="ja-JP" sz="1400" b="1" u="dbl" kern="100" dirty="0">
                <a:effectLst/>
                <a:latin typeface="游明朝" panose="02020400000000000000" pitchFamily="18" charset="-128"/>
                <a:ea typeface="AR Pゴシック体M" panose="020B0600000000000000" pitchFamily="50" charset="-128"/>
                <a:cs typeface="Times New Roman" panose="02020603050405020304" pitchFamily="18" charset="0"/>
              </a:rPr>
              <a:t>)</a:t>
            </a:r>
            <a:endParaRPr lang="ja-JP" altLang="ja-JP" sz="11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457200" algn="l"/>
            <a:r>
              <a:rPr lang="ja-JP" altLang="en-US" sz="1400" b="1" kern="100" dirty="0">
                <a:latin typeface="游明朝" panose="02020400000000000000" pitchFamily="18" charset="-128"/>
                <a:ea typeface="AR Pゴシック体M" panose="020B0600000000000000" pitchFamily="50" charset="-128"/>
                <a:cs typeface="Times New Roman" panose="02020603050405020304" pitchFamily="18" charset="0"/>
              </a:rPr>
              <a:t>  </a:t>
            </a:r>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◎認定</a:t>
            </a:r>
            <a:r>
              <a:rPr lang="en-US"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NPO</a:t>
            </a:r>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ハーモニーネット未来</a:t>
            </a:r>
            <a:endParaRPr lang="ja-JP" altLang="ja-JP" sz="11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　　　◎</a:t>
            </a:r>
            <a:r>
              <a:rPr lang="en-US"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NPO</a:t>
            </a:r>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移動ネットおかやま</a:t>
            </a:r>
            <a:endParaRPr lang="ja-JP" altLang="ja-JP" sz="11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　　　◎</a:t>
            </a:r>
            <a:r>
              <a:rPr lang="en-US" altLang="ja-JP" sz="1400" b="1" kern="100" dirty="0">
                <a:latin typeface="游明朝" panose="02020400000000000000" pitchFamily="18" charset="-128"/>
                <a:ea typeface="AR Pゴシック体M" panose="020B0600000000000000" pitchFamily="50" charset="-128"/>
                <a:cs typeface="Times New Roman" panose="02020603050405020304" pitchFamily="18" charset="0"/>
              </a:rPr>
              <a:t>NPO</a:t>
            </a:r>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東備子ども</a:t>
            </a:r>
            <a:r>
              <a:rPr lang="en-US"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NPO</a:t>
            </a:r>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センター</a:t>
            </a:r>
            <a:endParaRPr lang="ja-JP" altLang="ja-JP" sz="11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　　　◎</a:t>
            </a:r>
            <a:r>
              <a:rPr lang="en-US" altLang="ja-JP" sz="1400" b="1" kern="100" dirty="0">
                <a:latin typeface="游明朝" panose="02020400000000000000" pitchFamily="18" charset="-128"/>
                <a:ea typeface="AR Pゴシック体M" panose="020B0600000000000000" pitchFamily="50" charset="-128"/>
                <a:cs typeface="Times New Roman" panose="02020603050405020304" pitchFamily="18" charset="0"/>
              </a:rPr>
              <a:t>NPO</a:t>
            </a:r>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元気交流クラブたけのこの家</a:t>
            </a:r>
            <a:endParaRPr lang="ja-JP" altLang="ja-JP" sz="11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　　　◎</a:t>
            </a:r>
            <a:r>
              <a:rPr lang="en-US" altLang="ja-JP" sz="1400" b="1" kern="100" dirty="0">
                <a:latin typeface="游明朝" panose="02020400000000000000" pitchFamily="18" charset="-128"/>
                <a:ea typeface="AR Pゴシック体M" panose="020B0600000000000000" pitchFamily="50" charset="-128"/>
                <a:cs typeface="Times New Roman" panose="02020603050405020304" pitchFamily="18" charset="0"/>
              </a:rPr>
              <a:t>NPO</a:t>
            </a:r>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スマイル・ちわ</a:t>
            </a:r>
            <a:endParaRPr lang="ja-JP" altLang="ja-JP" sz="11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　　　◎</a:t>
            </a:r>
            <a:r>
              <a:rPr lang="en-US"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NPO</a:t>
            </a:r>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市民活動センターまにわ</a:t>
            </a:r>
            <a:endParaRPr lang="ja-JP" altLang="ja-JP" sz="11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　　　◎</a:t>
            </a:r>
            <a:r>
              <a:rPr lang="en-US"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NPO</a:t>
            </a:r>
            <a:r>
              <a:rPr lang="ja-JP" altLang="ja-JP" sz="1400" b="1" kern="100" dirty="0">
                <a:effectLst/>
                <a:latin typeface="游明朝" panose="02020400000000000000" pitchFamily="18" charset="-128"/>
                <a:ea typeface="AR Pゴシック体M" panose="020B0600000000000000" pitchFamily="50" charset="-128"/>
                <a:cs typeface="Times New Roman" panose="02020603050405020304" pitchFamily="18" charset="0"/>
              </a:rPr>
              <a:t>ぶどうの家わたぼうし</a:t>
            </a:r>
            <a:endParaRPr lang="ja-JP" altLang="ja-JP" sz="11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en-US" altLang="ja-JP" sz="1400" b="1" kern="100" dirty="0">
                <a:effectLst/>
                <a:latin typeface="AR Pゴシック体M" panose="020B0600000000000000" pitchFamily="50" charset="-128"/>
                <a:ea typeface="游明朝" panose="02020400000000000000" pitchFamily="18" charset="-128"/>
                <a:cs typeface="Times New Roman" panose="02020603050405020304" pitchFamily="18" charset="0"/>
              </a:rPr>
              <a:t> </a:t>
            </a:r>
            <a:endParaRPr lang="ja-JP" altLang="ja-JP" sz="16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3" name="Picture 2" descr="地域共生社会の推進で注目される共生型サービスとは？ | 介護事業お役立ちコラム">
            <a:extLst>
              <a:ext uri="{FF2B5EF4-FFF2-40B4-BE49-F238E27FC236}">
                <a16:creationId xmlns:a16="http://schemas.microsoft.com/office/drawing/2014/main" id="{C51BC11E-02BD-454C-390F-DEDFEE971A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5953" y="3429000"/>
            <a:ext cx="4367283"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771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C2E516CF-C63F-D1AE-0C99-1BEB4748D288}"/>
              </a:ext>
            </a:extLst>
          </p:cNvPr>
          <p:cNvPicPr>
            <a:picLocks noGrp="1" noChangeAspect="1"/>
          </p:cNvPicPr>
          <p:nvPr>
            <p:ph idx="1"/>
          </p:nvPr>
        </p:nvPicPr>
        <p:blipFill>
          <a:blip r:embed="rId2"/>
          <a:stretch>
            <a:fillRect/>
          </a:stretch>
        </p:blipFill>
        <p:spPr>
          <a:xfrm>
            <a:off x="138546" y="862908"/>
            <a:ext cx="3982640" cy="5743120"/>
          </a:xfrm>
        </p:spPr>
      </p:pic>
      <p:pic>
        <p:nvPicPr>
          <p:cNvPr id="7" name="図 6">
            <a:extLst>
              <a:ext uri="{FF2B5EF4-FFF2-40B4-BE49-F238E27FC236}">
                <a16:creationId xmlns:a16="http://schemas.microsoft.com/office/drawing/2014/main" id="{F3F675DE-C823-2A0F-BB4E-18EB73C46080}"/>
              </a:ext>
            </a:extLst>
          </p:cNvPr>
          <p:cNvPicPr>
            <a:picLocks noChangeAspect="1"/>
          </p:cNvPicPr>
          <p:nvPr/>
        </p:nvPicPr>
        <p:blipFill>
          <a:blip r:embed="rId3"/>
          <a:stretch>
            <a:fillRect/>
          </a:stretch>
        </p:blipFill>
        <p:spPr>
          <a:xfrm>
            <a:off x="4297843" y="952013"/>
            <a:ext cx="3911518" cy="5654015"/>
          </a:xfrm>
          <a:prstGeom prst="rect">
            <a:avLst/>
          </a:prstGeom>
        </p:spPr>
      </p:pic>
      <p:pic>
        <p:nvPicPr>
          <p:cNvPr id="2" name="コンテンツ プレースホルダー 4">
            <a:extLst>
              <a:ext uri="{FF2B5EF4-FFF2-40B4-BE49-F238E27FC236}">
                <a16:creationId xmlns:a16="http://schemas.microsoft.com/office/drawing/2014/main" id="{D36DB278-48D3-B406-15FC-C8E578CEE1A0}"/>
              </a:ext>
            </a:extLst>
          </p:cNvPr>
          <p:cNvPicPr>
            <a:picLocks noChangeAspect="1"/>
          </p:cNvPicPr>
          <p:nvPr/>
        </p:nvPicPr>
        <p:blipFill>
          <a:blip r:embed="rId4"/>
          <a:stretch>
            <a:fillRect/>
          </a:stretch>
        </p:blipFill>
        <p:spPr>
          <a:xfrm>
            <a:off x="8209361" y="931166"/>
            <a:ext cx="3844093" cy="5606603"/>
          </a:xfrm>
          <a:prstGeom prst="rect">
            <a:avLst/>
          </a:prstGeom>
        </p:spPr>
      </p:pic>
      <p:sp>
        <p:nvSpPr>
          <p:cNvPr id="3" name="テキスト ボックス 2">
            <a:extLst>
              <a:ext uri="{FF2B5EF4-FFF2-40B4-BE49-F238E27FC236}">
                <a16:creationId xmlns:a16="http://schemas.microsoft.com/office/drawing/2014/main" id="{0E585988-36C8-A87D-9650-9F19BD8E65C8}"/>
              </a:ext>
            </a:extLst>
          </p:cNvPr>
          <p:cNvSpPr txBox="1"/>
          <p:nvPr/>
        </p:nvSpPr>
        <p:spPr>
          <a:xfrm>
            <a:off x="5038989" y="251972"/>
            <a:ext cx="2114021" cy="400110"/>
          </a:xfrm>
          <a:prstGeom prst="rect">
            <a:avLst/>
          </a:prstGeom>
          <a:noFill/>
        </p:spPr>
        <p:txBody>
          <a:bodyPr wrap="square" rtlCol="0">
            <a:spAutoFit/>
          </a:bodyPr>
          <a:lstStyle/>
          <a:p>
            <a:r>
              <a:rPr kumimoji="1" lang="ja-JP" altLang="en-US" sz="2000" dirty="0"/>
              <a:t>伴走支援の事例</a:t>
            </a:r>
          </a:p>
        </p:txBody>
      </p:sp>
    </p:spTree>
    <p:extLst>
      <p:ext uri="{BB962C8B-B14F-4D97-AF65-F5344CB8AC3E}">
        <p14:creationId xmlns:p14="http://schemas.microsoft.com/office/powerpoint/2010/main" val="1846061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A7EC96B-A11D-165E-B909-0427F40560C1}"/>
              </a:ext>
            </a:extLst>
          </p:cNvPr>
          <p:cNvPicPr>
            <a:picLocks noChangeAspect="1"/>
          </p:cNvPicPr>
          <p:nvPr/>
        </p:nvPicPr>
        <p:blipFill>
          <a:blip r:embed="rId2"/>
          <a:stretch>
            <a:fillRect/>
          </a:stretch>
        </p:blipFill>
        <p:spPr>
          <a:xfrm>
            <a:off x="6457740" y="252628"/>
            <a:ext cx="4441170" cy="6419617"/>
          </a:xfrm>
          <a:prstGeom prst="rect">
            <a:avLst/>
          </a:prstGeom>
        </p:spPr>
      </p:pic>
      <p:pic>
        <p:nvPicPr>
          <p:cNvPr id="8" name="図 7">
            <a:extLst>
              <a:ext uri="{FF2B5EF4-FFF2-40B4-BE49-F238E27FC236}">
                <a16:creationId xmlns:a16="http://schemas.microsoft.com/office/drawing/2014/main" id="{57B692B9-2899-137E-965C-854564428567}"/>
              </a:ext>
            </a:extLst>
          </p:cNvPr>
          <p:cNvPicPr>
            <a:picLocks noChangeAspect="1"/>
          </p:cNvPicPr>
          <p:nvPr/>
        </p:nvPicPr>
        <p:blipFill>
          <a:blip r:embed="rId3"/>
          <a:stretch>
            <a:fillRect/>
          </a:stretch>
        </p:blipFill>
        <p:spPr>
          <a:xfrm>
            <a:off x="1160513" y="252628"/>
            <a:ext cx="4573749" cy="6483927"/>
          </a:xfrm>
          <a:prstGeom prst="rect">
            <a:avLst/>
          </a:prstGeom>
        </p:spPr>
      </p:pic>
    </p:spTree>
    <p:extLst>
      <p:ext uri="{BB962C8B-B14F-4D97-AF65-F5344CB8AC3E}">
        <p14:creationId xmlns:p14="http://schemas.microsoft.com/office/powerpoint/2010/main" val="3032185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71898" y="253637"/>
            <a:ext cx="5244597" cy="508363"/>
          </a:xfrm>
        </p:spPr>
        <p:txBody>
          <a:bodyPr>
            <a:noAutofit/>
          </a:bodyPr>
          <a:lstStyle/>
          <a:p>
            <a:br>
              <a:rPr kumimoji="1" lang="en-US" altLang="ja-JP" sz="3200" dirty="0"/>
            </a:br>
            <a:r>
              <a:rPr kumimoji="1" lang="ja-JP" altLang="en-US" sz="3200" dirty="0"/>
              <a:t>ご清聴ありがとうございました。</a:t>
            </a:r>
            <a:br>
              <a:rPr kumimoji="1" lang="ja-JP" altLang="en-US" sz="3200" dirty="0"/>
            </a:br>
            <a:endParaRPr kumimoji="1" lang="ja-JP" altLang="en-US" sz="3200"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1" y="909942"/>
            <a:ext cx="7778344" cy="5833758"/>
          </a:xfrm>
          <a:prstGeom prst="rect">
            <a:avLst/>
          </a:prstGeom>
        </p:spPr>
      </p:pic>
      <p:sp>
        <p:nvSpPr>
          <p:cNvPr id="4" name="波線 3">
            <a:extLst>
              <a:ext uri="{FF2B5EF4-FFF2-40B4-BE49-F238E27FC236}">
                <a16:creationId xmlns:a16="http://schemas.microsoft.com/office/drawing/2014/main" id="{156C423F-B10D-C33C-8385-F107563018D8}"/>
              </a:ext>
            </a:extLst>
          </p:cNvPr>
          <p:cNvSpPr/>
          <p:nvPr/>
        </p:nvSpPr>
        <p:spPr>
          <a:xfrm>
            <a:off x="6623552" y="1966579"/>
            <a:ext cx="5244597" cy="4162425"/>
          </a:xfrm>
          <a:prstGeom prst="wave">
            <a:avLst>
              <a:gd name="adj1" fmla="val 12500"/>
              <a:gd name="adj2" fmla="val -399"/>
            </a:avLst>
          </a:prstGeom>
          <a:solidFill>
            <a:schemeClr val="accent2">
              <a:lumMod val="20000"/>
              <a:lumOff val="8000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外出支援の</a:t>
            </a:r>
            <a:r>
              <a:rPr kumimoji="1" lang="ja-JP" altLang="en-US" dirty="0">
                <a:solidFill>
                  <a:srgbClr val="FF0000"/>
                </a:solidFill>
              </a:rPr>
              <a:t>地域活動に</a:t>
            </a:r>
            <a:r>
              <a:rPr kumimoji="1" lang="en-US" altLang="ja-JP" dirty="0">
                <a:solidFill>
                  <a:srgbClr val="FF0000"/>
                </a:solidFill>
              </a:rPr>
              <a:t>3</a:t>
            </a:r>
            <a:r>
              <a:rPr kumimoji="1" lang="ja-JP" altLang="en-US" dirty="0">
                <a:solidFill>
                  <a:srgbClr val="FF0000"/>
                </a:solidFill>
              </a:rPr>
              <a:t>年以上、</a:t>
            </a:r>
            <a:endParaRPr kumimoji="1" lang="en-US" altLang="ja-JP" dirty="0">
              <a:solidFill>
                <a:srgbClr val="FF0000"/>
              </a:solidFill>
            </a:endParaRPr>
          </a:p>
          <a:p>
            <a:pPr algn="ctr"/>
            <a:r>
              <a:rPr kumimoji="1" lang="ja-JP" altLang="en-US" dirty="0">
                <a:solidFill>
                  <a:srgbClr val="FF0000"/>
                </a:solidFill>
              </a:rPr>
              <a:t>活動のドライバーの方々に</a:t>
            </a:r>
            <a:r>
              <a:rPr kumimoji="1" lang="en-US" altLang="ja-JP" dirty="0">
                <a:solidFill>
                  <a:srgbClr val="FF0000"/>
                </a:solidFill>
              </a:rPr>
              <a:t>!</a:t>
            </a:r>
          </a:p>
          <a:p>
            <a:pPr algn="ctr"/>
            <a:r>
              <a:rPr lang="en-US" altLang="ja-JP" dirty="0"/>
              <a:t>NPO</a:t>
            </a:r>
            <a:r>
              <a:rPr lang="ja-JP" altLang="en-US" dirty="0"/>
              <a:t>全国移動サービスネットワークより</a:t>
            </a:r>
            <a:endParaRPr lang="en-US" altLang="ja-JP" dirty="0"/>
          </a:p>
          <a:p>
            <a:pPr algn="ctr"/>
            <a:r>
              <a:rPr lang="ja-JP" altLang="en-US" dirty="0"/>
              <a:t>地域ネットワーク団体の推薦により</a:t>
            </a:r>
          </a:p>
          <a:p>
            <a:pPr algn="ctr"/>
            <a:r>
              <a:rPr lang="ja-JP" altLang="en-US" dirty="0">
                <a:solidFill>
                  <a:srgbClr val="FF0000"/>
                </a:solidFill>
              </a:rPr>
              <a:t>地域貢献ドライバーバッジ</a:t>
            </a:r>
            <a:r>
              <a:rPr lang="ja-JP" altLang="en-US" dirty="0"/>
              <a:t>が授与されます。</a:t>
            </a:r>
            <a:endParaRPr kumimoji="1" lang="ja-JP" altLang="en-US" dirty="0"/>
          </a:p>
        </p:txBody>
      </p:sp>
    </p:spTree>
    <p:extLst>
      <p:ext uri="{BB962C8B-B14F-4D97-AF65-F5344CB8AC3E}">
        <p14:creationId xmlns:p14="http://schemas.microsoft.com/office/powerpoint/2010/main" val="4199068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67FC4D-342F-911F-02E1-3DEDB12AA635}"/>
              </a:ext>
            </a:extLst>
          </p:cNvPr>
          <p:cNvSpPr>
            <a:spLocks noGrp="1"/>
          </p:cNvSpPr>
          <p:nvPr>
            <p:ph type="title"/>
          </p:nvPr>
        </p:nvSpPr>
        <p:spPr>
          <a:xfrm>
            <a:off x="1058333" y="318663"/>
            <a:ext cx="9914467" cy="845608"/>
          </a:xfrm>
        </p:spPr>
        <p:txBody>
          <a:bodyPr>
            <a:normAutofit fontScale="90000"/>
          </a:bodyPr>
          <a:lstStyle/>
          <a:p>
            <a:br>
              <a:rPr kumimoji="1" lang="ja-JP" altLang="en-US" dirty="0"/>
            </a:br>
            <a:r>
              <a:rPr kumimoji="1" lang="ja-JP" altLang="en-US" sz="2200" dirty="0"/>
              <a:t>自己紹介　横山和廣</a:t>
            </a:r>
            <a:endParaRPr kumimoji="1" lang="ja-JP" altLang="en-US" dirty="0"/>
          </a:p>
        </p:txBody>
      </p:sp>
      <p:cxnSp>
        <p:nvCxnSpPr>
          <p:cNvPr id="4" name="直線コネクタ 3">
            <a:extLst>
              <a:ext uri="{FF2B5EF4-FFF2-40B4-BE49-F238E27FC236}">
                <a16:creationId xmlns:a16="http://schemas.microsoft.com/office/drawing/2014/main" id="{BFA15912-2B5D-B7E4-392E-4CE16F19CA5C}"/>
              </a:ext>
            </a:extLst>
          </p:cNvPr>
          <p:cNvCxnSpPr>
            <a:cxnSpLocks/>
          </p:cNvCxnSpPr>
          <p:nvPr/>
        </p:nvCxnSpPr>
        <p:spPr>
          <a:xfrm>
            <a:off x="1058333" y="1288717"/>
            <a:ext cx="981286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コンテンツ プレースホルダー 2">
            <a:extLst>
              <a:ext uri="{FF2B5EF4-FFF2-40B4-BE49-F238E27FC236}">
                <a16:creationId xmlns:a16="http://schemas.microsoft.com/office/drawing/2014/main" id="{145A0ECD-3F1F-F223-2DA8-24DCA4D8392F}"/>
              </a:ext>
            </a:extLst>
          </p:cNvPr>
          <p:cNvSpPr>
            <a:spLocks noGrp="1"/>
          </p:cNvSpPr>
          <p:nvPr>
            <p:ph idx="1"/>
          </p:nvPr>
        </p:nvSpPr>
        <p:spPr>
          <a:xfrm>
            <a:off x="956734" y="1413163"/>
            <a:ext cx="10016066" cy="5013761"/>
          </a:xfrm>
        </p:spPr>
        <p:txBody>
          <a:bodyPr>
            <a:normAutofit lnSpcReduction="10000"/>
          </a:bodyPr>
          <a:lstStyle/>
          <a:p>
            <a:pPr marL="0" indent="0">
              <a:buNone/>
            </a:pPr>
            <a:endParaRPr lang="ja-JP" altLang="ja-JP" sz="1400" dirty="0"/>
          </a:p>
          <a:p>
            <a:pPr marL="0" indent="0">
              <a:buNone/>
            </a:pPr>
            <a:endParaRPr lang="ja-JP" altLang="ja-JP" sz="1400" dirty="0"/>
          </a:p>
          <a:p>
            <a:r>
              <a:rPr lang="en-US" altLang="ja-JP" sz="1400" b="1" dirty="0"/>
              <a:t>2003</a:t>
            </a:r>
            <a:r>
              <a:rPr lang="ja-JP" altLang="ja-JP" sz="1400" b="1" dirty="0"/>
              <a:t>年～</a:t>
            </a:r>
            <a:r>
              <a:rPr lang="en-US" altLang="ja-JP" sz="1400" b="1" dirty="0"/>
              <a:t>NPO</a:t>
            </a:r>
            <a:r>
              <a:rPr lang="ja-JP" altLang="ja-JP" sz="1400" b="1" dirty="0"/>
              <a:t>かめかめ福祉移送　理事長</a:t>
            </a:r>
            <a:r>
              <a:rPr lang="ja-JP" altLang="en-US" sz="1400" b="1" dirty="0"/>
              <a:t>　</a:t>
            </a:r>
            <a:r>
              <a:rPr lang="en-US" altLang="ja-JP" sz="1400" b="1" dirty="0"/>
              <a:t> </a:t>
            </a:r>
            <a:r>
              <a:rPr lang="ja-JP" altLang="ja-JP" sz="1400" b="1" dirty="0"/>
              <a:t>福祉有償運送</a:t>
            </a:r>
            <a:r>
              <a:rPr lang="ja-JP" altLang="en-US" sz="1400" b="1" dirty="0"/>
              <a:t>　</a:t>
            </a:r>
            <a:r>
              <a:rPr lang="en-US" altLang="ja-JP" sz="1400" b="1" dirty="0"/>
              <a:t>(</a:t>
            </a:r>
            <a:r>
              <a:rPr lang="ja-JP" altLang="ja-JP" sz="1400" b="1" dirty="0"/>
              <a:t>運転者・管理者</a:t>
            </a:r>
            <a:r>
              <a:rPr lang="en-US" altLang="ja-JP" sz="1400" b="1" dirty="0"/>
              <a:t>)</a:t>
            </a:r>
            <a:endParaRPr lang="ja-JP" altLang="ja-JP" sz="1400" dirty="0"/>
          </a:p>
          <a:p>
            <a:r>
              <a:rPr lang="en-US" altLang="ja-JP" sz="1400" b="1" dirty="0"/>
              <a:t>2005</a:t>
            </a:r>
            <a:r>
              <a:rPr lang="ja-JP" altLang="ja-JP" sz="1400" b="1" dirty="0"/>
              <a:t>年～</a:t>
            </a:r>
            <a:r>
              <a:rPr lang="en-US" altLang="ja-JP" sz="1400" b="1" dirty="0"/>
              <a:t>NPO</a:t>
            </a:r>
            <a:r>
              <a:rPr lang="ja-JP" altLang="ja-JP" sz="1400" b="1" dirty="0"/>
              <a:t>移動ネットおかやま　理事長</a:t>
            </a:r>
            <a:endParaRPr lang="ja-JP" altLang="ja-JP" sz="1400" dirty="0"/>
          </a:p>
          <a:p>
            <a:r>
              <a:rPr lang="en-US" altLang="ja-JP" sz="1400" b="1" dirty="0"/>
              <a:t>2006</a:t>
            </a:r>
            <a:r>
              <a:rPr lang="ja-JP" altLang="ja-JP" sz="1400" b="1" dirty="0"/>
              <a:t>年～</a:t>
            </a:r>
            <a:r>
              <a:rPr lang="en-US" altLang="ja-JP" sz="1400" b="1" dirty="0"/>
              <a:t>NPO</a:t>
            </a:r>
            <a:r>
              <a:rPr lang="ja-JP" altLang="ja-JP" sz="1400" b="1" dirty="0"/>
              <a:t>全国移動サービスネットワーク　副理事長</a:t>
            </a:r>
            <a:endParaRPr lang="ja-JP" altLang="ja-JP" sz="1400" dirty="0"/>
          </a:p>
          <a:p>
            <a:r>
              <a:rPr lang="en-US" altLang="ja-JP" sz="1400" b="1" dirty="0"/>
              <a:t>2007</a:t>
            </a:r>
            <a:r>
              <a:rPr lang="ja-JP" altLang="ja-JP" sz="1400" b="1" dirty="0"/>
              <a:t>年～岡山県福祉有償運送運営協議会構成委員</a:t>
            </a:r>
            <a:endParaRPr lang="ja-JP" altLang="ja-JP" sz="1400" dirty="0"/>
          </a:p>
          <a:p>
            <a:r>
              <a:rPr lang="en-US" altLang="ja-JP" sz="1400" b="1" dirty="0"/>
              <a:t>2012</a:t>
            </a:r>
            <a:r>
              <a:rPr lang="ja-JP" altLang="ja-JP" sz="1400" b="1" dirty="0"/>
              <a:t>年～岡山県夢づくりリエゾン・サポータ</a:t>
            </a:r>
            <a:r>
              <a:rPr lang="en-US" altLang="ja-JP" sz="1400" b="1" dirty="0"/>
              <a:t>-</a:t>
            </a:r>
            <a:endParaRPr lang="ja-JP" altLang="en-US" sz="1400" b="1" dirty="0"/>
          </a:p>
          <a:p>
            <a:r>
              <a:rPr lang="en-US" altLang="ja-JP" sz="1400" b="1" dirty="0"/>
              <a:t>2017</a:t>
            </a:r>
            <a:r>
              <a:rPr lang="ja-JP" altLang="en-US" sz="1400" b="1" dirty="0"/>
              <a:t>年</a:t>
            </a:r>
            <a:r>
              <a:rPr lang="en-US" altLang="ja-JP" sz="1400" b="1" dirty="0"/>
              <a:t>〜</a:t>
            </a:r>
            <a:r>
              <a:rPr lang="ja-JP" altLang="en-US" sz="1400" b="1" dirty="0"/>
              <a:t>岡山県介護予防通所付添サポート事業アドバイザー</a:t>
            </a:r>
            <a:endParaRPr lang="en-US" altLang="ja-JP" sz="1400" b="1" dirty="0"/>
          </a:p>
          <a:p>
            <a:r>
              <a:rPr lang="en-US" altLang="ja-JP" sz="1400" b="1" dirty="0"/>
              <a:t>2020</a:t>
            </a:r>
            <a:r>
              <a:rPr lang="ja-JP" altLang="en-US" sz="1400" b="1" dirty="0"/>
              <a:t>年～高知県移動支援アドバイザー</a:t>
            </a:r>
          </a:p>
          <a:p>
            <a:r>
              <a:rPr lang="en-US" altLang="ja-JP" sz="1400" b="1" dirty="0"/>
              <a:t>2021</a:t>
            </a:r>
            <a:r>
              <a:rPr lang="ja-JP" altLang="en-US" sz="1400" b="1" dirty="0"/>
              <a:t>年～・香川県移動支援アドバイザー</a:t>
            </a:r>
          </a:p>
          <a:p>
            <a:pPr marL="0" indent="0">
              <a:buNone/>
            </a:pPr>
            <a:r>
              <a:rPr lang="ja-JP" altLang="en-US" sz="1400" b="1" dirty="0"/>
              <a:t>　　　　　　　　・厚生労働省</a:t>
            </a:r>
            <a:r>
              <a:rPr lang="en-US" altLang="ja-JP" sz="1400" b="1" dirty="0"/>
              <a:t>/</a:t>
            </a:r>
            <a:r>
              <a:rPr lang="ja-JP" altLang="en-US" sz="1400" b="1" dirty="0"/>
              <a:t>中国四国厚生局　「地域公共交通の活性化とも連携した</a:t>
            </a:r>
            <a:r>
              <a:rPr lang="en-US" altLang="ja-JP" sz="1400" b="1" dirty="0"/>
              <a:t> </a:t>
            </a:r>
            <a:r>
              <a:rPr lang="ja-JP" altLang="en-US" sz="1400" b="1" dirty="0"/>
              <a:t>住民互助による</a:t>
            </a:r>
            <a:endParaRPr lang="en-US" altLang="ja-JP" sz="1400" b="1" dirty="0"/>
          </a:p>
          <a:p>
            <a:pPr marL="0" indent="0">
              <a:buNone/>
            </a:pPr>
            <a:r>
              <a:rPr lang="en-US" altLang="ja-JP" sz="1400" b="1" dirty="0"/>
              <a:t>                        </a:t>
            </a:r>
            <a:r>
              <a:rPr lang="ja-JP" altLang="en-US" sz="1400" b="1" dirty="0"/>
              <a:t>移動支援サービスの普及方策に関する調査検討会」委員</a:t>
            </a:r>
            <a:endParaRPr lang="en-US" altLang="ja-JP" sz="1400" b="1" dirty="0"/>
          </a:p>
          <a:p>
            <a:pPr marL="0" indent="0">
              <a:buNone/>
            </a:pPr>
            <a:r>
              <a:rPr lang="ja-JP" altLang="en-US" sz="1400" b="1" dirty="0"/>
              <a:t>・　</a:t>
            </a:r>
            <a:r>
              <a:rPr lang="en-US" altLang="ja-JP" sz="1400" b="1" dirty="0"/>
              <a:t>2023</a:t>
            </a:r>
            <a:r>
              <a:rPr lang="ja-JP" altLang="en-US" sz="1400" b="1" dirty="0"/>
              <a:t>年～・大分県移動支援アドバイザー</a:t>
            </a:r>
          </a:p>
          <a:p>
            <a:pPr marL="0" indent="0">
              <a:buNone/>
            </a:pPr>
            <a:r>
              <a:rPr lang="ja-JP" altLang="en-US" sz="1400" b="1" dirty="0"/>
              <a:t>　　　　　　　　・厚生労働省</a:t>
            </a:r>
            <a:r>
              <a:rPr lang="en-US" altLang="ja-JP" sz="1400" b="1" dirty="0"/>
              <a:t>/</a:t>
            </a:r>
            <a:r>
              <a:rPr lang="ja-JP" altLang="en-US" sz="1400" b="1" dirty="0"/>
              <a:t>中国四国厚生局　「総合事業を活用した移動支援の取組の実態調査」と</a:t>
            </a:r>
          </a:p>
          <a:p>
            <a:pPr marL="0" indent="0">
              <a:buNone/>
            </a:pPr>
            <a:r>
              <a:rPr lang="ja-JP" altLang="en-US" sz="1400" b="1" dirty="0"/>
              <a:t>　　　　　　　　　「研修会」及び「市町村交流会」</a:t>
            </a:r>
            <a:r>
              <a:rPr lang="en-US" altLang="ja-JP" sz="1400" b="1" dirty="0"/>
              <a:t>/</a:t>
            </a:r>
            <a:r>
              <a:rPr lang="ja-JP" altLang="en-US" sz="1400" b="1" dirty="0"/>
              <a:t>「伴走支援」</a:t>
            </a:r>
            <a:r>
              <a:rPr lang="en-US" altLang="ja-JP" sz="1400" b="1" dirty="0"/>
              <a:t>(</a:t>
            </a:r>
            <a:r>
              <a:rPr lang="ja-JP" altLang="en-US" sz="1400" b="1" dirty="0"/>
              <a:t>安来市・三原市・岡山市</a:t>
            </a:r>
            <a:r>
              <a:rPr lang="en-US" altLang="ja-JP" sz="1400" b="1" dirty="0"/>
              <a:t> )</a:t>
            </a:r>
            <a:r>
              <a:rPr lang="ja-JP" altLang="en-US" sz="1400" b="1" dirty="0"/>
              <a:t>　アドバイザー</a:t>
            </a:r>
          </a:p>
          <a:p>
            <a:pPr marL="0" indent="0">
              <a:buNone/>
            </a:pPr>
            <a:r>
              <a:rPr lang="ja-JP" altLang="en-US" sz="1400" b="1" dirty="0"/>
              <a:t>　　　　　　　　　　　　　</a:t>
            </a:r>
          </a:p>
          <a:p>
            <a:endParaRPr kumimoji="1" lang="ja-JP" altLang="en-US" dirty="0"/>
          </a:p>
        </p:txBody>
      </p:sp>
      <p:pic>
        <p:nvPicPr>
          <p:cNvPr id="8" name="コンテンツ プレースホルダー 3">
            <a:extLst>
              <a:ext uri="{FF2B5EF4-FFF2-40B4-BE49-F238E27FC236}">
                <a16:creationId xmlns:a16="http://schemas.microsoft.com/office/drawing/2014/main" id="{9971F031-DB42-3B4B-AD21-88456876E4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6259" y="3915467"/>
            <a:ext cx="1614941" cy="1380765"/>
          </a:xfrm>
          <a:prstGeom prst="rect">
            <a:avLst/>
          </a:prstGeom>
        </p:spPr>
      </p:pic>
    </p:spTree>
    <p:extLst>
      <p:ext uri="{BB962C8B-B14F-4D97-AF65-F5344CB8AC3E}">
        <p14:creationId xmlns:p14="http://schemas.microsoft.com/office/powerpoint/2010/main" val="2135677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A94B64-3186-9B76-AF40-7779416BC44D}"/>
              </a:ext>
            </a:extLst>
          </p:cNvPr>
          <p:cNvSpPr>
            <a:spLocks noGrp="1"/>
          </p:cNvSpPr>
          <p:nvPr>
            <p:ph type="title"/>
          </p:nvPr>
        </p:nvSpPr>
        <p:spPr>
          <a:xfrm>
            <a:off x="838200" y="365126"/>
            <a:ext cx="10515600" cy="642408"/>
          </a:xfrm>
          <a:solidFill>
            <a:schemeClr val="accent6">
              <a:lumMod val="40000"/>
              <a:lumOff val="60000"/>
            </a:schemeClr>
          </a:solidFill>
        </p:spPr>
        <p:txBody>
          <a:bodyPr>
            <a:normAutofit/>
          </a:bodyPr>
          <a:lstStyle/>
          <a:p>
            <a:r>
              <a:rPr kumimoji="1" lang="ja-JP" altLang="en-US" sz="3200" dirty="0"/>
              <a:t>　　はじめるまえ</a:t>
            </a:r>
            <a:r>
              <a:rPr lang="ja-JP" altLang="en-US" sz="3200" dirty="0"/>
              <a:t>の共通認識と心構え</a:t>
            </a:r>
            <a:endParaRPr kumimoji="1" lang="ja-JP" altLang="en-US" sz="3200" dirty="0"/>
          </a:p>
        </p:txBody>
      </p:sp>
      <p:sp>
        <p:nvSpPr>
          <p:cNvPr id="3" name="コンテンツ プレースホルダー 2">
            <a:extLst>
              <a:ext uri="{FF2B5EF4-FFF2-40B4-BE49-F238E27FC236}">
                <a16:creationId xmlns:a16="http://schemas.microsoft.com/office/drawing/2014/main" id="{37309E1A-367E-AF03-C4BD-86F2C4CA8B7E}"/>
              </a:ext>
            </a:extLst>
          </p:cNvPr>
          <p:cNvSpPr>
            <a:spLocks noGrp="1"/>
          </p:cNvSpPr>
          <p:nvPr>
            <p:ph idx="1"/>
          </p:nvPr>
        </p:nvSpPr>
        <p:spPr>
          <a:xfrm>
            <a:off x="838200" y="1183216"/>
            <a:ext cx="10515600" cy="5488517"/>
          </a:xfrm>
        </p:spPr>
        <p:txBody>
          <a:bodyPr>
            <a:normAutofit lnSpcReduction="10000"/>
          </a:bodyPr>
          <a:lstStyle/>
          <a:p>
            <a:pPr marL="0" indent="0">
              <a:buNone/>
            </a:pPr>
            <a:r>
              <a:rPr lang="en-US" altLang="ja-JP" sz="2000" dirty="0">
                <a:solidFill>
                  <a:srgbClr val="FF0000"/>
                </a:solidFill>
              </a:rPr>
              <a:t>1.</a:t>
            </a:r>
            <a:r>
              <a:rPr lang="ja-JP" altLang="en-US" sz="2000" dirty="0">
                <a:solidFill>
                  <a:srgbClr val="FF0000"/>
                </a:solidFill>
              </a:rPr>
              <a:t>外出と地域環境の理解　⇒　どんなニーズがあるか。　</a:t>
            </a:r>
          </a:p>
          <a:p>
            <a:pPr marL="0" indent="0">
              <a:buNone/>
            </a:pPr>
            <a:r>
              <a:rPr lang="ja-JP" altLang="en-US" sz="2000" dirty="0"/>
              <a:t>　・高齢者や障がい者の住んでいる地域は、買い物、病院が近くにあるか。</a:t>
            </a:r>
            <a:r>
              <a:rPr lang="en-US" altLang="ja-JP" sz="2000" dirty="0"/>
              <a:t>1km</a:t>
            </a:r>
            <a:r>
              <a:rPr lang="ja-JP" altLang="en-US" sz="2000" dirty="0"/>
              <a:t>以内</a:t>
            </a:r>
          </a:p>
          <a:p>
            <a:pPr marL="0" indent="0">
              <a:buNone/>
            </a:pPr>
            <a:r>
              <a:rPr lang="ja-JP" altLang="en-US" sz="2000" dirty="0"/>
              <a:t>　・高齢者がマイカー免許返納したら、地域に代替えの外出手段はあるか。　家族、親族、</a:t>
            </a:r>
          </a:p>
          <a:p>
            <a:pPr marL="0" indent="0">
              <a:buNone/>
            </a:pPr>
            <a:r>
              <a:rPr lang="ja-JP" altLang="en-US" sz="2000" dirty="0"/>
              <a:t>　・地域に</a:t>
            </a:r>
            <a:r>
              <a:rPr lang="en-US" altLang="ja-JP" sz="2000" dirty="0"/>
              <a:t>door</a:t>
            </a:r>
            <a:r>
              <a:rPr lang="ja-JP" altLang="en-US" sz="2000" dirty="0"/>
              <a:t>　</a:t>
            </a:r>
            <a:r>
              <a:rPr lang="en-US" altLang="ja-JP" sz="2000" dirty="0"/>
              <a:t>to</a:t>
            </a:r>
            <a:r>
              <a:rPr lang="ja-JP" altLang="en-US" sz="2000" dirty="0"/>
              <a:t>　</a:t>
            </a:r>
            <a:r>
              <a:rPr lang="en-US" altLang="ja-JP" sz="2000" dirty="0"/>
              <a:t>door</a:t>
            </a:r>
            <a:r>
              <a:rPr lang="ja-JP" altLang="en-US" sz="2000" dirty="0"/>
              <a:t>の移動手段があるか。デマンドタクシー等が使えるか</a:t>
            </a:r>
          </a:p>
          <a:p>
            <a:pPr marL="0" indent="0">
              <a:buNone/>
            </a:pPr>
            <a:r>
              <a:rPr lang="ja-JP" altLang="en-US" sz="2000" dirty="0"/>
              <a:t>　・地域が交通費の負担感で買い物や通院の意欲が失われてないか。</a:t>
            </a:r>
          </a:p>
          <a:p>
            <a:pPr marL="0" indent="0">
              <a:buNone/>
            </a:pPr>
            <a:endParaRPr lang="ja-JP" altLang="en-US" sz="2000" dirty="0"/>
          </a:p>
          <a:p>
            <a:pPr marL="0" indent="0">
              <a:buNone/>
            </a:pPr>
            <a:r>
              <a:rPr kumimoji="1" lang="en-US" altLang="ja-JP" sz="2000" dirty="0">
                <a:solidFill>
                  <a:srgbClr val="FF0000"/>
                </a:solidFill>
              </a:rPr>
              <a:t>2.</a:t>
            </a:r>
            <a:r>
              <a:rPr lang="ja-JP" altLang="en-US" sz="2000" dirty="0">
                <a:solidFill>
                  <a:srgbClr val="FF0000"/>
                </a:solidFill>
              </a:rPr>
              <a:t>外出手段が無いならどうするか　⇒　ここからはじめる</a:t>
            </a:r>
          </a:p>
          <a:p>
            <a:pPr marL="0" indent="0">
              <a:buNone/>
            </a:pPr>
            <a:r>
              <a:rPr kumimoji="1" lang="ja-JP" altLang="en-US" sz="2000" dirty="0"/>
              <a:t>　</a:t>
            </a:r>
            <a:r>
              <a:rPr lang="ja-JP" altLang="en-US" sz="2000" dirty="0"/>
              <a:t>・国土交通省</a:t>
            </a:r>
            <a:r>
              <a:rPr lang="en-US" altLang="ja-JP" sz="2000" dirty="0"/>
              <a:t>[</a:t>
            </a:r>
            <a:r>
              <a:rPr lang="ja-JP" altLang="en-US" sz="2000" dirty="0"/>
              <a:t>高齢者の移動手段を確保するための制度・事業モデルパンフレット</a:t>
            </a:r>
            <a:r>
              <a:rPr lang="en-US" altLang="ja-JP" sz="2000" dirty="0"/>
              <a:t>]</a:t>
            </a:r>
            <a:r>
              <a:rPr lang="ja-JP" altLang="en-US" sz="2000" dirty="0"/>
              <a:t>や</a:t>
            </a:r>
            <a:endParaRPr lang="en-US" altLang="ja-JP" sz="2000" dirty="0"/>
          </a:p>
          <a:p>
            <a:pPr marL="0" indent="0">
              <a:buNone/>
            </a:pPr>
            <a:r>
              <a:rPr kumimoji="1" lang="ja-JP" altLang="en-US" sz="2000" dirty="0"/>
              <a:t>　</a:t>
            </a:r>
            <a:r>
              <a:rPr lang="ja-JP" altLang="en-US" sz="2000" dirty="0"/>
              <a:t>　通達</a:t>
            </a:r>
            <a:r>
              <a:rPr kumimoji="1" lang="en-US" altLang="ja-JP" sz="2000" dirty="0"/>
              <a:t>[</a:t>
            </a:r>
            <a:r>
              <a:rPr lang="ja-JP" altLang="en-US" sz="2000" dirty="0"/>
              <a:t>許可又は登録を要しない運送の態様について</a:t>
            </a:r>
            <a:r>
              <a:rPr lang="en-US" altLang="ja-JP" sz="2000" dirty="0"/>
              <a:t>]</a:t>
            </a:r>
            <a:r>
              <a:rPr lang="ja-JP" altLang="en-US" sz="2000" dirty="0"/>
              <a:t>を学習する</a:t>
            </a:r>
            <a:endParaRPr kumimoji="1" lang="en-US" altLang="ja-JP" sz="2000" dirty="0"/>
          </a:p>
          <a:p>
            <a:pPr marL="0" indent="0">
              <a:buNone/>
            </a:pPr>
            <a:r>
              <a:rPr kumimoji="1" lang="ja-JP" altLang="en-US" sz="2000" dirty="0"/>
              <a:t>　・公共交通の仕組</a:t>
            </a:r>
            <a:r>
              <a:rPr lang="ja-JP" altLang="en-US" sz="2000" dirty="0"/>
              <a:t>や</a:t>
            </a:r>
            <a:r>
              <a:rPr kumimoji="1" lang="ja-JP" altLang="en-US" sz="2000" dirty="0"/>
              <a:t>制度の概要を理解する。</a:t>
            </a:r>
          </a:p>
          <a:p>
            <a:pPr marL="0" indent="0">
              <a:buNone/>
            </a:pPr>
            <a:endParaRPr kumimoji="1" lang="ja-JP" altLang="en-US" sz="2000" dirty="0"/>
          </a:p>
          <a:p>
            <a:pPr marL="0" indent="0">
              <a:buNone/>
            </a:pPr>
            <a:r>
              <a:rPr kumimoji="1" lang="en-US" altLang="ja-JP" sz="2000" dirty="0">
                <a:solidFill>
                  <a:srgbClr val="FF0000"/>
                </a:solidFill>
              </a:rPr>
              <a:t>3.</a:t>
            </a:r>
            <a:r>
              <a:rPr kumimoji="1" lang="ja-JP" altLang="en-US" sz="2000" dirty="0">
                <a:solidFill>
                  <a:srgbClr val="FF0000"/>
                </a:solidFill>
              </a:rPr>
              <a:t>立上げを考える場合　</a:t>
            </a:r>
            <a:r>
              <a:rPr lang="ja-JP" altLang="en-US" sz="2000" dirty="0">
                <a:solidFill>
                  <a:srgbClr val="FF0000"/>
                </a:solidFill>
              </a:rPr>
              <a:t>⇒</a:t>
            </a:r>
            <a:r>
              <a:rPr kumimoji="1" lang="ja-JP" altLang="en-US" sz="2000" dirty="0"/>
              <a:t>　</a:t>
            </a:r>
            <a:r>
              <a:rPr lang="ja-JP" altLang="en-US" sz="2000" dirty="0">
                <a:solidFill>
                  <a:srgbClr val="FF0000"/>
                </a:solidFill>
              </a:rPr>
              <a:t>外出手段を選択して、立上げ企画プロセスへ移行する。</a:t>
            </a:r>
          </a:p>
          <a:p>
            <a:pPr marL="0" indent="0">
              <a:buNone/>
            </a:pPr>
            <a:r>
              <a:rPr lang="ja-JP" altLang="en-US" sz="2000" dirty="0"/>
              <a:t>　・活動事例や情報収集全をする。</a:t>
            </a:r>
            <a:r>
              <a:rPr lang="en-US" altLang="ja-JP" sz="2000" dirty="0"/>
              <a:t>( </a:t>
            </a:r>
            <a:r>
              <a:rPr lang="ja-JP" altLang="en-US" sz="2000" dirty="0"/>
              <a:t>全国移動サービスネットワーク</a:t>
            </a:r>
            <a:r>
              <a:rPr lang="en-US" altLang="ja-JP" sz="2000" dirty="0"/>
              <a:t> )</a:t>
            </a:r>
            <a:endParaRPr lang="ja-JP" altLang="en-US" sz="2000" dirty="0"/>
          </a:p>
          <a:p>
            <a:pPr marL="0" indent="0">
              <a:buNone/>
            </a:pPr>
            <a:r>
              <a:rPr lang="ja-JP" altLang="en-US" sz="2000" dirty="0"/>
              <a:t>　・人</a:t>
            </a:r>
            <a:r>
              <a:rPr lang="en-US" altLang="ja-JP" sz="2000" dirty="0"/>
              <a:t>(</a:t>
            </a:r>
            <a:r>
              <a:rPr lang="ja-JP" altLang="en-US" sz="2000" dirty="0"/>
              <a:t>運転者</a:t>
            </a:r>
            <a:r>
              <a:rPr lang="en-US" altLang="ja-JP" sz="2000" dirty="0"/>
              <a:t>)</a:t>
            </a:r>
            <a:r>
              <a:rPr lang="ja-JP" altLang="en-US" sz="2000" dirty="0"/>
              <a:t>・物</a:t>
            </a:r>
            <a:r>
              <a:rPr lang="en-US" altLang="ja-JP" sz="2000" dirty="0"/>
              <a:t>(</a:t>
            </a:r>
            <a:r>
              <a:rPr lang="ja-JP" altLang="en-US" sz="2000" dirty="0"/>
              <a:t>車</a:t>
            </a:r>
            <a:r>
              <a:rPr lang="en-US" altLang="ja-JP" sz="2000" dirty="0"/>
              <a:t> )</a:t>
            </a:r>
            <a:r>
              <a:rPr lang="ja-JP" altLang="en-US" sz="2000" dirty="0"/>
              <a:t>・金</a:t>
            </a:r>
            <a:r>
              <a:rPr lang="en-US" altLang="ja-JP" sz="2000" dirty="0"/>
              <a:t>(</a:t>
            </a:r>
            <a:r>
              <a:rPr lang="ja-JP" altLang="en-US" sz="2000" dirty="0"/>
              <a:t>財源</a:t>
            </a:r>
            <a:r>
              <a:rPr lang="en-US" altLang="ja-JP" sz="2000" dirty="0"/>
              <a:t> )</a:t>
            </a:r>
            <a:r>
              <a:rPr lang="ja-JP" altLang="en-US" sz="2000" dirty="0"/>
              <a:t>の整理をする。</a:t>
            </a:r>
          </a:p>
          <a:p>
            <a:pPr marL="0" indent="0">
              <a:buNone/>
            </a:pPr>
            <a:endParaRPr lang="ja-JP" altLang="en-US" sz="2000" dirty="0"/>
          </a:p>
          <a:p>
            <a:pPr marL="0" indent="0">
              <a:buNone/>
            </a:pPr>
            <a:endParaRPr lang="ja-JP" altLang="en-US" sz="2000" dirty="0"/>
          </a:p>
          <a:p>
            <a:pPr marL="0" indent="0">
              <a:buNone/>
            </a:pPr>
            <a:endParaRPr kumimoji="1" lang="ja-JP" altLang="en-US" sz="2000" dirty="0"/>
          </a:p>
        </p:txBody>
      </p:sp>
      <p:sp>
        <p:nvSpPr>
          <p:cNvPr id="10" name="吹き出し: 円形 9">
            <a:extLst>
              <a:ext uri="{FF2B5EF4-FFF2-40B4-BE49-F238E27FC236}">
                <a16:creationId xmlns:a16="http://schemas.microsoft.com/office/drawing/2014/main" id="{F658F51E-8AAC-B928-5323-4E57FE20D630}"/>
              </a:ext>
            </a:extLst>
          </p:cNvPr>
          <p:cNvSpPr/>
          <p:nvPr/>
        </p:nvSpPr>
        <p:spPr>
          <a:xfrm>
            <a:off x="10226259" y="1921933"/>
            <a:ext cx="1591733" cy="1507067"/>
          </a:xfrm>
          <a:prstGeom prst="wedgeEllipseCallout">
            <a:avLst>
              <a:gd name="adj1" fmla="val -103377"/>
              <a:gd name="adj2" fmla="val -9723"/>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現状認識</a:t>
            </a:r>
          </a:p>
        </p:txBody>
      </p:sp>
      <p:sp>
        <p:nvSpPr>
          <p:cNvPr id="11" name="吹き出し: 円形 10">
            <a:extLst>
              <a:ext uri="{FF2B5EF4-FFF2-40B4-BE49-F238E27FC236}">
                <a16:creationId xmlns:a16="http://schemas.microsoft.com/office/drawing/2014/main" id="{C97708D6-B045-D666-C729-5CC4FBE5EA90}"/>
              </a:ext>
            </a:extLst>
          </p:cNvPr>
          <p:cNvSpPr/>
          <p:nvPr/>
        </p:nvSpPr>
        <p:spPr>
          <a:xfrm>
            <a:off x="10226260" y="3990973"/>
            <a:ext cx="1591733" cy="1507067"/>
          </a:xfrm>
          <a:prstGeom prst="wedgeEllipseCallout">
            <a:avLst>
              <a:gd name="adj1" fmla="val -122525"/>
              <a:gd name="adj2" fmla="val -26271"/>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公共交通や</a:t>
            </a:r>
            <a:r>
              <a:rPr lang="en-US" altLang="ja-JP" dirty="0"/>
              <a:t>.</a:t>
            </a:r>
            <a:endParaRPr lang="ja-JP" altLang="en-US" dirty="0"/>
          </a:p>
          <a:p>
            <a:pPr algn="ctr"/>
            <a:r>
              <a:rPr lang="ja-JP" altLang="en-US" dirty="0"/>
              <a:t>登録不要</a:t>
            </a:r>
          </a:p>
          <a:p>
            <a:pPr algn="ctr"/>
            <a:r>
              <a:rPr lang="ja-JP" altLang="en-US" dirty="0"/>
              <a:t>の理解</a:t>
            </a:r>
            <a:endParaRPr kumimoji="1" lang="ja-JP" altLang="en-US" dirty="0"/>
          </a:p>
        </p:txBody>
      </p:sp>
    </p:spTree>
    <p:extLst>
      <p:ext uri="{BB962C8B-B14F-4D97-AF65-F5344CB8AC3E}">
        <p14:creationId xmlns:p14="http://schemas.microsoft.com/office/powerpoint/2010/main" val="432387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B9C52A44-2DA5-26A8-3F0D-9E946F9537F6}"/>
              </a:ext>
            </a:extLst>
          </p:cNvPr>
          <p:cNvGraphicFramePr>
            <a:graphicFrameLocks noGrp="1"/>
          </p:cNvGraphicFramePr>
          <p:nvPr>
            <p:extLst>
              <p:ext uri="{D42A27DB-BD31-4B8C-83A1-F6EECF244321}">
                <p14:modId xmlns:p14="http://schemas.microsoft.com/office/powerpoint/2010/main" val="3571604918"/>
              </p:ext>
            </p:extLst>
          </p:nvPr>
        </p:nvGraphicFramePr>
        <p:xfrm>
          <a:off x="697149" y="914399"/>
          <a:ext cx="10797701" cy="5371241"/>
        </p:xfrm>
        <a:graphic>
          <a:graphicData uri="http://schemas.openxmlformats.org/drawingml/2006/table">
            <a:tbl>
              <a:tblPr firstRow="1" bandRow="1">
                <a:tableStyleId>{5940675A-B579-460E-94D1-54222C63F5DA}</a:tableStyleId>
              </a:tblPr>
              <a:tblGrid>
                <a:gridCol w="489625">
                  <a:extLst>
                    <a:ext uri="{9D8B030D-6E8A-4147-A177-3AD203B41FA5}">
                      <a16:colId xmlns:a16="http://schemas.microsoft.com/office/drawing/2014/main" val="919274064"/>
                    </a:ext>
                  </a:extLst>
                </a:gridCol>
                <a:gridCol w="2694562">
                  <a:extLst>
                    <a:ext uri="{9D8B030D-6E8A-4147-A177-3AD203B41FA5}">
                      <a16:colId xmlns:a16="http://schemas.microsoft.com/office/drawing/2014/main" val="1105373282"/>
                    </a:ext>
                  </a:extLst>
                </a:gridCol>
                <a:gridCol w="7613514">
                  <a:extLst>
                    <a:ext uri="{9D8B030D-6E8A-4147-A177-3AD203B41FA5}">
                      <a16:colId xmlns:a16="http://schemas.microsoft.com/office/drawing/2014/main" val="3343434919"/>
                    </a:ext>
                  </a:extLst>
                </a:gridCol>
              </a:tblGrid>
              <a:tr h="671210">
                <a:tc>
                  <a:txBody>
                    <a:bodyPr/>
                    <a:lstStyle/>
                    <a:p>
                      <a:pPr algn="ctr"/>
                      <a:endParaRPr kumimoji="1" lang="en-US" altLang="ja-JP" dirty="0"/>
                    </a:p>
                    <a:p>
                      <a:pPr algn="ctr"/>
                      <a:r>
                        <a:rPr kumimoji="1" lang="en-US" altLang="ja-JP" dirty="0"/>
                        <a:t>1</a:t>
                      </a:r>
                      <a:endParaRPr kumimoji="1" lang="ja-JP" altLang="en-US" dirty="0"/>
                    </a:p>
                  </a:txBody>
                  <a:tcPr/>
                </a:tc>
                <a:tc>
                  <a:txBody>
                    <a:bodyPr/>
                    <a:lstStyle/>
                    <a:p>
                      <a:r>
                        <a:rPr kumimoji="1" lang="ja-JP" altLang="en-US" dirty="0"/>
                        <a:t>勉強会の開催</a:t>
                      </a:r>
                    </a:p>
                  </a:txBody>
                  <a:tcPr/>
                </a:tc>
                <a:tc>
                  <a:txBody>
                    <a:bodyPr/>
                    <a:lstStyle/>
                    <a:p>
                      <a:r>
                        <a:rPr kumimoji="1" lang="ja-JP" altLang="en-US" dirty="0"/>
                        <a:t>・地域が直面している</a:t>
                      </a:r>
                      <a:r>
                        <a:rPr kumimoji="1" lang="ja-JP" altLang="en-US" dirty="0">
                          <a:solidFill>
                            <a:srgbClr val="FF0000"/>
                          </a:solidFill>
                        </a:rPr>
                        <a:t>地域課題を知る。</a:t>
                      </a:r>
                      <a:endParaRPr kumimoji="1" lang="en-US" altLang="ja-JP" dirty="0">
                        <a:solidFill>
                          <a:srgbClr val="FF0000"/>
                        </a:solidFill>
                      </a:endParaRPr>
                    </a:p>
                    <a:p>
                      <a:r>
                        <a:rPr kumimoji="1" lang="ja-JP" altLang="en-US" dirty="0"/>
                        <a:t>・どのような地域にしていきたいか話し会う。</a:t>
                      </a:r>
                      <a:r>
                        <a:rPr kumimoji="1" lang="en-US" altLang="ja-JP" dirty="0"/>
                        <a:t>(</a:t>
                      </a:r>
                      <a:r>
                        <a:rPr kumimoji="1" lang="ja-JP" altLang="en-US" dirty="0"/>
                        <a:t>互助活動の重要性を認識</a:t>
                      </a:r>
                      <a:r>
                        <a:rPr kumimoji="1" lang="en-US" altLang="ja-JP" dirty="0"/>
                        <a:t>)</a:t>
                      </a:r>
                    </a:p>
                  </a:txBody>
                  <a:tcPr/>
                </a:tc>
                <a:extLst>
                  <a:ext uri="{0D108BD9-81ED-4DB2-BD59-A6C34878D82A}">
                    <a16:rowId xmlns:a16="http://schemas.microsoft.com/office/drawing/2014/main" val="2966082749"/>
                  </a:ext>
                </a:extLst>
              </a:tr>
              <a:tr h="685893">
                <a:tc>
                  <a:txBody>
                    <a:bodyPr/>
                    <a:lstStyle/>
                    <a:p>
                      <a:pPr algn="ctr"/>
                      <a:endParaRPr kumimoji="1" lang="en-US" altLang="ja-JP" dirty="0"/>
                    </a:p>
                    <a:p>
                      <a:pPr algn="ctr"/>
                      <a:r>
                        <a:rPr kumimoji="1" lang="en-US" altLang="ja-JP" dirty="0"/>
                        <a:t>2</a:t>
                      </a:r>
                      <a:endParaRPr kumimoji="1" lang="ja-JP" altLang="en-US" dirty="0"/>
                    </a:p>
                  </a:txBody>
                  <a:tcPr/>
                </a:tc>
                <a:tc>
                  <a:txBody>
                    <a:bodyPr/>
                    <a:lstStyle/>
                    <a:p>
                      <a:r>
                        <a:rPr kumimoji="1" lang="ja-JP" altLang="en-US" dirty="0"/>
                        <a:t>ニーズ把握と共有</a:t>
                      </a:r>
                    </a:p>
                  </a:txBody>
                  <a:tcPr/>
                </a:tc>
                <a:tc>
                  <a:txBody>
                    <a:bodyPr/>
                    <a:lstStyle/>
                    <a:p>
                      <a:r>
                        <a:rPr kumimoji="1" lang="ja-JP" altLang="en-US" dirty="0"/>
                        <a:t>・高齢者の困りごと、</a:t>
                      </a:r>
                      <a:r>
                        <a:rPr kumimoji="1" lang="ja-JP" altLang="en-US" dirty="0">
                          <a:solidFill>
                            <a:srgbClr val="FF0000"/>
                          </a:solidFill>
                        </a:rPr>
                        <a:t>ニーズ</a:t>
                      </a:r>
                      <a:r>
                        <a:rPr kumimoji="1" lang="en-US" altLang="ja-JP" dirty="0">
                          <a:solidFill>
                            <a:srgbClr val="FF0000"/>
                          </a:solidFill>
                        </a:rPr>
                        <a:t> </a:t>
                      </a:r>
                      <a:r>
                        <a:rPr kumimoji="1" lang="ja-JP" altLang="en-US" dirty="0">
                          <a:solidFill>
                            <a:srgbClr val="FF0000"/>
                          </a:solidFill>
                        </a:rPr>
                        <a:t>調査</a:t>
                      </a:r>
                      <a:r>
                        <a:rPr kumimoji="1" lang="ja-JP" altLang="en-US" dirty="0"/>
                        <a:t>をする。</a:t>
                      </a:r>
                      <a:endParaRPr kumimoji="1" lang="en-US" altLang="ja-JP" dirty="0"/>
                    </a:p>
                    <a:p>
                      <a:r>
                        <a:rPr kumimoji="1" lang="ja-JP" altLang="en-US" dirty="0"/>
                        <a:t>・個別の聞き取りやアンケート調査　・目的を絞る</a:t>
                      </a:r>
                    </a:p>
                  </a:txBody>
                  <a:tcPr/>
                </a:tc>
                <a:extLst>
                  <a:ext uri="{0D108BD9-81ED-4DB2-BD59-A6C34878D82A}">
                    <a16:rowId xmlns:a16="http://schemas.microsoft.com/office/drawing/2014/main" val="35382720"/>
                  </a:ext>
                </a:extLst>
              </a:tr>
              <a:tr h="685893">
                <a:tc>
                  <a:txBody>
                    <a:bodyPr/>
                    <a:lstStyle/>
                    <a:p>
                      <a:pPr algn="ctr"/>
                      <a:endParaRPr kumimoji="1" lang="en-US" altLang="ja-JP" dirty="0"/>
                    </a:p>
                    <a:p>
                      <a:pPr algn="ctr"/>
                      <a:r>
                        <a:rPr kumimoji="1" lang="en-US" altLang="ja-JP" dirty="0"/>
                        <a:t>3</a:t>
                      </a:r>
                      <a:endParaRPr kumimoji="1" lang="ja-JP" altLang="en-US" dirty="0"/>
                    </a:p>
                  </a:txBody>
                  <a:tcPr/>
                </a:tc>
                <a:tc>
                  <a:txBody>
                    <a:bodyPr/>
                    <a:lstStyle/>
                    <a:p>
                      <a:r>
                        <a:rPr kumimoji="1" lang="ja-JP" altLang="en-US" dirty="0"/>
                        <a:t>地域資源を見つける</a:t>
                      </a:r>
                    </a:p>
                  </a:txBody>
                  <a:tcPr/>
                </a:tc>
                <a:tc>
                  <a:txBody>
                    <a:bodyPr/>
                    <a:lstStyle/>
                    <a:p>
                      <a:r>
                        <a:rPr kumimoji="1" lang="ja-JP" altLang="en-US" dirty="0"/>
                        <a:t>・問題意識を共有できる</a:t>
                      </a:r>
                      <a:r>
                        <a:rPr kumimoji="1" lang="ja-JP" altLang="en-US" dirty="0">
                          <a:solidFill>
                            <a:srgbClr val="FF0000"/>
                          </a:solidFill>
                        </a:rPr>
                        <a:t>人や組織を探す</a:t>
                      </a:r>
                      <a:r>
                        <a:rPr kumimoji="1" lang="ja-JP" altLang="en-US" dirty="0"/>
                        <a:t>。</a:t>
                      </a:r>
                      <a:endParaRPr kumimoji="1" lang="en-US" altLang="ja-JP" dirty="0"/>
                    </a:p>
                    <a:p>
                      <a:r>
                        <a:rPr kumimoji="1" lang="ja-JP" altLang="en-US" dirty="0"/>
                        <a:t>・話しあいに誘う、プレイヤーやキーパーソンの掘り起こし、</a:t>
                      </a:r>
                    </a:p>
                  </a:txBody>
                  <a:tcPr/>
                </a:tc>
                <a:extLst>
                  <a:ext uri="{0D108BD9-81ED-4DB2-BD59-A6C34878D82A}">
                    <a16:rowId xmlns:a16="http://schemas.microsoft.com/office/drawing/2014/main" val="2166906193"/>
                  </a:ext>
                </a:extLst>
              </a:tr>
              <a:tr h="685893">
                <a:tc>
                  <a:txBody>
                    <a:bodyPr/>
                    <a:lstStyle/>
                    <a:p>
                      <a:pPr algn="ctr"/>
                      <a:endParaRPr kumimoji="1" lang="en-US" altLang="ja-JP" dirty="0"/>
                    </a:p>
                    <a:p>
                      <a:pPr algn="ctr"/>
                      <a:r>
                        <a:rPr kumimoji="1" lang="en-US" altLang="ja-JP" dirty="0"/>
                        <a:t>4</a:t>
                      </a:r>
                      <a:endParaRPr kumimoji="1" lang="ja-JP" altLang="en-US" dirty="0"/>
                    </a:p>
                  </a:txBody>
                  <a:tcPr/>
                </a:tc>
                <a:tc>
                  <a:txBody>
                    <a:bodyPr/>
                    <a:lstStyle/>
                    <a:p>
                      <a:r>
                        <a:rPr kumimoji="1" lang="ja-JP" altLang="en-US" dirty="0"/>
                        <a:t>支援内容の検討</a:t>
                      </a:r>
                    </a:p>
                  </a:txBody>
                  <a:tcPr/>
                </a:tc>
                <a:tc>
                  <a:txBody>
                    <a:bodyPr/>
                    <a:lstStyle/>
                    <a:p>
                      <a:r>
                        <a:rPr kumimoji="1" lang="ja-JP" altLang="en-US" dirty="0"/>
                        <a:t>・把握したニーズや見つかる資源を基に移動支援の取り組みを形成する。</a:t>
                      </a:r>
                      <a:endParaRPr kumimoji="1" lang="en-US" altLang="ja-JP" dirty="0"/>
                    </a:p>
                    <a:p>
                      <a:r>
                        <a:rPr kumimoji="1" lang="ja-JP" altLang="en-US" dirty="0"/>
                        <a:t>・</a:t>
                      </a:r>
                      <a:r>
                        <a:rPr kumimoji="1" lang="ja-JP" altLang="en-US" dirty="0">
                          <a:solidFill>
                            <a:srgbClr val="FF0000"/>
                          </a:solidFill>
                        </a:rPr>
                        <a:t>ワークショップの実施</a:t>
                      </a:r>
                      <a:r>
                        <a:rPr kumimoji="1" lang="en-US" altLang="ja-JP" dirty="0"/>
                        <a:t>(</a:t>
                      </a:r>
                      <a:r>
                        <a:rPr kumimoji="1" lang="ja-JP" altLang="en-US" dirty="0"/>
                        <a:t>コアメンバーのグループ化</a:t>
                      </a:r>
                      <a:r>
                        <a:rPr kumimoji="1" lang="en-US" altLang="ja-JP" dirty="0"/>
                        <a:t> )</a:t>
                      </a:r>
                      <a:endParaRPr kumimoji="1" lang="ja-JP" altLang="en-US" dirty="0"/>
                    </a:p>
                  </a:txBody>
                  <a:tcPr/>
                </a:tc>
                <a:extLst>
                  <a:ext uri="{0D108BD9-81ED-4DB2-BD59-A6C34878D82A}">
                    <a16:rowId xmlns:a16="http://schemas.microsoft.com/office/drawing/2014/main" val="822551423"/>
                  </a:ext>
                </a:extLst>
              </a:tr>
              <a:tr h="660588">
                <a:tc>
                  <a:txBody>
                    <a:bodyPr/>
                    <a:lstStyle/>
                    <a:p>
                      <a:pPr algn="ctr"/>
                      <a:endParaRPr kumimoji="1" lang="en-US" altLang="ja-JP" dirty="0"/>
                    </a:p>
                    <a:p>
                      <a:pPr algn="ctr"/>
                      <a:r>
                        <a:rPr kumimoji="1" lang="en-US" altLang="ja-JP" dirty="0"/>
                        <a:t>5</a:t>
                      </a:r>
                      <a:endParaRPr kumimoji="1" lang="ja-JP" altLang="en-US" dirty="0"/>
                    </a:p>
                  </a:txBody>
                  <a:tcPr/>
                </a:tc>
                <a:tc>
                  <a:txBody>
                    <a:bodyPr/>
                    <a:lstStyle/>
                    <a:p>
                      <a:r>
                        <a:rPr kumimoji="1" lang="ja-JP" altLang="en-US" dirty="0"/>
                        <a:t>担い手の発掘育成</a:t>
                      </a:r>
                    </a:p>
                  </a:txBody>
                  <a:tcPr/>
                </a:tc>
                <a:tc>
                  <a:txBody>
                    <a:bodyPr/>
                    <a:lstStyle/>
                    <a:p>
                      <a:r>
                        <a:rPr kumimoji="1" lang="ja-JP" altLang="en-US" dirty="0"/>
                        <a:t>・</a:t>
                      </a:r>
                      <a:r>
                        <a:rPr kumimoji="1" lang="ja-JP" altLang="en-US" dirty="0">
                          <a:solidFill>
                            <a:srgbClr val="FF0000"/>
                          </a:solidFill>
                        </a:rPr>
                        <a:t>運転講習を実施</a:t>
                      </a:r>
                      <a:r>
                        <a:rPr kumimoji="1" lang="ja-JP" altLang="en-US" dirty="0"/>
                        <a:t>して事故のリスクや保険について学習して</a:t>
                      </a:r>
                    </a:p>
                    <a:p>
                      <a:r>
                        <a:rPr kumimoji="1" lang="ja-JP" altLang="en-US" dirty="0"/>
                        <a:t>　人を乗せる為のスキルを学習する。</a:t>
                      </a:r>
                    </a:p>
                  </a:txBody>
                  <a:tcPr/>
                </a:tc>
                <a:extLst>
                  <a:ext uri="{0D108BD9-81ED-4DB2-BD59-A6C34878D82A}">
                    <a16:rowId xmlns:a16="http://schemas.microsoft.com/office/drawing/2014/main" val="937276146"/>
                  </a:ext>
                </a:extLst>
              </a:tr>
              <a:tr h="660588">
                <a:tc>
                  <a:txBody>
                    <a:bodyPr/>
                    <a:lstStyle/>
                    <a:p>
                      <a:pPr algn="ctr"/>
                      <a:endParaRPr kumimoji="1" lang="en-US" altLang="ja-JP" dirty="0"/>
                    </a:p>
                    <a:p>
                      <a:pPr algn="ctr"/>
                      <a:r>
                        <a:rPr kumimoji="1" lang="en-US" altLang="ja-JP" dirty="0"/>
                        <a:t>6</a:t>
                      </a:r>
                      <a:endParaRPr kumimoji="1" lang="ja-JP" altLang="en-US" dirty="0"/>
                    </a:p>
                  </a:txBody>
                  <a:tcPr/>
                </a:tc>
                <a:tc>
                  <a:txBody>
                    <a:bodyPr/>
                    <a:lstStyle/>
                    <a:p>
                      <a:r>
                        <a:rPr kumimoji="1" lang="ja-JP" altLang="en-US" dirty="0"/>
                        <a:t>事例から学ぶ</a:t>
                      </a:r>
                    </a:p>
                  </a:txBody>
                  <a:tcPr/>
                </a:tc>
                <a:tc>
                  <a:txBody>
                    <a:bodyPr/>
                    <a:lstStyle/>
                    <a:p>
                      <a:r>
                        <a:rPr kumimoji="1" lang="ja-JP" altLang="en-US" dirty="0"/>
                        <a:t>・取り組みに似た地域の</a:t>
                      </a:r>
                      <a:r>
                        <a:rPr kumimoji="1" lang="ja-JP" altLang="en-US" dirty="0">
                          <a:solidFill>
                            <a:srgbClr val="FF0000"/>
                          </a:solidFill>
                        </a:rPr>
                        <a:t>先行事例を学ぶ</a:t>
                      </a:r>
                    </a:p>
                    <a:p>
                      <a:r>
                        <a:rPr kumimoji="1" lang="ja-JP" altLang="en-US" dirty="0"/>
                        <a:t>・資料等を収集する</a:t>
                      </a:r>
                    </a:p>
                  </a:txBody>
                  <a:tcPr/>
                </a:tc>
                <a:extLst>
                  <a:ext uri="{0D108BD9-81ED-4DB2-BD59-A6C34878D82A}">
                    <a16:rowId xmlns:a16="http://schemas.microsoft.com/office/drawing/2014/main" val="91924831"/>
                  </a:ext>
                </a:extLst>
              </a:tr>
              <a:tr h="660588">
                <a:tc>
                  <a:txBody>
                    <a:bodyPr/>
                    <a:lstStyle/>
                    <a:p>
                      <a:pPr algn="ctr"/>
                      <a:endParaRPr kumimoji="1" lang="en-US" altLang="ja-JP" dirty="0"/>
                    </a:p>
                    <a:p>
                      <a:pPr algn="ctr"/>
                      <a:r>
                        <a:rPr kumimoji="1" lang="en-US" altLang="ja-JP" dirty="0"/>
                        <a:t>7</a:t>
                      </a:r>
                      <a:endParaRPr kumimoji="1" lang="ja-JP" altLang="en-US" dirty="0"/>
                    </a:p>
                  </a:txBody>
                  <a:tcPr/>
                </a:tc>
                <a:tc>
                  <a:txBody>
                    <a:bodyPr/>
                    <a:lstStyle/>
                    <a:p>
                      <a:r>
                        <a:rPr kumimoji="1" lang="ja-JP" altLang="en-US" dirty="0"/>
                        <a:t>仕組や役割分担を決める</a:t>
                      </a:r>
                      <a:br>
                        <a:rPr kumimoji="1" lang="en-US" altLang="ja-JP" dirty="0"/>
                      </a:br>
                      <a:r>
                        <a:rPr kumimoji="1" lang="en-US" altLang="ja-JP" dirty="0"/>
                        <a:t>(</a:t>
                      </a:r>
                      <a:r>
                        <a:rPr kumimoji="1" lang="ja-JP" altLang="en-US" dirty="0"/>
                        <a:t>思いを形に</a:t>
                      </a:r>
                      <a:r>
                        <a:rPr kumimoji="1" lang="en-US" altLang="ja-JP" dirty="0"/>
                        <a:t>)</a:t>
                      </a:r>
                      <a:endParaRPr kumimoji="1" lang="ja-JP" altLang="en-US" dirty="0"/>
                    </a:p>
                  </a:txBody>
                  <a:tcPr/>
                </a:tc>
                <a:tc>
                  <a:txBody>
                    <a:bodyPr/>
                    <a:lstStyle/>
                    <a:p>
                      <a:r>
                        <a:rPr kumimoji="1" lang="ja-JP" altLang="en-US" dirty="0"/>
                        <a:t>・</a:t>
                      </a:r>
                      <a:r>
                        <a:rPr kumimoji="1" lang="ja-JP" altLang="en-US" dirty="0">
                          <a:solidFill>
                            <a:srgbClr val="FF0000"/>
                          </a:solidFill>
                        </a:rPr>
                        <a:t>活動準備をする。</a:t>
                      </a:r>
                      <a:r>
                        <a:rPr kumimoji="1" lang="ja-JP" altLang="en-US" dirty="0"/>
                        <a:t>組織の編成・車両・運転者・活動資金・目的・利用対象者</a:t>
                      </a:r>
                    </a:p>
                    <a:p>
                      <a:r>
                        <a:rPr kumimoji="1" lang="ja-JP" altLang="en-US" dirty="0"/>
                        <a:t>・運行規約・運行マニュアル・協定書等の準備</a:t>
                      </a:r>
                    </a:p>
                  </a:txBody>
                  <a:tcPr/>
                </a:tc>
                <a:extLst>
                  <a:ext uri="{0D108BD9-81ED-4DB2-BD59-A6C34878D82A}">
                    <a16:rowId xmlns:a16="http://schemas.microsoft.com/office/drawing/2014/main" val="1791679666"/>
                  </a:ext>
                </a:extLst>
              </a:tr>
              <a:tr h="660588">
                <a:tc>
                  <a:txBody>
                    <a:bodyPr/>
                    <a:lstStyle/>
                    <a:p>
                      <a:pPr algn="ctr"/>
                      <a:endParaRPr kumimoji="1" lang="en-US" altLang="ja-JP" dirty="0"/>
                    </a:p>
                    <a:p>
                      <a:pPr algn="ctr"/>
                      <a:r>
                        <a:rPr kumimoji="1" lang="en-US" altLang="ja-JP" dirty="0"/>
                        <a:t>8</a:t>
                      </a:r>
                      <a:endParaRPr kumimoji="1" lang="ja-JP" altLang="en-US" dirty="0"/>
                    </a:p>
                  </a:txBody>
                  <a:tcPr/>
                </a:tc>
                <a:tc>
                  <a:txBody>
                    <a:bodyPr/>
                    <a:lstStyle/>
                    <a:p>
                      <a:r>
                        <a:rPr kumimoji="1" lang="ja-JP" altLang="en-US" dirty="0"/>
                        <a:t>試行運行と地域への説明</a:t>
                      </a:r>
                    </a:p>
                  </a:txBody>
                  <a:tcPr/>
                </a:tc>
                <a:tc>
                  <a:txBody>
                    <a:bodyPr/>
                    <a:lstStyle/>
                    <a:p>
                      <a:r>
                        <a:rPr kumimoji="1" lang="ja-JP" altLang="en-US" dirty="0"/>
                        <a:t>・広報・利用者の募集・</a:t>
                      </a:r>
                      <a:r>
                        <a:rPr kumimoji="1" lang="ja-JP" altLang="en-US" dirty="0">
                          <a:solidFill>
                            <a:srgbClr val="FF0000"/>
                          </a:solidFill>
                        </a:rPr>
                        <a:t>自治会、町内会への説明等</a:t>
                      </a:r>
                    </a:p>
                  </a:txBody>
                  <a:tcPr/>
                </a:tc>
                <a:extLst>
                  <a:ext uri="{0D108BD9-81ED-4DB2-BD59-A6C34878D82A}">
                    <a16:rowId xmlns:a16="http://schemas.microsoft.com/office/drawing/2014/main" val="798959658"/>
                  </a:ext>
                </a:extLst>
              </a:tr>
            </a:tbl>
          </a:graphicData>
        </a:graphic>
      </p:graphicFrame>
      <p:sp>
        <p:nvSpPr>
          <p:cNvPr id="5" name="テキスト ボックス 4">
            <a:extLst>
              <a:ext uri="{FF2B5EF4-FFF2-40B4-BE49-F238E27FC236}">
                <a16:creationId xmlns:a16="http://schemas.microsoft.com/office/drawing/2014/main" id="{CAB50F6D-7B90-A574-A1DF-A0A3FFFEC7A7}"/>
              </a:ext>
            </a:extLst>
          </p:cNvPr>
          <p:cNvSpPr txBox="1"/>
          <p:nvPr/>
        </p:nvSpPr>
        <p:spPr>
          <a:xfrm>
            <a:off x="3300018" y="222200"/>
            <a:ext cx="4674678" cy="400110"/>
          </a:xfrm>
          <a:prstGeom prst="rect">
            <a:avLst/>
          </a:prstGeom>
          <a:noFill/>
        </p:spPr>
        <p:txBody>
          <a:bodyPr wrap="none" rtlCol="0">
            <a:spAutoFit/>
          </a:bodyPr>
          <a:lstStyle/>
          <a:p>
            <a:r>
              <a:rPr kumimoji="1" lang="ja-JP" altLang="en-US" sz="2000" dirty="0"/>
              <a:t>住民主体の移動支援の立上げプロセス　</a:t>
            </a:r>
          </a:p>
        </p:txBody>
      </p:sp>
      <p:sp>
        <p:nvSpPr>
          <p:cNvPr id="6" name="テキスト ボックス 5">
            <a:extLst>
              <a:ext uri="{FF2B5EF4-FFF2-40B4-BE49-F238E27FC236}">
                <a16:creationId xmlns:a16="http://schemas.microsoft.com/office/drawing/2014/main" id="{24CD35BE-43FC-1383-45B4-9B471434342E}"/>
              </a:ext>
            </a:extLst>
          </p:cNvPr>
          <p:cNvSpPr txBox="1"/>
          <p:nvPr/>
        </p:nvSpPr>
        <p:spPr>
          <a:xfrm>
            <a:off x="9860783" y="259323"/>
            <a:ext cx="736600" cy="369332"/>
          </a:xfrm>
          <a:prstGeom prst="rect">
            <a:avLst/>
          </a:prstGeom>
          <a:noFill/>
          <a:ln>
            <a:solidFill>
              <a:srgbClr val="FF0000"/>
            </a:solidFill>
          </a:ln>
        </p:spPr>
        <p:txBody>
          <a:bodyPr wrap="square" rtlCol="0">
            <a:spAutoFit/>
          </a:bodyPr>
          <a:lstStyle/>
          <a:p>
            <a:r>
              <a:rPr kumimoji="1" lang="ja-JP" altLang="en-US" dirty="0"/>
              <a:t>参考</a:t>
            </a:r>
          </a:p>
        </p:txBody>
      </p:sp>
    </p:spTree>
    <p:extLst>
      <p:ext uri="{BB962C8B-B14F-4D97-AF65-F5344CB8AC3E}">
        <p14:creationId xmlns:p14="http://schemas.microsoft.com/office/powerpoint/2010/main" val="1480364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グラフィックス 13" descr="ハート">
            <a:extLst>
              <a:ext uri="{FF2B5EF4-FFF2-40B4-BE49-F238E27FC236}">
                <a16:creationId xmlns:a16="http://schemas.microsoft.com/office/drawing/2014/main" id="{1BADBAD1-772A-47F7-A54F-E3BFD4840C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8283007" y="2209728"/>
            <a:ext cx="2097846" cy="2097846"/>
          </a:xfrm>
          <a:prstGeom prst="rect">
            <a:avLst/>
          </a:prstGeom>
        </p:spPr>
      </p:pic>
      <p:pic>
        <p:nvPicPr>
          <p:cNvPr id="16" name="グラフィックス 15" descr="ハート">
            <a:extLst>
              <a:ext uri="{FF2B5EF4-FFF2-40B4-BE49-F238E27FC236}">
                <a16:creationId xmlns:a16="http://schemas.microsoft.com/office/drawing/2014/main" id="{4877B85F-1A83-45B1-A6C4-D4E8AF69C8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33830" y="1453425"/>
            <a:ext cx="2097846" cy="2097846"/>
          </a:xfrm>
          <a:prstGeom prst="rect">
            <a:avLst/>
          </a:prstGeom>
        </p:spPr>
      </p:pic>
      <p:sp>
        <p:nvSpPr>
          <p:cNvPr id="2" name="タイトル 1">
            <a:extLst>
              <a:ext uri="{FF2B5EF4-FFF2-40B4-BE49-F238E27FC236}">
                <a16:creationId xmlns:a16="http://schemas.microsoft.com/office/drawing/2014/main" id="{F6513970-A202-4B58-AEBA-D1445B9CD02A}"/>
              </a:ext>
            </a:extLst>
          </p:cNvPr>
          <p:cNvSpPr>
            <a:spLocks noGrp="1"/>
          </p:cNvSpPr>
          <p:nvPr>
            <p:ph type="title"/>
          </p:nvPr>
        </p:nvSpPr>
        <p:spPr>
          <a:xfrm>
            <a:off x="960324" y="478081"/>
            <a:ext cx="7322683" cy="1065493"/>
          </a:xfrm>
        </p:spPr>
        <p:txBody>
          <a:bodyPr>
            <a:normAutofit/>
          </a:bodyPr>
          <a:lstStyle/>
          <a:p>
            <a:r>
              <a:rPr kumimoji="1" lang="ja-JP" altLang="en-US" sz="2800" dirty="0"/>
              <a:t>住民主体の活動から　幸福感を高める</a:t>
            </a:r>
            <a:r>
              <a:rPr kumimoji="1" lang="en-US" altLang="ja-JP" sz="2800" dirty="0"/>
              <a:t>4</a:t>
            </a:r>
            <a:r>
              <a:rPr kumimoji="1" lang="ja-JP" altLang="en-US" sz="2800" dirty="0"/>
              <a:t>要素</a:t>
            </a:r>
            <a:r>
              <a:rPr kumimoji="1" lang="ja-JP" altLang="en-US" sz="2400" dirty="0"/>
              <a:t>　</a:t>
            </a:r>
            <a:br>
              <a:rPr kumimoji="1" lang="en-US" altLang="ja-JP" sz="2400" dirty="0"/>
            </a:br>
            <a:r>
              <a:rPr kumimoji="1" lang="ja-JP" altLang="en-US" sz="2000" dirty="0"/>
              <a:t>幸福感は自分で高めることができる</a:t>
            </a:r>
            <a:endParaRPr kumimoji="1" lang="ja-JP" altLang="en-US" sz="3200" dirty="0"/>
          </a:p>
        </p:txBody>
      </p:sp>
      <p:sp>
        <p:nvSpPr>
          <p:cNvPr id="3" name="コンテンツ プレースホルダー 2">
            <a:extLst>
              <a:ext uri="{FF2B5EF4-FFF2-40B4-BE49-F238E27FC236}">
                <a16:creationId xmlns:a16="http://schemas.microsoft.com/office/drawing/2014/main" id="{88EF63B3-7E73-469D-87D7-B5D7CFB86DE5}"/>
              </a:ext>
            </a:extLst>
          </p:cNvPr>
          <p:cNvSpPr>
            <a:spLocks noGrp="1"/>
          </p:cNvSpPr>
          <p:nvPr>
            <p:ph idx="1"/>
          </p:nvPr>
        </p:nvSpPr>
        <p:spPr>
          <a:xfrm>
            <a:off x="947521" y="2028582"/>
            <a:ext cx="10515600" cy="4351338"/>
          </a:xfrm>
        </p:spPr>
        <p:txBody>
          <a:bodyPr>
            <a:normAutofit/>
          </a:bodyPr>
          <a:lstStyle/>
          <a:p>
            <a:pPr marL="0" indent="0">
              <a:buNone/>
            </a:pPr>
            <a:r>
              <a:rPr lang="ja-JP" altLang="en-US" sz="2000" dirty="0"/>
              <a:t>①やってみよう</a:t>
            </a:r>
            <a:r>
              <a:rPr lang="en-US" altLang="ja-JP" sz="2000" dirty="0"/>
              <a:t>(</a:t>
            </a:r>
            <a:r>
              <a:rPr lang="ja-JP" altLang="en-US" sz="2000" dirty="0"/>
              <a:t>自己実現と成長</a:t>
            </a:r>
            <a:r>
              <a:rPr lang="en-US" altLang="ja-JP" sz="2000" dirty="0"/>
              <a:t> )</a:t>
            </a:r>
            <a:endParaRPr lang="ja-JP" altLang="en-US" sz="2000" dirty="0"/>
          </a:p>
          <a:p>
            <a:pPr marL="0" indent="0">
              <a:buNone/>
            </a:pPr>
            <a:r>
              <a:rPr kumimoji="1" lang="ja-JP" altLang="en-US" sz="2000" dirty="0"/>
              <a:t>②ありがとう</a:t>
            </a:r>
            <a:r>
              <a:rPr kumimoji="1" lang="en-US" altLang="ja-JP" sz="2000" dirty="0"/>
              <a:t>(</a:t>
            </a:r>
            <a:r>
              <a:rPr kumimoji="1" lang="ja-JP" altLang="en-US" sz="2000" dirty="0"/>
              <a:t>つながりと感謝</a:t>
            </a:r>
            <a:r>
              <a:rPr kumimoji="1" lang="en-US" altLang="ja-JP" sz="2000" dirty="0"/>
              <a:t> )</a:t>
            </a:r>
            <a:endParaRPr kumimoji="1" lang="ja-JP" altLang="en-US" sz="2000" dirty="0"/>
          </a:p>
          <a:p>
            <a:pPr marL="0" indent="0">
              <a:buNone/>
            </a:pPr>
            <a:r>
              <a:rPr lang="ja-JP" altLang="en-US" sz="2000" dirty="0"/>
              <a:t>③なんとかなる</a:t>
            </a:r>
            <a:r>
              <a:rPr lang="en-US" altLang="ja-JP" sz="2000" dirty="0"/>
              <a:t>(</a:t>
            </a:r>
            <a:r>
              <a:rPr lang="ja-JP" altLang="en-US" sz="2000" dirty="0"/>
              <a:t>まえむきと楽観</a:t>
            </a:r>
            <a:r>
              <a:rPr lang="en-US" altLang="ja-JP" sz="2000" dirty="0"/>
              <a:t> )</a:t>
            </a:r>
            <a:endParaRPr lang="ja-JP" altLang="en-US" sz="2000" dirty="0"/>
          </a:p>
          <a:p>
            <a:pPr marL="0" indent="0">
              <a:buNone/>
            </a:pPr>
            <a:r>
              <a:rPr kumimoji="1" lang="ja-JP" altLang="en-US" sz="2000" dirty="0"/>
              <a:t>④ありのままに</a:t>
            </a:r>
            <a:r>
              <a:rPr kumimoji="1" lang="en-US" altLang="ja-JP" sz="2000" dirty="0"/>
              <a:t>(</a:t>
            </a:r>
            <a:r>
              <a:rPr kumimoji="1" lang="ja-JP" altLang="en-US" sz="2000" dirty="0"/>
              <a:t>独立と自分らしさ</a:t>
            </a:r>
            <a:r>
              <a:rPr kumimoji="1" lang="en-US" altLang="ja-JP" sz="2000" dirty="0"/>
              <a:t> )</a:t>
            </a:r>
            <a:endParaRPr kumimoji="1" lang="ja-JP" altLang="en-US" sz="2000" dirty="0"/>
          </a:p>
          <a:p>
            <a:pPr marL="0" indent="0">
              <a:buNone/>
            </a:pPr>
            <a:endParaRPr kumimoji="1" lang="en-US" altLang="ja-JP" sz="2000" dirty="0"/>
          </a:p>
          <a:p>
            <a:pPr marL="0" indent="0">
              <a:buNone/>
            </a:pPr>
            <a:r>
              <a:rPr lang="ja-JP" altLang="en-US" sz="2000" dirty="0"/>
              <a:t>◎健康や愛情、社会とのつながりなどによる幸福感は持続性が高い。</a:t>
            </a:r>
            <a:endParaRPr lang="en-US" altLang="ja-JP" sz="2000" dirty="0"/>
          </a:p>
          <a:p>
            <a:pPr marL="0" indent="0">
              <a:buNone/>
            </a:pPr>
            <a:r>
              <a:rPr lang="ja-JP" altLang="en-US" sz="2000" dirty="0"/>
              <a:t>◎</a:t>
            </a:r>
            <a:r>
              <a:rPr kumimoji="1" lang="ja-JP" altLang="en-US" sz="2000" dirty="0"/>
              <a:t>年収・財産・肩書など周囲との比較に</a:t>
            </a:r>
            <a:r>
              <a:rPr lang="ja-JP" altLang="en-US" sz="2000" dirty="0"/>
              <a:t>よって得られる幸福感は長続きしない。</a:t>
            </a:r>
          </a:p>
          <a:p>
            <a:pPr marL="0" indent="0">
              <a:buNone/>
            </a:pPr>
            <a:r>
              <a:rPr kumimoji="1" lang="ja-JP" altLang="en-US" sz="1800" dirty="0"/>
              <a:t>　</a:t>
            </a:r>
            <a:r>
              <a:rPr kumimoji="1" lang="en-US" altLang="ja-JP" sz="1800" dirty="0"/>
              <a:t>(</a:t>
            </a:r>
            <a:r>
              <a:rPr kumimoji="1" lang="ja-JP" altLang="en-US" sz="1800" dirty="0"/>
              <a:t>収入が増えるとうれしいが、さらにもっと多くをのぞむようになる。</a:t>
            </a:r>
            <a:r>
              <a:rPr kumimoji="1" lang="en-US" altLang="ja-JP" sz="1800" dirty="0"/>
              <a:t>)</a:t>
            </a:r>
            <a:endParaRPr kumimoji="1" lang="ja-JP" altLang="en-US" sz="1800" dirty="0"/>
          </a:p>
          <a:p>
            <a:pPr marL="0" indent="0">
              <a:buNone/>
            </a:pPr>
            <a:endParaRPr lang="en-US" altLang="ja-JP" sz="1800" dirty="0"/>
          </a:p>
          <a:p>
            <a:pPr marL="0" indent="0">
              <a:buNone/>
            </a:pPr>
            <a:endParaRPr kumimoji="1" lang="en-US" altLang="ja-JP" sz="1800" dirty="0"/>
          </a:p>
          <a:p>
            <a:pPr marL="0" indent="0">
              <a:buNone/>
            </a:pPr>
            <a:endParaRPr kumimoji="1" lang="en-US" altLang="ja-JP" sz="1800" dirty="0"/>
          </a:p>
          <a:p>
            <a:pPr marL="0" indent="0">
              <a:buNone/>
            </a:pPr>
            <a:endParaRPr lang="en-US" altLang="ja-JP" dirty="0"/>
          </a:p>
          <a:p>
            <a:pPr marL="0" indent="0">
              <a:buNone/>
            </a:pPr>
            <a:endParaRPr kumimoji="1" lang="ja-JP" altLang="en-US" dirty="0"/>
          </a:p>
        </p:txBody>
      </p:sp>
      <p:pic>
        <p:nvPicPr>
          <p:cNvPr id="7" name="グラフィックス 6" descr="ハート">
            <a:extLst>
              <a:ext uri="{FF2B5EF4-FFF2-40B4-BE49-F238E27FC236}">
                <a16:creationId xmlns:a16="http://schemas.microsoft.com/office/drawing/2014/main" id="{E271CEC6-1A8D-4093-8BF4-2D9A7EF677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9146633" y="2952371"/>
            <a:ext cx="2097846" cy="2097846"/>
          </a:xfrm>
          <a:prstGeom prst="rect">
            <a:avLst/>
          </a:prstGeom>
        </p:spPr>
      </p:pic>
      <p:sp>
        <p:nvSpPr>
          <p:cNvPr id="12" name="テキスト ボックス 11">
            <a:extLst>
              <a:ext uri="{FF2B5EF4-FFF2-40B4-BE49-F238E27FC236}">
                <a16:creationId xmlns:a16="http://schemas.microsoft.com/office/drawing/2014/main" id="{8EFDC2E0-34BB-4E68-AD89-A142BB62344B}"/>
              </a:ext>
            </a:extLst>
          </p:cNvPr>
          <p:cNvSpPr txBox="1"/>
          <p:nvPr/>
        </p:nvSpPr>
        <p:spPr>
          <a:xfrm>
            <a:off x="9712003" y="3927252"/>
            <a:ext cx="1083228" cy="276999"/>
          </a:xfrm>
          <a:prstGeom prst="rect">
            <a:avLst/>
          </a:prstGeom>
          <a:noFill/>
        </p:spPr>
        <p:txBody>
          <a:bodyPr wrap="square" rtlCol="0">
            <a:spAutoFit/>
          </a:bodyPr>
          <a:lstStyle/>
          <a:p>
            <a:r>
              <a:rPr kumimoji="1" lang="ja-JP" altLang="en-US" sz="1200" b="1" dirty="0"/>
              <a:t>なんとかなる</a:t>
            </a:r>
          </a:p>
        </p:txBody>
      </p:sp>
      <p:sp>
        <p:nvSpPr>
          <p:cNvPr id="13" name="テキスト ボックス 12">
            <a:extLst>
              <a:ext uri="{FF2B5EF4-FFF2-40B4-BE49-F238E27FC236}">
                <a16:creationId xmlns:a16="http://schemas.microsoft.com/office/drawing/2014/main" id="{4DE3DA62-CCD4-4E73-804A-CD2927164040}"/>
              </a:ext>
            </a:extLst>
          </p:cNvPr>
          <p:cNvSpPr txBox="1"/>
          <p:nvPr/>
        </p:nvSpPr>
        <p:spPr>
          <a:xfrm>
            <a:off x="8909695" y="3097151"/>
            <a:ext cx="1083228" cy="276999"/>
          </a:xfrm>
          <a:prstGeom prst="rect">
            <a:avLst/>
          </a:prstGeom>
          <a:noFill/>
        </p:spPr>
        <p:txBody>
          <a:bodyPr wrap="square" rtlCol="0">
            <a:spAutoFit/>
          </a:bodyPr>
          <a:lstStyle/>
          <a:p>
            <a:r>
              <a:rPr kumimoji="1" lang="ja-JP" altLang="en-US" sz="1200" b="1" dirty="0"/>
              <a:t>ありのままに</a:t>
            </a:r>
          </a:p>
        </p:txBody>
      </p:sp>
      <p:pic>
        <p:nvPicPr>
          <p:cNvPr id="15" name="グラフィックス 14" descr="ハート">
            <a:extLst>
              <a:ext uri="{FF2B5EF4-FFF2-40B4-BE49-F238E27FC236}">
                <a16:creationId xmlns:a16="http://schemas.microsoft.com/office/drawing/2014/main" id="{4F142452-09D6-4C35-92DE-96F1545BBD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9997456" y="2213295"/>
            <a:ext cx="2097846" cy="2097846"/>
          </a:xfrm>
          <a:prstGeom prst="rect">
            <a:avLst/>
          </a:prstGeom>
        </p:spPr>
      </p:pic>
      <p:sp>
        <p:nvSpPr>
          <p:cNvPr id="10" name="テキスト ボックス 9">
            <a:extLst>
              <a:ext uri="{FF2B5EF4-FFF2-40B4-BE49-F238E27FC236}">
                <a16:creationId xmlns:a16="http://schemas.microsoft.com/office/drawing/2014/main" id="{B4E60FEF-5AD6-4CFB-A385-08BE8A5B3B79}"/>
              </a:ext>
            </a:extLst>
          </p:cNvPr>
          <p:cNvSpPr txBox="1"/>
          <p:nvPr/>
        </p:nvSpPr>
        <p:spPr>
          <a:xfrm>
            <a:off x="9641139" y="2225349"/>
            <a:ext cx="1083228" cy="276999"/>
          </a:xfrm>
          <a:prstGeom prst="rect">
            <a:avLst/>
          </a:prstGeom>
          <a:noFill/>
        </p:spPr>
        <p:txBody>
          <a:bodyPr wrap="square" rtlCol="0">
            <a:spAutoFit/>
          </a:bodyPr>
          <a:lstStyle/>
          <a:p>
            <a:r>
              <a:rPr kumimoji="1" lang="ja-JP" altLang="en-US" sz="1200" b="1" dirty="0"/>
              <a:t>やってみよう</a:t>
            </a:r>
          </a:p>
        </p:txBody>
      </p:sp>
      <p:sp>
        <p:nvSpPr>
          <p:cNvPr id="11" name="テキスト ボックス 10">
            <a:extLst>
              <a:ext uri="{FF2B5EF4-FFF2-40B4-BE49-F238E27FC236}">
                <a16:creationId xmlns:a16="http://schemas.microsoft.com/office/drawing/2014/main" id="{1B003589-664A-486D-82A0-439F4B17A7C5}"/>
              </a:ext>
            </a:extLst>
          </p:cNvPr>
          <p:cNvSpPr txBox="1"/>
          <p:nvPr/>
        </p:nvSpPr>
        <p:spPr>
          <a:xfrm>
            <a:off x="10514811" y="3117042"/>
            <a:ext cx="1083229" cy="276999"/>
          </a:xfrm>
          <a:prstGeom prst="rect">
            <a:avLst/>
          </a:prstGeom>
          <a:noFill/>
        </p:spPr>
        <p:txBody>
          <a:bodyPr wrap="square" rtlCol="0">
            <a:spAutoFit/>
          </a:bodyPr>
          <a:lstStyle/>
          <a:p>
            <a:r>
              <a:rPr kumimoji="1" lang="ja-JP" altLang="en-US" sz="1200" b="1" dirty="0"/>
              <a:t>ありがとう</a:t>
            </a:r>
          </a:p>
        </p:txBody>
      </p:sp>
      <p:sp>
        <p:nvSpPr>
          <p:cNvPr id="4" name="テキスト ボックス 3">
            <a:extLst>
              <a:ext uri="{FF2B5EF4-FFF2-40B4-BE49-F238E27FC236}">
                <a16:creationId xmlns:a16="http://schemas.microsoft.com/office/drawing/2014/main" id="{ECBFC483-6C24-443A-A814-8D3460E89EAF}"/>
              </a:ext>
            </a:extLst>
          </p:cNvPr>
          <p:cNvSpPr txBox="1"/>
          <p:nvPr/>
        </p:nvSpPr>
        <p:spPr>
          <a:xfrm>
            <a:off x="9365166" y="668571"/>
            <a:ext cx="1430065" cy="461665"/>
          </a:xfrm>
          <a:prstGeom prst="rect">
            <a:avLst/>
          </a:prstGeom>
          <a:noFill/>
          <a:ln>
            <a:solidFill>
              <a:schemeClr val="tx1"/>
            </a:solidFill>
          </a:ln>
        </p:spPr>
        <p:txBody>
          <a:bodyPr wrap="square" rtlCol="0">
            <a:spAutoFit/>
          </a:bodyPr>
          <a:lstStyle/>
          <a:p>
            <a:r>
              <a:rPr kumimoji="1" lang="ja-JP" altLang="en-US" sz="2400" dirty="0"/>
              <a:t>参考資料</a:t>
            </a:r>
          </a:p>
        </p:txBody>
      </p:sp>
      <p:sp>
        <p:nvSpPr>
          <p:cNvPr id="6" name="テキスト ボックス 5">
            <a:extLst>
              <a:ext uri="{FF2B5EF4-FFF2-40B4-BE49-F238E27FC236}">
                <a16:creationId xmlns:a16="http://schemas.microsoft.com/office/drawing/2014/main" id="{FA790CE1-5CF3-4E00-AE13-32B0CF490CAE}"/>
              </a:ext>
            </a:extLst>
          </p:cNvPr>
          <p:cNvSpPr txBox="1"/>
          <p:nvPr/>
        </p:nvSpPr>
        <p:spPr>
          <a:xfrm>
            <a:off x="6976034" y="6483819"/>
            <a:ext cx="4070345" cy="307777"/>
          </a:xfrm>
          <a:prstGeom prst="rect">
            <a:avLst/>
          </a:prstGeom>
          <a:noFill/>
          <a:ln>
            <a:solidFill>
              <a:schemeClr val="tx1"/>
            </a:solidFill>
          </a:ln>
        </p:spPr>
        <p:txBody>
          <a:bodyPr wrap="none" rtlCol="0">
            <a:spAutoFit/>
          </a:bodyPr>
          <a:lstStyle/>
          <a:p>
            <a:r>
              <a:rPr kumimoji="1" lang="ja-JP" altLang="en-US" sz="1400" dirty="0"/>
              <a:t>慶応義塾大学　教授　前野隆司　著　「幸福学」抜粋</a:t>
            </a:r>
          </a:p>
        </p:txBody>
      </p:sp>
    </p:spTree>
    <p:extLst>
      <p:ext uri="{BB962C8B-B14F-4D97-AF65-F5344CB8AC3E}">
        <p14:creationId xmlns:p14="http://schemas.microsoft.com/office/powerpoint/2010/main" val="2769866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890886F6-8947-E4CC-C00D-05DCDB0D59C8}"/>
              </a:ext>
            </a:extLst>
          </p:cNvPr>
          <p:cNvSpPr txBox="1">
            <a:spLocks noChangeArrowheads="1"/>
          </p:cNvSpPr>
          <p:nvPr/>
        </p:nvSpPr>
        <p:spPr>
          <a:xfrm>
            <a:off x="1464733" y="1472040"/>
            <a:ext cx="9262533" cy="4674759"/>
          </a:xfrm>
          <a:prstGeom prst="rect">
            <a:avLst/>
          </a:prstGeom>
          <a:ln w="57150">
            <a:solidFill>
              <a:schemeClr val="accent2">
                <a:lumMod val="40000"/>
                <a:lumOff val="6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b="1" u="sng" dirty="0"/>
              <a:t>運転者の自発性</a:t>
            </a:r>
          </a:p>
          <a:p>
            <a:pPr marL="457200" lvl="1" indent="0">
              <a:buNone/>
            </a:pPr>
            <a:r>
              <a:rPr lang="ja-JP" altLang="en-US" sz="1800" dirty="0"/>
              <a:t>まわりの人から強制されたり、義務として行なうのではなく、個人の自由意志で</a:t>
            </a:r>
            <a:endParaRPr lang="en-US" altLang="ja-JP" sz="1800" dirty="0"/>
          </a:p>
          <a:p>
            <a:pPr marL="457200" lvl="1" indent="0">
              <a:buNone/>
            </a:pPr>
            <a:r>
              <a:rPr lang="ja-JP" altLang="en-US" sz="1800" dirty="0"/>
              <a:t>自ら進んで行なう活動 。</a:t>
            </a:r>
          </a:p>
          <a:p>
            <a:r>
              <a:rPr lang="ja-JP" altLang="en-US" sz="1800" b="1" u="sng" dirty="0"/>
              <a:t>社会性</a:t>
            </a:r>
          </a:p>
          <a:p>
            <a:pPr marL="457200" lvl="1" indent="0">
              <a:buNone/>
            </a:pPr>
            <a:r>
              <a:rPr lang="ja-JP" altLang="en-US" sz="1800" dirty="0"/>
              <a:t>誰もが地域で幸せに暮らしていけるように、移動支援をみんなで協力し、</a:t>
            </a:r>
            <a:endParaRPr lang="en-US" altLang="ja-JP" sz="1800" dirty="0"/>
          </a:p>
          <a:p>
            <a:pPr marL="457200" lvl="1" indent="0">
              <a:buNone/>
            </a:pPr>
            <a:r>
              <a:rPr lang="ja-JP" altLang="en-US" sz="1800" dirty="0"/>
              <a:t>共に支え合い、学びあう市民活動 。</a:t>
            </a:r>
          </a:p>
          <a:p>
            <a:r>
              <a:rPr lang="ja-JP" altLang="en-US" sz="1800" b="1" u="sng" dirty="0"/>
              <a:t>無償性</a:t>
            </a:r>
          </a:p>
          <a:p>
            <a:pPr marL="457200" lvl="1" indent="0">
              <a:buNone/>
            </a:pPr>
            <a:r>
              <a:rPr lang="ja-JP" altLang="en-US" sz="1800" dirty="0"/>
              <a:t>報酬や収入を求める活動ではなく、お金では得られない出会いや感動、喜びを得る活動。 </a:t>
            </a:r>
          </a:p>
          <a:p>
            <a:r>
              <a:rPr lang="ja-JP" altLang="en-US" sz="1800" b="1" u="sng" dirty="0"/>
              <a:t>先駆性</a:t>
            </a:r>
          </a:p>
          <a:p>
            <a:pPr marL="457200" lvl="1" indent="0">
              <a:buNone/>
            </a:pPr>
            <a:r>
              <a:rPr lang="ja-JP" altLang="en-US" sz="1800" dirty="0"/>
              <a:t>地域でどんな移動制約者が支援を必要とされているのかを常に考えながら、</a:t>
            </a:r>
            <a:endParaRPr lang="en-US" altLang="ja-JP" sz="1800" dirty="0"/>
          </a:p>
          <a:p>
            <a:pPr marL="457200" lvl="1" indent="0">
              <a:buNone/>
            </a:pPr>
            <a:r>
              <a:rPr lang="ja-JP" altLang="en-US" sz="1800" dirty="0"/>
              <a:t>さまざまな視点から活動を見直し、より良い地域を自分たちで創る活動。 </a:t>
            </a:r>
          </a:p>
          <a:p>
            <a:r>
              <a:rPr lang="ja-JP" altLang="en-US" sz="1800" b="1" u="sng" dirty="0"/>
              <a:t>継続性</a:t>
            </a:r>
          </a:p>
          <a:p>
            <a:pPr marL="457200" lvl="1" indent="0">
              <a:buNone/>
            </a:pPr>
            <a:r>
              <a:rPr lang="ja-JP" altLang="en-US" sz="1800" dirty="0"/>
              <a:t>無理をせず、長く続けていくことで自分自身や活動団体の成長にもつながる活動 。</a:t>
            </a:r>
          </a:p>
          <a:p>
            <a:endParaRPr lang="en-US" altLang="ja-JP" sz="1800" dirty="0"/>
          </a:p>
        </p:txBody>
      </p:sp>
      <p:sp>
        <p:nvSpPr>
          <p:cNvPr id="4" name="Rectangle 2">
            <a:extLst>
              <a:ext uri="{FF2B5EF4-FFF2-40B4-BE49-F238E27FC236}">
                <a16:creationId xmlns:a16="http://schemas.microsoft.com/office/drawing/2014/main" id="{1D0718B9-5959-6176-3E27-020AB05FBD92}"/>
              </a:ext>
            </a:extLst>
          </p:cNvPr>
          <p:cNvSpPr>
            <a:spLocks noGrp="1" noChangeArrowheads="1"/>
          </p:cNvSpPr>
          <p:nvPr>
            <p:ph type="title"/>
          </p:nvPr>
        </p:nvSpPr>
        <p:spPr>
          <a:xfrm>
            <a:off x="3685647" y="459849"/>
            <a:ext cx="4831820" cy="606951"/>
          </a:xfrm>
        </p:spPr>
        <p:txBody>
          <a:bodyPr>
            <a:normAutofit fontScale="90000"/>
          </a:bodyPr>
          <a:lstStyle/>
          <a:p>
            <a:pPr eaLnBrk="1" hangingPunct="1"/>
            <a:br>
              <a:rPr lang="en-US" altLang="ja-JP" sz="2000" dirty="0"/>
            </a:br>
            <a:r>
              <a:rPr lang="ja-JP" altLang="en-US" sz="2700" dirty="0"/>
              <a:t>住民主体の移動支援の活動と性格</a:t>
            </a:r>
            <a:br>
              <a:rPr lang="ja-JP" altLang="en-US" sz="2000" dirty="0"/>
            </a:br>
            <a:r>
              <a:rPr lang="ja-JP" altLang="en-US" sz="2000" dirty="0"/>
              <a:t>　　　　</a:t>
            </a:r>
          </a:p>
        </p:txBody>
      </p:sp>
    </p:spTree>
    <p:extLst>
      <p:ext uri="{BB962C8B-B14F-4D97-AF65-F5344CB8AC3E}">
        <p14:creationId xmlns:p14="http://schemas.microsoft.com/office/powerpoint/2010/main" val="2134756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08C3A68-0203-76D7-BF4A-5F707AD3C3B6}"/>
              </a:ext>
            </a:extLst>
          </p:cNvPr>
          <p:cNvSpPr txBox="1">
            <a:spLocks noGrp="1"/>
          </p:cNvSpPr>
          <p:nvPr>
            <p:ph type="title"/>
          </p:nvPr>
        </p:nvSpPr>
        <p:spPr>
          <a:xfrm>
            <a:off x="2529678" y="2819540"/>
            <a:ext cx="9484658" cy="424732"/>
          </a:xfrm>
          <a:prstGeom prst="rect">
            <a:avLst/>
          </a:prstGeom>
          <a:noFill/>
        </p:spPr>
        <p:txBody>
          <a:bodyPr wrap="square" rtlCol="0">
            <a:spAutoFit/>
          </a:bodyPr>
          <a:lstStyle/>
          <a:p>
            <a:r>
              <a:rPr lang="ja-JP" altLang="en-US" sz="2400" dirty="0"/>
              <a:t>岡山県</a:t>
            </a:r>
            <a:r>
              <a:rPr lang="en-US" altLang="ja-JP" sz="2400" dirty="0"/>
              <a:t>&amp;</a:t>
            </a:r>
            <a:r>
              <a:rPr lang="ja-JP" altLang="en-US" sz="2400" dirty="0"/>
              <a:t>移動ネットおかやまの伴走支援について</a:t>
            </a:r>
            <a:endParaRPr kumimoji="1" lang="ja-JP" altLang="en-US" sz="2400" dirty="0"/>
          </a:p>
        </p:txBody>
      </p:sp>
      <p:cxnSp>
        <p:nvCxnSpPr>
          <p:cNvPr id="2" name="直線コネクタ 1">
            <a:extLst>
              <a:ext uri="{FF2B5EF4-FFF2-40B4-BE49-F238E27FC236}">
                <a16:creationId xmlns:a16="http://schemas.microsoft.com/office/drawing/2014/main" id="{9FCC3019-7D54-4B46-B9EB-00F84F6678C2}"/>
              </a:ext>
            </a:extLst>
          </p:cNvPr>
          <p:cNvCxnSpPr>
            <a:cxnSpLocks/>
          </p:cNvCxnSpPr>
          <p:nvPr/>
        </p:nvCxnSpPr>
        <p:spPr>
          <a:xfrm>
            <a:off x="2529678" y="3244272"/>
            <a:ext cx="6466541"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24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65FCB48-5867-4623-9729-92FA78F08B2B}"/>
              </a:ext>
            </a:extLst>
          </p:cNvPr>
          <p:cNvSpPr>
            <a:spLocks noGrp="1"/>
          </p:cNvSpPr>
          <p:nvPr>
            <p:ph type="sldNum" sz="quarter" idx="12"/>
          </p:nvPr>
        </p:nvSpPr>
        <p:spPr/>
        <p:txBody>
          <a:bodyPr/>
          <a:lstStyle/>
          <a:p>
            <a:fld id="{54D59273-CF6A-4105-986B-03FD5A07102F}" type="slidenum">
              <a:rPr kumimoji="1" lang="ja-JP" altLang="en-US" smtClean="0"/>
              <a:t>8</a:t>
            </a:fld>
            <a:endParaRPr kumimoji="1" lang="ja-JP" altLang="en-US"/>
          </a:p>
        </p:txBody>
      </p:sp>
      <p:pic>
        <p:nvPicPr>
          <p:cNvPr id="3" name="図 2">
            <a:extLst>
              <a:ext uri="{FF2B5EF4-FFF2-40B4-BE49-F238E27FC236}">
                <a16:creationId xmlns:a16="http://schemas.microsoft.com/office/drawing/2014/main" id="{9E2731B4-C8F1-40FC-9413-3DA75E03FF14}"/>
              </a:ext>
            </a:extLst>
          </p:cNvPr>
          <p:cNvPicPr>
            <a:picLocks noChangeAspect="1"/>
          </p:cNvPicPr>
          <p:nvPr/>
        </p:nvPicPr>
        <p:blipFill>
          <a:blip r:embed="rId3"/>
          <a:stretch>
            <a:fillRect/>
          </a:stretch>
        </p:blipFill>
        <p:spPr>
          <a:xfrm>
            <a:off x="2010284" y="1465538"/>
            <a:ext cx="9724456" cy="4730022"/>
          </a:xfrm>
          <a:prstGeom prst="rect">
            <a:avLst/>
          </a:prstGeom>
        </p:spPr>
      </p:pic>
      <p:sp>
        <p:nvSpPr>
          <p:cNvPr id="6" name="タイトル 3">
            <a:extLst>
              <a:ext uri="{FF2B5EF4-FFF2-40B4-BE49-F238E27FC236}">
                <a16:creationId xmlns:a16="http://schemas.microsoft.com/office/drawing/2014/main" id="{1023DC2E-B20B-4879-88B1-B1BB93AFC2AB}"/>
              </a:ext>
            </a:extLst>
          </p:cNvPr>
          <p:cNvSpPr txBox="1">
            <a:spLocks/>
          </p:cNvSpPr>
          <p:nvPr/>
        </p:nvSpPr>
        <p:spPr>
          <a:xfrm>
            <a:off x="4235842" y="208385"/>
            <a:ext cx="4188996" cy="109636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Meiryo UI" panose="020B0604030504040204" pitchFamily="50" charset="-128"/>
                <a:ea typeface="Meiryo UI" panose="020B0604030504040204" pitchFamily="50" charset="-128"/>
              </a:rPr>
              <a:t>地域包括ケアシステム</a:t>
            </a:r>
            <a:endParaRPr lang="en-US" altLang="ja-JP" sz="3200" dirty="0">
              <a:latin typeface="Meiryo UI" panose="020B0604030504040204" pitchFamily="50" charset="-128"/>
              <a:ea typeface="Meiryo UI" panose="020B0604030504040204" pitchFamily="50" charset="-128"/>
            </a:endParaRPr>
          </a:p>
          <a:p>
            <a:r>
              <a:rPr lang="ja-JP" altLang="en-US" sz="3200" b="1" dirty="0">
                <a:latin typeface="Meiryo UI" panose="020B0604030504040204" pitchFamily="50" charset="-128"/>
                <a:ea typeface="Meiryo UI" panose="020B0604030504040204" pitchFamily="50" charset="-128"/>
              </a:rPr>
              <a:t>支え合いの地域づくり</a:t>
            </a:r>
            <a:endParaRPr lang="en-US" altLang="ja-JP" sz="3200"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525FFC1F-85BB-4A0B-ABE4-767F25D68885}"/>
              </a:ext>
            </a:extLst>
          </p:cNvPr>
          <p:cNvSpPr txBox="1"/>
          <p:nvPr/>
        </p:nvSpPr>
        <p:spPr>
          <a:xfrm>
            <a:off x="9717869" y="6441656"/>
            <a:ext cx="2344460" cy="338554"/>
          </a:xfrm>
          <a:prstGeom prst="rect">
            <a:avLst/>
          </a:prstGeom>
          <a:solidFill>
            <a:schemeClr val="bg1"/>
          </a:solidFill>
          <a:ln>
            <a:noFill/>
          </a:ln>
        </p:spPr>
        <p:txBody>
          <a:bodyPr wrap="square">
            <a:spAutoFit/>
          </a:bodyPr>
          <a:lstStyle/>
          <a:p>
            <a:r>
              <a:rPr lang="ja-JP" altLang="en-US" sz="1600" dirty="0">
                <a:latin typeface="Meiryo UI" panose="020B0604030504040204" pitchFamily="50" charset="-128"/>
                <a:ea typeface="Meiryo UI" panose="020B0604030504040204" pitchFamily="50" charset="-128"/>
              </a:rPr>
              <a:t>厚生労働省資料</a:t>
            </a:r>
            <a:endParaRPr lang="en-US" altLang="ja-JP" sz="16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E11134BD-E087-F411-CB69-E79441115D55}"/>
              </a:ext>
            </a:extLst>
          </p:cNvPr>
          <p:cNvSpPr txBox="1"/>
          <p:nvPr/>
        </p:nvSpPr>
        <p:spPr>
          <a:xfrm>
            <a:off x="1133121" y="5759429"/>
            <a:ext cx="877163" cy="369332"/>
          </a:xfrm>
          <a:prstGeom prst="rect">
            <a:avLst/>
          </a:prstGeom>
          <a:noFill/>
          <a:ln w="28575">
            <a:solidFill>
              <a:schemeClr val="tx1"/>
            </a:solidFill>
          </a:ln>
        </p:spPr>
        <p:txBody>
          <a:bodyPr wrap="none" rtlCol="0">
            <a:spAutoFit/>
          </a:bodyPr>
          <a:lstStyle/>
          <a:p>
            <a:r>
              <a:rPr lang="ja-JP" altLang="en-US" dirty="0"/>
              <a:t>岡山県</a:t>
            </a:r>
            <a:endParaRPr kumimoji="1" lang="ja-JP" altLang="en-US" dirty="0"/>
          </a:p>
        </p:txBody>
      </p:sp>
      <p:sp>
        <p:nvSpPr>
          <p:cNvPr id="11" name="テキスト ボックス 10">
            <a:extLst>
              <a:ext uri="{FF2B5EF4-FFF2-40B4-BE49-F238E27FC236}">
                <a16:creationId xmlns:a16="http://schemas.microsoft.com/office/drawing/2014/main" id="{BD842FE7-813E-AC3E-BC39-47506BB1D52D}"/>
              </a:ext>
            </a:extLst>
          </p:cNvPr>
          <p:cNvSpPr txBox="1"/>
          <p:nvPr/>
        </p:nvSpPr>
        <p:spPr>
          <a:xfrm>
            <a:off x="2494380" y="5094765"/>
            <a:ext cx="1111202" cy="369332"/>
          </a:xfrm>
          <a:prstGeom prst="rect">
            <a:avLst/>
          </a:prstGeom>
          <a:noFill/>
          <a:ln w="28575">
            <a:solidFill>
              <a:schemeClr val="tx1"/>
            </a:solidFill>
          </a:ln>
        </p:spPr>
        <p:txBody>
          <a:bodyPr wrap="none" rtlCol="0">
            <a:spAutoFit/>
          </a:bodyPr>
          <a:lstStyle/>
          <a:p>
            <a:r>
              <a:rPr lang="en-US" altLang="ja-JP" dirty="0"/>
              <a:t>27</a:t>
            </a:r>
            <a:r>
              <a:rPr lang="ja-JP" altLang="en-US" dirty="0"/>
              <a:t>市町村</a:t>
            </a:r>
            <a:endParaRPr kumimoji="1" lang="ja-JP" altLang="en-US" dirty="0"/>
          </a:p>
        </p:txBody>
      </p:sp>
      <p:sp>
        <p:nvSpPr>
          <p:cNvPr id="14" name="楕円 13">
            <a:extLst>
              <a:ext uri="{FF2B5EF4-FFF2-40B4-BE49-F238E27FC236}">
                <a16:creationId xmlns:a16="http://schemas.microsoft.com/office/drawing/2014/main" id="{3E30CECC-5104-59AC-D95D-29F62D1AE701}"/>
              </a:ext>
            </a:extLst>
          </p:cNvPr>
          <p:cNvSpPr/>
          <p:nvPr/>
        </p:nvSpPr>
        <p:spPr>
          <a:xfrm>
            <a:off x="239685" y="2657844"/>
            <a:ext cx="2704932" cy="1775011"/>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142C0A97-417D-362C-B024-A45B987AC0B4}"/>
              </a:ext>
            </a:extLst>
          </p:cNvPr>
          <p:cNvSpPr txBox="1"/>
          <p:nvPr/>
        </p:nvSpPr>
        <p:spPr>
          <a:xfrm>
            <a:off x="445042" y="3045493"/>
            <a:ext cx="2303836" cy="830997"/>
          </a:xfrm>
          <a:prstGeom prst="rect">
            <a:avLst/>
          </a:prstGeom>
          <a:noFill/>
        </p:spPr>
        <p:txBody>
          <a:bodyPr wrap="none" rtlCol="0">
            <a:spAutoFit/>
          </a:bodyPr>
          <a:lstStyle/>
          <a:p>
            <a:r>
              <a:rPr kumimoji="1" lang="ja-JP" altLang="en-US" sz="1600" dirty="0"/>
              <a:t>　　</a:t>
            </a:r>
            <a:r>
              <a:rPr lang="ja-JP" altLang="en-US" sz="1600" dirty="0"/>
              <a:t>ネットワーク</a:t>
            </a:r>
            <a:r>
              <a:rPr kumimoji="1" lang="ja-JP" altLang="en-US" sz="1600" dirty="0"/>
              <a:t>の連携</a:t>
            </a:r>
          </a:p>
          <a:p>
            <a:r>
              <a:rPr kumimoji="1" lang="ja-JP" altLang="en-US" sz="1600" dirty="0"/>
              <a:t>　　移動ネットおかやま</a:t>
            </a:r>
            <a:endParaRPr kumimoji="1" lang="en-US" altLang="ja-JP" sz="1600" dirty="0"/>
          </a:p>
          <a:p>
            <a:r>
              <a:rPr lang="ja-JP" altLang="en-US" sz="1600" dirty="0"/>
              <a:t>生活安心ネツトおかやま</a:t>
            </a:r>
            <a:endParaRPr kumimoji="1" lang="ja-JP" altLang="en-US" sz="1600" dirty="0"/>
          </a:p>
        </p:txBody>
      </p:sp>
      <p:sp>
        <p:nvSpPr>
          <p:cNvPr id="18" name="テキスト ボックス 17">
            <a:extLst>
              <a:ext uri="{FF2B5EF4-FFF2-40B4-BE49-F238E27FC236}">
                <a16:creationId xmlns:a16="http://schemas.microsoft.com/office/drawing/2014/main" id="{B64018B3-37B3-7960-3426-B5A9455EF6D3}"/>
              </a:ext>
            </a:extLst>
          </p:cNvPr>
          <p:cNvSpPr txBox="1"/>
          <p:nvPr/>
        </p:nvSpPr>
        <p:spPr>
          <a:xfrm>
            <a:off x="659022" y="4949557"/>
            <a:ext cx="688079" cy="369332"/>
          </a:xfrm>
          <a:prstGeom prst="rect">
            <a:avLst/>
          </a:prstGeom>
          <a:solidFill>
            <a:srgbClr val="FFFF00"/>
          </a:solidFill>
          <a:ln w="28575">
            <a:solidFill>
              <a:schemeClr val="tx1"/>
            </a:solidFill>
          </a:ln>
        </p:spPr>
        <p:txBody>
          <a:bodyPr wrap="square" rtlCol="0">
            <a:spAutoFit/>
          </a:bodyPr>
          <a:lstStyle/>
          <a:p>
            <a:r>
              <a:rPr kumimoji="1" lang="ja-JP" altLang="en-US" dirty="0"/>
              <a:t>協働</a:t>
            </a:r>
          </a:p>
        </p:txBody>
      </p:sp>
      <p:sp>
        <p:nvSpPr>
          <p:cNvPr id="21" name="吹き出し: 角を丸めた四角形 20">
            <a:extLst>
              <a:ext uri="{FF2B5EF4-FFF2-40B4-BE49-F238E27FC236}">
                <a16:creationId xmlns:a16="http://schemas.microsoft.com/office/drawing/2014/main" id="{FC669701-47B0-644C-8431-155E25A7FE0A}"/>
              </a:ext>
            </a:extLst>
          </p:cNvPr>
          <p:cNvSpPr/>
          <p:nvPr/>
        </p:nvSpPr>
        <p:spPr>
          <a:xfrm>
            <a:off x="445042" y="1589046"/>
            <a:ext cx="1412856" cy="552096"/>
          </a:xfrm>
          <a:prstGeom prst="wedgeRoundRectCallout">
            <a:avLst>
              <a:gd name="adj1" fmla="val 74264"/>
              <a:gd name="adj2" fmla="val 145312"/>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ワークショップ</a:t>
            </a:r>
          </a:p>
          <a:p>
            <a:pPr algn="ctr"/>
            <a:r>
              <a:rPr kumimoji="1" lang="ja-JP" altLang="en-US" sz="1200" dirty="0">
                <a:solidFill>
                  <a:schemeClr val="tx1"/>
                </a:solidFill>
              </a:rPr>
              <a:t>企画支援</a:t>
            </a:r>
          </a:p>
        </p:txBody>
      </p:sp>
      <p:sp>
        <p:nvSpPr>
          <p:cNvPr id="25" name="吹き出し: 角を丸めた四角形 24">
            <a:extLst>
              <a:ext uri="{FF2B5EF4-FFF2-40B4-BE49-F238E27FC236}">
                <a16:creationId xmlns:a16="http://schemas.microsoft.com/office/drawing/2014/main" id="{D920C6EC-07A8-6134-4061-A744DDF3AE97}"/>
              </a:ext>
            </a:extLst>
          </p:cNvPr>
          <p:cNvSpPr/>
          <p:nvPr/>
        </p:nvSpPr>
        <p:spPr>
          <a:xfrm>
            <a:off x="1326404" y="913442"/>
            <a:ext cx="1412856" cy="552096"/>
          </a:xfrm>
          <a:prstGeom prst="wedgeRoundRectCallout">
            <a:avLst>
              <a:gd name="adj1" fmla="val 69823"/>
              <a:gd name="adj2" fmla="val 182659"/>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相談・立上げ</a:t>
            </a:r>
          </a:p>
          <a:p>
            <a:pPr algn="ctr"/>
            <a:r>
              <a:rPr kumimoji="1" lang="ja-JP" altLang="en-US" sz="1200" dirty="0">
                <a:solidFill>
                  <a:schemeClr val="tx1"/>
                </a:solidFill>
              </a:rPr>
              <a:t>伴走支援</a:t>
            </a:r>
          </a:p>
        </p:txBody>
      </p:sp>
      <p:sp>
        <p:nvSpPr>
          <p:cNvPr id="26" name="吹き出し: 角を丸めた四角形 25">
            <a:extLst>
              <a:ext uri="{FF2B5EF4-FFF2-40B4-BE49-F238E27FC236}">
                <a16:creationId xmlns:a16="http://schemas.microsoft.com/office/drawing/2014/main" id="{A0501C88-873E-50D3-8997-943409074012}"/>
              </a:ext>
            </a:extLst>
          </p:cNvPr>
          <p:cNvSpPr/>
          <p:nvPr/>
        </p:nvSpPr>
        <p:spPr>
          <a:xfrm>
            <a:off x="2822986" y="913442"/>
            <a:ext cx="1412856" cy="552096"/>
          </a:xfrm>
          <a:prstGeom prst="wedgeRoundRectCallout">
            <a:avLst>
              <a:gd name="adj1" fmla="val 61574"/>
              <a:gd name="adj2" fmla="val 135569"/>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ボランティア</a:t>
            </a:r>
          </a:p>
          <a:p>
            <a:pPr algn="ctr"/>
            <a:r>
              <a:rPr lang="ja-JP" altLang="en-US" sz="1200" dirty="0">
                <a:solidFill>
                  <a:schemeClr val="tx1"/>
                </a:solidFill>
              </a:rPr>
              <a:t>運転研修</a:t>
            </a:r>
            <a:endParaRPr kumimoji="1" lang="ja-JP" altLang="en-US" sz="1200" dirty="0">
              <a:solidFill>
                <a:schemeClr val="tx1"/>
              </a:solidFill>
            </a:endParaRPr>
          </a:p>
        </p:txBody>
      </p:sp>
      <p:sp>
        <p:nvSpPr>
          <p:cNvPr id="27" name="矢印: 三方向 26">
            <a:extLst>
              <a:ext uri="{FF2B5EF4-FFF2-40B4-BE49-F238E27FC236}">
                <a16:creationId xmlns:a16="http://schemas.microsoft.com/office/drawing/2014/main" id="{148D9D95-7DF1-D59D-A1EE-1A0F72130916}"/>
              </a:ext>
            </a:extLst>
          </p:cNvPr>
          <p:cNvSpPr/>
          <p:nvPr/>
        </p:nvSpPr>
        <p:spPr>
          <a:xfrm rot="5400000">
            <a:off x="1278530" y="4610353"/>
            <a:ext cx="1085338" cy="963095"/>
          </a:xfrm>
          <a:prstGeom prst="leftRigh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吹き出し: 角を丸めた四角形 27">
            <a:extLst>
              <a:ext uri="{FF2B5EF4-FFF2-40B4-BE49-F238E27FC236}">
                <a16:creationId xmlns:a16="http://schemas.microsoft.com/office/drawing/2014/main" id="{702DA5C6-6F40-E3CD-182F-6B91605354B0}"/>
              </a:ext>
            </a:extLst>
          </p:cNvPr>
          <p:cNvSpPr/>
          <p:nvPr/>
        </p:nvSpPr>
        <p:spPr>
          <a:xfrm>
            <a:off x="9011441" y="901959"/>
            <a:ext cx="1412856" cy="552096"/>
          </a:xfrm>
          <a:prstGeom prst="wedgeRoundRectCallout">
            <a:avLst>
              <a:gd name="adj1" fmla="val 8275"/>
              <a:gd name="adj2" fmla="val 138816"/>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国土交通省</a:t>
            </a:r>
          </a:p>
          <a:p>
            <a:pPr algn="ctr"/>
            <a:r>
              <a:rPr lang="ja-JP" altLang="en-US" sz="1200" dirty="0">
                <a:solidFill>
                  <a:schemeClr val="tx1"/>
                </a:solidFill>
              </a:rPr>
              <a:t>認定運転者講習</a:t>
            </a:r>
            <a:endParaRPr kumimoji="1" lang="ja-JP" altLang="en-US" sz="1200" dirty="0">
              <a:solidFill>
                <a:schemeClr val="tx1"/>
              </a:solidFill>
            </a:endParaRPr>
          </a:p>
        </p:txBody>
      </p:sp>
      <p:sp>
        <p:nvSpPr>
          <p:cNvPr id="29" name="吹き出し: 角を丸めた四角形 28">
            <a:extLst>
              <a:ext uri="{FF2B5EF4-FFF2-40B4-BE49-F238E27FC236}">
                <a16:creationId xmlns:a16="http://schemas.microsoft.com/office/drawing/2014/main" id="{189D16BF-626E-5EAB-173D-B983A9B808B7}"/>
              </a:ext>
            </a:extLst>
          </p:cNvPr>
          <p:cNvSpPr/>
          <p:nvPr/>
        </p:nvSpPr>
        <p:spPr>
          <a:xfrm>
            <a:off x="10424297" y="1589046"/>
            <a:ext cx="1412856" cy="552096"/>
          </a:xfrm>
          <a:prstGeom prst="wedgeRoundRectCallout">
            <a:avLst>
              <a:gd name="adj1" fmla="val 5102"/>
              <a:gd name="adj2" fmla="val 169668"/>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生活支援コーデイネーター研修</a:t>
            </a:r>
          </a:p>
          <a:p>
            <a:pPr algn="ctr"/>
            <a:endParaRPr kumimoji="1" lang="ja-JP" altLang="en-US" sz="1200" dirty="0">
              <a:solidFill>
                <a:schemeClr val="tx1"/>
              </a:solidFill>
            </a:endParaRPr>
          </a:p>
        </p:txBody>
      </p:sp>
      <p:sp>
        <p:nvSpPr>
          <p:cNvPr id="5" name="テキスト ボックス 4">
            <a:extLst>
              <a:ext uri="{FF2B5EF4-FFF2-40B4-BE49-F238E27FC236}">
                <a16:creationId xmlns:a16="http://schemas.microsoft.com/office/drawing/2014/main" id="{A688368C-3E45-BF62-C35B-4A39DB495462}"/>
              </a:ext>
            </a:extLst>
          </p:cNvPr>
          <p:cNvSpPr txBox="1"/>
          <p:nvPr/>
        </p:nvSpPr>
        <p:spPr>
          <a:xfrm>
            <a:off x="1515441" y="265363"/>
            <a:ext cx="2447637" cy="523220"/>
          </a:xfrm>
          <a:prstGeom prst="rect">
            <a:avLst/>
          </a:prstGeom>
          <a:noFill/>
          <a:ln w="38100">
            <a:solidFill>
              <a:srgbClr val="FF0000"/>
            </a:solidFill>
          </a:ln>
        </p:spPr>
        <p:txBody>
          <a:bodyPr wrap="square" rtlCol="0">
            <a:spAutoFit/>
          </a:bodyPr>
          <a:lstStyle/>
          <a:p>
            <a:r>
              <a:rPr kumimoji="1" lang="ja-JP" altLang="en-US" sz="2800" dirty="0"/>
              <a:t>岡山県の事例</a:t>
            </a:r>
          </a:p>
        </p:txBody>
      </p:sp>
    </p:spTree>
    <p:extLst>
      <p:ext uri="{BB962C8B-B14F-4D97-AF65-F5344CB8AC3E}">
        <p14:creationId xmlns:p14="http://schemas.microsoft.com/office/powerpoint/2010/main" val="4227869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4E690168-DFFE-CF57-D8B0-A84CB97FBB8E}"/>
              </a:ext>
            </a:extLst>
          </p:cNvPr>
          <p:cNvGraphicFramePr>
            <a:graphicFrameLocks noGrp="1"/>
          </p:cNvGraphicFramePr>
          <p:nvPr>
            <p:ph idx="1"/>
            <p:extLst>
              <p:ext uri="{D42A27DB-BD31-4B8C-83A1-F6EECF244321}">
                <p14:modId xmlns:p14="http://schemas.microsoft.com/office/powerpoint/2010/main" val="84495152"/>
              </p:ext>
            </p:extLst>
          </p:nvPr>
        </p:nvGraphicFramePr>
        <p:xfrm>
          <a:off x="336658" y="645159"/>
          <a:ext cx="11561233" cy="6035040"/>
        </p:xfrm>
        <a:graphic>
          <a:graphicData uri="http://schemas.openxmlformats.org/drawingml/2006/table">
            <a:tbl>
              <a:tblPr firstRow="1" bandRow="1">
                <a:tableStyleId>{5940675A-B579-460E-94D1-54222C63F5DA}</a:tableStyleId>
              </a:tblPr>
              <a:tblGrid>
                <a:gridCol w="1456267">
                  <a:extLst>
                    <a:ext uri="{9D8B030D-6E8A-4147-A177-3AD203B41FA5}">
                      <a16:colId xmlns:a16="http://schemas.microsoft.com/office/drawing/2014/main" val="2031291182"/>
                    </a:ext>
                  </a:extLst>
                </a:gridCol>
                <a:gridCol w="10104966">
                  <a:extLst>
                    <a:ext uri="{9D8B030D-6E8A-4147-A177-3AD203B41FA5}">
                      <a16:colId xmlns:a16="http://schemas.microsoft.com/office/drawing/2014/main" val="3254631360"/>
                    </a:ext>
                  </a:extLst>
                </a:gridCol>
              </a:tblGrid>
              <a:tr h="847309">
                <a:tc>
                  <a:txBody>
                    <a:bodyPr/>
                    <a:lstStyle/>
                    <a:p>
                      <a:r>
                        <a:rPr kumimoji="1" lang="en-US" altLang="ja-JP" dirty="0"/>
                        <a:t>2003</a:t>
                      </a:r>
                      <a:r>
                        <a:rPr kumimoji="1" lang="ja-JP" altLang="en-US" dirty="0"/>
                        <a:t>年  </a:t>
                      </a:r>
                      <a:r>
                        <a:rPr kumimoji="1" lang="en-US" altLang="ja-JP" dirty="0"/>
                        <a:t>4</a:t>
                      </a:r>
                      <a:r>
                        <a:rPr kumimoji="1" lang="ja-JP" altLang="en-US" dirty="0"/>
                        <a:t>月</a:t>
                      </a:r>
                      <a:endParaRPr kumimoji="1" lang="en-US" altLang="ja-JP" dirty="0"/>
                    </a:p>
                    <a:p>
                      <a:r>
                        <a:rPr kumimoji="1" lang="ja-JP" altLang="en-US" dirty="0"/>
                        <a:t>　　　　   </a:t>
                      </a:r>
                      <a:r>
                        <a:rPr kumimoji="1" lang="en-US" altLang="ja-JP" dirty="0"/>
                        <a:t>5</a:t>
                      </a:r>
                      <a:r>
                        <a:rPr kumimoji="1" lang="ja-JP" altLang="en-US" dirty="0"/>
                        <a:t>月</a:t>
                      </a:r>
                      <a:endParaRPr kumimoji="1" lang="en-US" altLang="ja-JP" dirty="0"/>
                    </a:p>
                  </a:txBody>
                  <a:tcPr/>
                </a:tc>
                <a:tc>
                  <a:txBody>
                    <a:bodyPr/>
                    <a:lstStyle/>
                    <a:p>
                      <a:r>
                        <a:rPr kumimoji="1" lang="ja-JP" altLang="en-US" sz="1800" dirty="0"/>
                        <a:t>・</a:t>
                      </a:r>
                      <a:r>
                        <a:rPr kumimoji="1" lang="ja-JP" altLang="en-US" sz="1800" dirty="0">
                          <a:solidFill>
                            <a:srgbClr val="FF0000"/>
                          </a:solidFill>
                        </a:rPr>
                        <a:t>岡山県福祉移送特区</a:t>
                      </a:r>
                      <a:r>
                        <a:rPr kumimoji="1" lang="ja-JP" altLang="en-US" sz="1800" dirty="0">
                          <a:solidFill>
                            <a:schemeClr val="accent5"/>
                          </a:solidFill>
                        </a:rPr>
                        <a:t>（全県）　</a:t>
                      </a:r>
                      <a:r>
                        <a:rPr kumimoji="1" lang="ja-JP" altLang="en-US" sz="1800" dirty="0">
                          <a:solidFill>
                            <a:srgbClr val="FF0000"/>
                          </a:solidFill>
                        </a:rPr>
                        <a:t>認可</a:t>
                      </a:r>
                      <a:endParaRPr kumimoji="1" lang="en-US" altLang="ja-JP" sz="1800" dirty="0">
                        <a:solidFill>
                          <a:srgbClr val="FF0000"/>
                        </a:solidFill>
                      </a:endParaRPr>
                    </a:p>
                    <a:p>
                      <a:r>
                        <a:rPr lang="ja-JP" altLang="en-US" sz="1800" dirty="0"/>
                        <a:t>・岡山県福祉移送特区県民説明会　道路運送法</a:t>
                      </a:r>
                      <a:r>
                        <a:rPr lang="en-US" altLang="ja-JP" sz="1800" dirty="0"/>
                        <a:t>80</a:t>
                      </a:r>
                      <a:r>
                        <a:rPr lang="ja-JP" altLang="en-US" sz="1800" dirty="0"/>
                        <a:t>条の許可を得て福祉有償運送の</a:t>
                      </a:r>
                      <a:endParaRPr lang="en-US" altLang="ja-JP" sz="1800" dirty="0"/>
                    </a:p>
                    <a:p>
                      <a:r>
                        <a:rPr lang="ja-JP" altLang="en-US" sz="1800" dirty="0"/>
                        <a:t>　立ち上げが可能となる</a:t>
                      </a:r>
                      <a:endParaRPr kumimoji="1" lang="ja-JP" altLang="en-US" dirty="0"/>
                    </a:p>
                  </a:txBody>
                  <a:tcPr/>
                </a:tc>
                <a:extLst>
                  <a:ext uri="{0D108BD9-81ED-4DB2-BD59-A6C34878D82A}">
                    <a16:rowId xmlns:a16="http://schemas.microsoft.com/office/drawing/2014/main" val="2424691675"/>
                  </a:ext>
                </a:extLst>
              </a:tr>
              <a:tr h="338924">
                <a:tc>
                  <a:txBody>
                    <a:bodyPr/>
                    <a:lstStyle/>
                    <a:p>
                      <a:r>
                        <a:rPr kumimoji="1" lang="en-US" altLang="ja-JP" dirty="0"/>
                        <a:t>2004</a:t>
                      </a:r>
                      <a:r>
                        <a:rPr kumimoji="1" lang="ja-JP" altLang="en-US" dirty="0"/>
                        <a:t>年  </a:t>
                      </a:r>
                      <a:r>
                        <a:rPr kumimoji="1" lang="en-US" altLang="ja-JP" dirty="0"/>
                        <a:t>8</a:t>
                      </a:r>
                      <a:r>
                        <a:rPr kumimoji="1" lang="ja-JP" altLang="en-US" dirty="0"/>
                        <a:t>月</a:t>
                      </a:r>
                    </a:p>
                  </a:txBody>
                  <a:tcPr/>
                </a:tc>
                <a:tc>
                  <a:txBody>
                    <a:bodyPr/>
                    <a:lstStyle/>
                    <a:p>
                      <a:r>
                        <a:rPr kumimoji="1" lang="ja-JP" altLang="en-US" sz="1800" dirty="0"/>
                        <a:t>・県内福祉有償運送団体　許可</a:t>
                      </a:r>
                      <a:r>
                        <a:rPr kumimoji="1" lang="en-US" altLang="ja-JP" sz="1800" dirty="0"/>
                        <a:t>24</a:t>
                      </a:r>
                      <a:r>
                        <a:rPr kumimoji="1" lang="ja-JP" altLang="en-US" sz="1800" dirty="0"/>
                        <a:t>団体</a:t>
                      </a:r>
                      <a:endParaRPr kumimoji="1" lang="ja-JP" altLang="en-US" dirty="0"/>
                    </a:p>
                  </a:txBody>
                  <a:tcPr/>
                </a:tc>
                <a:extLst>
                  <a:ext uri="{0D108BD9-81ED-4DB2-BD59-A6C34878D82A}">
                    <a16:rowId xmlns:a16="http://schemas.microsoft.com/office/drawing/2014/main" val="2977532240"/>
                  </a:ext>
                </a:extLst>
              </a:tr>
              <a:tr h="847309">
                <a:tc>
                  <a:txBody>
                    <a:bodyPr/>
                    <a:lstStyle/>
                    <a:p>
                      <a:r>
                        <a:rPr kumimoji="1" lang="en-US" altLang="ja-JP" dirty="0"/>
                        <a:t>2005</a:t>
                      </a:r>
                      <a:r>
                        <a:rPr kumimoji="1" lang="ja-JP" altLang="en-US" dirty="0"/>
                        <a:t>年  </a:t>
                      </a:r>
                      <a:r>
                        <a:rPr kumimoji="1" lang="en-US" altLang="ja-JP" dirty="0"/>
                        <a:t>3</a:t>
                      </a:r>
                      <a:r>
                        <a:rPr kumimoji="1" lang="ja-JP" altLang="en-US" dirty="0"/>
                        <a:t>月</a:t>
                      </a:r>
                      <a:endParaRPr kumimoji="1" lang="en-US" altLang="ja-JP" dirty="0"/>
                    </a:p>
                    <a:p>
                      <a:r>
                        <a:rPr kumimoji="1" lang="ja-JP" altLang="en-US" dirty="0"/>
                        <a:t>　　　　    </a:t>
                      </a:r>
                      <a:r>
                        <a:rPr kumimoji="1" lang="en-US" altLang="ja-JP" dirty="0"/>
                        <a:t>5</a:t>
                      </a:r>
                      <a:r>
                        <a:rPr kumimoji="1" lang="ja-JP" altLang="en-US" dirty="0"/>
                        <a:t>月</a:t>
                      </a:r>
                      <a:endParaRPr kumimoji="1" lang="en-US" altLang="ja-JP" dirty="0"/>
                    </a:p>
                    <a:p>
                      <a:r>
                        <a:rPr kumimoji="1" lang="ja-JP" altLang="en-US" dirty="0"/>
                        <a:t>　　　　    </a:t>
                      </a:r>
                      <a:r>
                        <a:rPr kumimoji="1" lang="en-US" altLang="ja-JP" dirty="0"/>
                        <a:t>9</a:t>
                      </a:r>
                      <a:r>
                        <a:rPr kumimoji="1" lang="ja-JP" altLang="en-US" dirty="0"/>
                        <a:t>月</a:t>
                      </a:r>
                    </a:p>
                  </a:txBody>
                  <a:tcPr/>
                </a:tc>
                <a:tc>
                  <a:txBody>
                    <a:bodyPr/>
                    <a:lstStyle/>
                    <a:p>
                      <a:r>
                        <a:rPr lang="ja-JP" altLang="en-US" sz="1800" dirty="0"/>
                        <a:t>・</a:t>
                      </a:r>
                      <a:r>
                        <a:rPr lang="ja-JP" altLang="en-US" sz="1800" u="none" dirty="0">
                          <a:solidFill>
                            <a:srgbClr val="FF0000"/>
                          </a:solidFill>
                        </a:rPr>
                        <a:t>第</a:t>
                      </a:r>
                      <a:r>
                        <a:rPr lang="en-US" altLang="ja-JP" sz="1800" u="none" dirty="0">
                          <a:solidFill>
                            <a:srgbClr val="FF0000"/>
                          </a:solidFill>
                        </a:rPr>
                        <a:t>1</a:t>
                      </a:r>
                      <a:r>
                        <a:rPr lang="ja-JP" altLang="en-US" sz="1800" u="none" dirty="0">
                          <a:solidFill>
                            <a:srgbClr val="FF0000"/>
                          </a:solidFill>
                        </a:rPr>
                        <a:t>回岡山県福祉移送ネットワークセミナー　</a:t>
                      </a:r>
                      <a:endParaRPr lang="en-US" altLang="ja-JP" sz="1800" u="none" dirty="0">
                        <a:solidFill>
                          <a:srgbClr val="FF0000"/>
                        </a:solidFill>
                      </a:endParaRPr>
                    </a:p>
                    <a:p>
                      <a:r>
                        <a:rPr lang="ja-JP" altLang="en-US" sz="1800" dirty="0"/>
                        <a:t>・福祉移送ネットワーク会議により任意団体　移動ネットおかやま　設立</a:t>
                      </a:r>
                      <a:endParaRPr lang="en-US" altLang="ja-JP" sz="1800" dirty="0"/>
                    </a:p>
                    <a:p>
                      <a:r>
                        <a:rPr kumimoji="1" lang="ja-JP" altLang="en-US" sz="1800" dirty="0"/>
                        <a:t>・</a:t>
                      </a:r>
                      <a:r>
                        <a:rPr lang="ja-JP" altLang="en-US" sz="1800" dirty="0"/>
                        <a:t>移動ネットおかやま連絡会で全国移動ネット役員に</a:t>
                      </a:r>
                      <a:r>
                        <a:rPr lang="ja-JP" altLang="en-US" sz="1800" dirty="0">
                          <a:solidFill>
                            <a:schemeClr val="tx1"/>
                          </a:solidFill>
                        </a:rPr>
                        <a:t>よる講演及び相談デスク開催</a:t>
                      </a:r>
                      <a:endParaRPr kumimoji="1" lang="ja-JP" altLang="en-US" dirty="0">
                        <a:solidFill>
                          <a:schemeClr val="tx1"/>
                        </a:solidFill>
                      </a:endParaRPr>
                    </a:p>
                  </a:txBody>
                  <a:tcPr/>
                </a:tc>
                <a:extLst>
                  <a:ext uri="{0D108BD9-81ED-4DB2-BD59-A6C34878D82A}">
                    <a16:rowId xmlns:a16="http://schemas.microsoft.com/office/drawing/2014/main" val="1707242879"/>
                  </a:ext>
                </a:extLst>
              </a:tr>
              <a:tr h="1355695">
                <a:tc>
                  <a:txBody>
                    <a:bodyPr/>
                    <a:lstStyle/>
                    <a:p>
                      <a:r>
                        <a:rPr kumimoji="1" lang="en-US" altLang="ja-JP" dirty="0"/>
                        <a:t>2006</a:t>
                      </a:r>
                      <a:r>
                        <a:rPr kumimoji="1" lang="ja-JP" altLang="en-US" dirty="0"/>
                        <a:t>年　</a:t>
                      </a:r>
                      <a:r>
                        <a:rPr kumimoji="1" lang="en-US" altLang="ja-JP" dirty="0"/>
                        <a:t>3</a:t>
                      </a:r>
                      <a:r>
                        <a:rPr kumimoji="1" lang="ja-JP" altLang="en-US" dirty="0"/>
                        <a:t>月</a:t>
                      </a:r>
                      <a:endParaRPr kumimoji="1" lang="en-US" altLang="ja-JP" dirty="0"/>
                    </a:p>
                    <a:p>
                      <a:r>
                        <a:rPr kumimoji="1" lang="ja-JP" altLang="en-US" dirty="0"/>
                        <a:t>　　　　　 </a:t>
                      </a:r>
                      <a:r>
                        <a:rPr kumimoji="1" lang="en-US" altLang="ja-JP" dirty="0"/>
                        <a:t>5</a:t>
                      </a:r>
                      <a:r>
                        <a:rPr kumimoji="1" lang="ja-JP" altLang="en-US" dirty="0"/>
                        <a:t>月</a:t>
                      </a:r>
                      <a:endParaRPr kumimoji="1" lang="en-US" altLang="ja-JP" dirty="0"/>
                    </a:p>
                    <a:p>
                      <a:r>
                        <a:rPr kumimoji="1" lang="ja-JP" altLang="en-US" dirty="0"/>
                        <a:t>　　　　　 </a:t>
                      </a:r>
                      <a:r>
                        <a:rPr kumimoji="1" lang="en-US" altLang="ja-JP" dirty="0"/>
                        <a:t>7</a:t>
                      </a:r>
                      <a:r>
                        <a:rPr kumimoji="1" lang="ja-JP" altLang="en-US" dirty="0"/>
                        <a:t>月</a:t>
                      </a:r>
                      <a:endParaRPr kumimoji="1" lang="en-US" altLang="ja-JP" dirty="0"/>
                    </a:p>
                    <a:p>
                      <a:r>
                        <a:rPr kumimoji="1" lang="ja-JP" altLang="en-US" dirty="0"/>
                        <a:t>　　　　　 </a:t>
                      </a:r>
                      <a:r>
                        <a:rPr kumimoji="1" lang="en-US" altLang="ja-JP" dirty="0"/>
                        <a:t>9</a:t>
                      </a:r>
                      <a:r>
                        <a:rPr kumimoji="1" lang="ja-JP" altLang="en-US" dirty="0"/>
                        <a:t>月</a:t>
                      </a:r>
                      <a:endParaRPr kumimoji="1" lang="en-US" altLang="ja-JP" dirty="0"/>
                    </a:p>
                    <a:p>
                      <a:r>
                        <a:rPr kumimoji="1" lang="ja-JP" altLang="en-US" dirty="0"/>
                        <a:t>　　　　  </a:t>
                      </a:r>
                      <a:r>
                        <a:rPr kumimoji="1" lang="en-US" altLang="ja-JP" dirty="0"/>
                        <a:t>11</a:t>
                      </a:r>
                      <a:r>
                        <a:rPr kumimoji="1" lang="ja-JP" altLang="en-US" dirty="0"/>
                        <a:t>月</a:t>
                      </a:r>
                    </a:p>
                  </a:txBody>
                  <a:tcPr/>
                </a:tc>
                <a:tc>
                  <a:txBody>
                    <a:bodyPr/>
                    <a:lstStyle/>
                    <a:p>
                      <a:r>
                        <a:rPr lang="ja-JP" altLang="en-US" sz="1800" dirty="0"/>
                        <a:t>・</a:t>
                      </a:r>
                      <a:r>
                        <a:rPr lang="ja-JP" altLang="en-US" sz="1800" dirty="0">
                          <a:solidFill>
                            <a:srgbClr val="FF0000"/>
                          </a:solidFill>
                        </a:rPr>
                        <a:t>第</a:t>
                      </a:r>
                      <a:r>
                        <a:rPr lang="en-US" altLang="ja-JP" sz="1800" dirty="0">
                          <a:solidFill>
                            <a:srgbClr val="FF0000"/>
                          </a:solidFill>
                        </a:rPr>
                        <a:t>2</a:t>
                      </a:r>
                      <a:r>
                        <a:rPr lang="ja-JP" altLang="en-US" sz="1800" dirty="0">
                          <a:solidFill>
                            <a:srgbClr val="FF0000"/>
                          </a:solidFill>
                        </a:rPr>
                        <a:t>回岡山県福祉移送ネットワークセミナー　　　　　　　　　　　　　　　　　　　　　　　　　</a:t>
                      </a:r>
                      <a:endParaRPr lang="en-US" altLang="ja-JP" sz="1800" dirty="0">
                        <a:solidFill>
                          <a:srgbClr val="FF0000"/>
                        </a:solidFill>
                      </a:endParaRPr>
                    </a:p>
                    <a:p>
                      <a:r>
                        <a:rPr kumimoji="1" lang="ja-JP" altLang="en-US" sz="1800" dirty="0"/>
                        <a:t>・第</a:t>
                      </a:r>
                      <a:r>
                        <a:rPr kumimoji="1" lang="en-US" altLang="ja-JP" sz="1800" dirty="0"/>
                        <a:t>1</a:t>
                      </a:r>
                      <a:r>
                        <a:rPr kumimoji="1" lang="ja-JP" altLang="en-US" sz="1800" dirty="0"/>
                        <a:t>回</a:t>
                      </a:r>
                      <a:r>
                        <a:rPr lang="ja-JP" altLang="en-US" sz="1800" dirty="0"/>
                        <a:t>移動ネットおかやま　総会</a:t>
                      </a:r>
                      <a:endParaRPr lang="en-US" altLang="ja-JP" sz="18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a:t>
                      </a:r>
                      <a:r>
                        <a:rPr lang="ja-JP" altLang="en-US" sz="1800" dirty="0"/>
                        <a:t>全国移動サービスネットワーク</a:t>
                      </a:r>
                      <a:r>
                        <a:rPr lang="en-US" altLang="ja-JP" sz="1800" dirty="0">
                          <a:solidFill>
                            <a:schemeClr val="tx1"/>
                          </a:solidFill>
                        </a:rPr>
                        <a:t>NPO</a:t>
                      </a:r>
                      <a:r>
                        <a:rPr lang="ja-JP" altLang="en-US" sz="1800" dirty="0">
                          <a:solidFill>
                            <a:schemeClr val="tx1"/>
                          </a:solidFill>
                        </a:rPr>
                        <a:t>法人化　</a:t>
                      </a:r>
                      <a:r>
                        <a:rPr lang="ja-JP" altLang="en-US" sz="1800" dirty="0"/>
                        <a:t>理事</a:t>
                      </a:r>
                      <a:endParaRPr lang="en-US" altLang="ja-JP" sz="1800" dirty="0"/>
                    </a:p>
                    <a:p>
                      <a:r>
                        <a:rPr lang="ja-JP" altLang="en-US" sz="1800" dirty="0"/>
                        <a:t>・移動ネットおかやまの会員　登録団体</a:t>
                      </a:r>
                      <a:r>
                        <a:rPr lang="en-US" altLang="ja-JP" sz="1800" dirty="0"/>
                        <a:t>23</a:t>
                      </a:r>
                      <a:r>
                        <a:rPr lang="ja-JP" altLang="en-US" sz="1800" dirty="0"/>
                        <a:t>　</a:t>
                      </a:r>
                      <a:r>
                        <a:rPr lang="en-US" altLang="ja-JP" sz="1800" dirty="0"/>
                        <a:t>(</a:t>
                      </a:r>
                      <a:r>
                        <a:rPr lang="ja-JP" altLang="en-US" sz="1800" dirty="0"/>
                        <a:t>県内登録団体</a:t>
                      </a:r>
                      <a:r>
                        <a:rPr lang="en-US" altLang="ja-JP" sz="1800" dirty="0"/>
                        <a:t>60)</a:t>
                      </a:r>
                    </a:p>
                    <a:p>
                      <a:r>
                        <a:rPr lang="ja-JP" altLang="en-US" sz="1800" dirty="0"/>
                        <a:t>・岡山県介護支援専門員研修の講師に移動ネットおかやまから派遣</a:t>
                      </a:r>
                      <a:endParaRPr kumimoji="1" lang="ja-JP" altLang="en-US" dirty="0"/>
                    </a:p>
                  </a:txBody>
                  <a:tcPr/>
                </a:tc>
                <a:extLst>
                  <a:ext uri="{0D108BD9-81ED-4DB2-BD59-A6C34878D82A}">
                    <a16:rowId xmlns:a16="http://schemas.microsoft.com/office/drawing/2014/main" val="2157656508"/>
                  </a:ext>
                </a:extLst>
              </a:tr>
              <a:tr h="1355695">
                <a:tc>
                  <a:txBody>
                    <a:bodyPr/>
                    <a:lstStyle/>
                    <a:p>
                      <a:r>
                        <a:rPr kumimoji="1" lang="en-US" altLang="ja-JP" dirty="0"/>
                        <a:t>2007</a:t>
                      </a:r>
                      <a:r>
                        <a:rPr kumimoji="1" lang="ja-JP" altLang="en-US" dirty="0"/>
                        <a:t>年　</a:t>
                      </a:r>
                      <a:r>
                        <a:rPr kumimoji="1" lang="en-US" altLang="ja-JP" dirty="0"/>
                        <a:t>2</a:t>
                      </a:r>
                      <a:r>
                        <a:rPr kumimoji="1" lang="ja-JP" altLang="en-US" dirty="0"/>
                        <a:t>月</a:t>
                      </a:r>
                      <a:endParaRPr kumimoji="1" lang="en-US" altLang="ja-JP" dirty="0"/>
                    </a:p>
                    <a:p>
                      <a:endParaRPr kumimoji="1" lang="en-US" altLang="ja-JP" dirty="0"/>
                    </a:p>
                    <a:p>
                      <a:r>
                        <a:rPr kumimoji="1" lang="ja-JP" altLang="en-US" dirty="0"/>
                        <a:t>　　　　　 </a:t>
                      </a:r>
                      <a:r>
                        <a:rPr kumimoji="1" lang="en-US" altLang="ja-JP" dirty="0"/>
                        <a:t>3</a:t>
                      </a:r>
                      <a:r>
                        <a:rPr kumimoji="1" lang="ja-JP" altLang="en-US" dirty="0"/>
                        <a:t>月</a:t>
                      </a:r>
                      <a:endParaRPr kumimoji="1" lang="en-US" altLang="ja-JP" dirty="0"/>
                    </a:p>
                    <a:p>
                      <a:r>
                        <a:rPr kumimoji="1" lang="ja-JP" altLang="en-US" dirty="0"/>
                        <a:t>　　　　　 </a:t>
                      </a:r>
                      <a:r>
                        <a:rPr kumimoji="1" lang="en-US" altLang="ja-JP" dirty="0"/>
                        <a:t>5</a:t>
                      </a:r>
                      <a:r>
                        <a:rPr kumimoji="1" lang="ja-JP" altLang="en-US" dirty="0"/>
                        <a:t>月</a:t>
                      </a:r>
                      <a:endParaRPr kumimoji="1" lang="en-US" altLang="ja-JP" dirty="0"/>
                    </a:p>
                    <a:p>
                      <a:endParaRPr kumimoji="1" lang="en-US" altLang="ja-JP" dirty="0"/>
                    </a:p>
                  </a:txBody>
                  <a:tcPr/>
                </a:tc>
                <a:tc>
                  <a:txBody>
                    <a:bodyPr/>
                    <a:lstStyle/>
                    <a:p>
                      <a:r>
                        <a:rPr kumimoji="1" lang="ja-JP" altLang="en-US" dirty="0"/>
                        <a:t>・</a:t>
                      </a:r>
                      <a:r>
                        <a:rPr lang="ja-JP" altLang="en-US" sz="1800" dirty="0"/>
                        <a:t>第</a:t>
                      </a:r>
                      <a:r>
                        <a:rPr lang="en-US" altLang="ja-JP" sz="1800" dirty="0"/>
                        <a:t>2</a:t>
                      </a:r>
                      <a:r>
                        <a:rPr lang="ja-JP" altLang="en-US" sz="1800" dirty="0"/>
                        <a:t>回</a:t>
                      </a:r>
                      <a:r>
                        <a:rPr lang="en-US" altLang="ja-JP" sz="1800" dirty="0"/>
                        <a:t>NPO</a:t>
                      </a:r>
                      <a:r>
                        <a:rPr lang="ja-JP" altLang="en-US" sz="1800" dirty="0"/>
                        <a:t>法人全国移動サービスネットワーク理事会</a:t>
                      </a:r>
                      <a:endParaRPr lang="en-US" altLang="ja-JP" sz="1800" dirty="0"/>
                    </a:p>
                    <a:p>
                      <a:r>
                        <a:rPr kumimoji="1" lang="ja-JP" altLang="en-US" dirty="0"/>
                        <a:t>・</a:t>
                      </a:r>
                      <a:r>
                        <a:rPr lang="ja-JP" altLang="en-US" sz="1800" dirty="0">
                          <a:solidFill>
                            <a:srgbClr val="FF0000"/>
                          </a:solidFill>
                        </a:rPr>
                        <a:t>第</a:t>
                      </a:r>
                      <a:r>
                        <a:rPr lang="en-US" altLang="ja-JP" sz="1800" dirty="0">
                          <a:solidFill>
                            <a:srgbClr val="FF0000"/>
                          </a:solidFill>
                        </a:rPr>
                        <a:t>3</a:t>
                      </a:r>
                      <a:r>
                        <a:rPr lang="ja-JP" altLang="en-US" sz="1800" dirty="0">
                          <a:solidFill>
                            <a:srgbClr val="FF0000"/>
                          </a:solidFill>
                        </a:rPr>
                        <a:t>回岡山県福祉移送ネットワーク講座</a:t>
                      </a:r>
                      <a:endParaRPr lang="en-US" altLang="ja-JP" sz="18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a:t>・岡山県　運転従事者認定講習会　</a:t>
                      </a:r>
                      <a:r>
                        <a:rPr lang="en-US" altLang="ja-JP" sz="1800" dirty="0"/>
                        <a:t>3</a:t>
                      </a:r>
                      <a:r>
                        <a:rPr lang="ja-JP" altLang="en-US" sz="1800" dirty="0"/>
                        <a:t>月</a:t>
                      </a:r>
                      <a:r>
                        <a:rPr lang="en-US" altLang="ja-JP" sz="1800" dirty="0"/>
                        <a:t>31</a:t>
                      </a:r>
                      <a:r>
                        <a:rPr lang="ja-JP" altLang="en-US" sz="1800" dirty="0"/>
                        <a:t>日～</a:t>
                      </a:r>
                      <a:r>
                        <a:rPr lang="en-US" altLang="ja-JP" sz="1800" dirty="0"/>
                        <a:t>4</a:t>
                      </a:r>
                      <a:r>
                        <a:rPr lang="ja-JP" altLang="en-US" sz="1800" dirty="0"/>
                        <a:t>月</a:t>
                      </a:r>
                      <a:r>
                        <a:rPr lang="en-US" altLang="ja-JP" sz="1800" dirty="0"/>
                        <a:t>1</a:t>
                      </a:r>
                      <a:r>
                        <a:rPr lang="ja-JP" altLang="en-US" sz="1800" dirty="0"/>
                        <a:t>日</a:t>
                      </a:r>
                      <a:r>
                        <a:rPr lang="en-US" altLang="ja-JP" sz="1800" dirty="0"/>
                        <a:t>(2</a:t>
                      </a:r>
                      <a:r>
                        <a:rPr lang="ja-JP" altLang="en-US" sz="1800" dirty="0"/>
                        <a:t>日間</a:t>
                      </a:r>
                      <a:r>
                        <a:rPr lang="en-US" altLang="ja-JP" sz="1800" dirty="0"/>
                        <a:t> )</a:t>
                      </a:r>
                      <a:r>
                        <a:rPr lang="ja-JP" altLang="en-US" sz="1800" dirty="0"/>
                        <a:t>　</a:t>
                      </a:r>
                      <a:r>
                        <a:rPr lang="en-US" altLang="ja-JP" sz="1800" dirty="0"/>
                        <a:t>(</a:t>
                      </a:r>
                      <a:r>
                        <a:rPr lang="ja-JP" altLang="en-US" sz="1800" dirty="0"/>
                        <a:t>講師　全国移動サービスネットワーク</a:t>
                      </a:r>
                      <a:r>
                        <a:rPr lang="en-US" altLang="ja-JP" sz="1800" dirty="0"/>
                        <a:t>)</a:t>
                      </a:r>
                    </a:p>
                    <a:p>
                      <a:r>
                        <a:rPr lang="ja-JP" altLang="en-US" sz="1800" dirty="0"/>
                        <a:t>・岡山県福祉有償運送インストラクター養成研修　</a:t>
                      </a:r>
                      <a:r>
                        <a:rPr lang="en-US" altLang="ja-JP" sz="1800" dirty="0"/>
                        <a:t>(</a:t>
                      </a:r>
                      <a:r>
                        <a:rPr lang="ja-JP" altLang="en-US" sz="1800" dirty="0"/>
                        <a:t>岡山運転免許センター　</a:t>
                      </a:r>
                      <a:r>
                        <a:rPr lang="en-US" altLang="ja-JP" sz="1800" dirty="0"/>
                        <a:t>5</a:t>
                      </a:r>
                      <a:r>
                        <a:rPr lang="ja-JP" altLang="en-US" sz="1800" dirty="0"/>
                        <a:t>月</a:t>
                      </a:r>
                      <a:r>
                        <a:rPr lang="en-US" altLang="ja-JP" sz="1800" dirty="0"/>
                        <a:t>26</a:t>
                      </a:r>
                      <a:r>
                        <a:rPr lang="ja-JP" altLang="en-US" sz="1800" dirty="0"/>
                        <a:t>日～</a:t>
                      </a:r>
                      <a:r>
                        <a:rPr lang="en-US" altLang="ja-JP" sz="1800" dirty="0"/>
                        <a:t>5</a:t>
                      </a:r>
                      <a:r>
                        <a:rPr lang="ja-JP" altLang="en-US" sz="1800" dirty="0"/>
                        <a:t>月</a:t>
                      </a:r>
                      <a:r>
                        <a:rPr lang="en-US" altLang="ja-JP" sz="1800" dirty="0"/>
                        <a:t>27</a:t>
                      </a:r>
                      <a:r>
                        <a:rPr lang="ja-JP" altLang="en-US" sz="1800" dirty="0"/>
                        <a:t>日</a:t>
                      </a:r>
                      <a:r>
                        <a:rPr lang="en-US" altLang="ja-JP" sz="1800" dirty="0"/>
                        <a:t>)</a:t>
                      </a:r>
                      <a:r>
                        <a:rPr lang="ja-JP" altLang="en-US" sz="1800" dirty="0"/>
                        <a:t>　</a:t>
                      </a:r>
                    </a:p>
                    <a:p>
                      <a:endParaRPr lang="ja-JP" altLang="en-US" sz="1800" dirty="0"/>
                    </a:p>
                  </a:txBody>
                  <a:tcPr/>
                </a:tc>
                <a:extLst>
                  <a:ext uri="{0D108BD9-81ED-4DB2-BD59-A6C34878D82A}">
                    <a16:rowId xmlns:a16="http://schemas.microsoft.com/office/drawing/2014/main" val="650143764"/>
                  </a:ext>
                </a:extLst>
              </a:tr>
              <a:tr h="845584">
                <a:tc>
                  <a:txBody>
                    <a:bodyPr/>
                    <a:lstStyle/>
                    <a:p>
                      <a:r>
                        <a:rPr kumimoji="1" lang="en-US" altLang="ja-JP" dirty="0"/>
                        <a:t>2023</a:t>
                      </a:r>
                      <a:r>
                        <a:rPr kumimoji="1" lang="ja-JP" altLang="en-US" dirty="0"/>
                        <a:t>年</a:t>
                      </a:r>
                      <a:r>
                        <a:rPr kumimoji="1" lang="en-US" altLang="ja-JP" dirty="0"/>
                        <a:t>10</a:t>
                      </a:r>
                      <a:r>
                        <a:rPr kumimoji="1" lang="ja-JP" altLang="en-US" dirty="0"/>
                        <a:t>月　</a:t>
                      </a:r>
                      <a:endParaRPr kumimoji="1" lang="en-US" altLang="ja-JP" dirty="0"/>
                    </a:p>
                  </a:txBody>
                  <a:tcPr/>
                </a:tc>
                <a:tc>
                  <a:txBody>
                    <a:bodyPr/>
                    <a:lstStyle/>
                    <a:p>
                      <a:r>
                        <a:rPr lang="ja-JP" altLang="en-US" sz="1800" dirty="0"/>
                        <a:t>・運転講習　福祉有償運送運転者講習</a:t>
                      </a:r>
                      <a:r>
                        <a:rPr lang="en-US" altLang="ja-JP" sz="1800" dirty="0"/>
                        <a:t>/8</a:t>
                      </a:r>
                      <a:r>
                        <a:rPr lang="ja-JP" altLang="en-US" sz="1800" dirty="0"/>
                        <a:t>回　その他ボランティア運転者研修</a:t>
                      </a:r>
                      <a:r>
                        <a:rPr lang="en-US" altLang="ja-JP" sz="1800" dirty="0"/>
                        <a:t>/9</a:t>
                      </a:r>
                      <a:r>
                        <a:rPr lang="ja-JP" altLang="en-US" sz="1800" dirty="0"/>
                        <a:t>回　</a:t>
                      </a:r>
                    </a:p>
                    <a:p>
                      <a:r>
                        <a:rPr lang="ja-JP" altLang="en-US" sz="1800" dirty="0"/>
                        <a:t>・国土交通省認定受講終了者</a:t>
                      </a:r>
                      <a:r>
                        <a:rPr lang="en-US" altLang="ja-JP" sz="1800" dirty="0"/>
                        <a:t>/2921</a:t>
                      </a:r>
                      <a:r>
                        <a:rPr lang="ja-JP" altLang="en-US" sz="1800" dirty="0"/>
                        <a:t>名</a:t>
                      </a:r>
                      <a:r>
                        <a:rPr lang="en-US" altLang="ja-JP" sz="1800" dirty="0"/>
                        <a:t>(</a:t>
                      </a:r>
                      <a:r>
                        <a:rPr lang="ja-JP" altLang="en-US" sz="1800" dirty="0"/>
                        <a:t>岡山県内</a:t>
                      </a:r>
                      <a:r>
                        <a:rPr lang="en-US" altLang="ja-JP" sz="1800" dirty="0"/>
                        <a:t> )</a:t>
                      </a:r>
                      <a:endParaRPr lang="ja-JP" altLang="en-US" sz="1800" dirty="0"/>
                    </a:p>
                    <a:p>
                      <a:r>
                        <a:rPr lang="ja-JP" altLang="en-US" sz="1800" dirty="0"/>
                        <a:t>・移動サービス出前講座</a:t>
                      </a:r>
                      <a:r>
                        <a:rPr lang="en-US" altLang="ja-JP" sz="1800" dirty="0"/>
                        <a:t>/</a:t>
                      </a:r>
                      <a:r>
                        <a:rPr lang="ja-JP" altLang="en-US" sz="1800" dirty="0"/>
                        <a:t>アドバイサー派遣先</a:t>
                      </a:r>
                      <a:r>
                        <a:rPr lang="en-US" altLang="ja-JP" sz="1800" dirty="0"/>
                        <a:t>/</a:t>
                      </a:r>
                      <a:r>
                        <a:rPr lang="ja-JP" altLang="en-US" sz="1800" dirty="0"/>
                        <a:t>岡山県・岡山市・笠岡市・真庭市</a:t>
                      </a:r>
                      <a:r>
                        <a:rPr lang="en-US" altLang="ja-JP" sz="1800" dirty="0"/>
                        <a:t>/</a:t>
                      </a:r>
                      <a:r>
                        <a:rPr lang="ja-JP" altLang="en-US" sz="1800" dirty="0"/>
                        <a:t>高知県・島根県他</a:t>
                      </a:r>
                    </a:p>
                  </a:txBody>
                  <a:tcPr/>
                </a:tc>
                <a:extLst>
                  <a:ext uri="{0D108BD9-81ED-4DB2-BD59-A6C34878D82A}">
                    <a16:rowId xmlns:a16="http://schemas.microsoft.com/office/drawing/2014/main" val="1274257971"/>
                  </a:ext>
                </a:extLst>
              </a:tr>
            </a:tbl>
          </a:graphicData>
        </a:graphic>
      </p:graphicFrame>
      <p:sp>
        <p:nvSpPr>
          <p:cNvPr id="5" name="テキスト ボックス 4">
            <a:extLst>
              <a:ext uri="{FF2B5EF4-FFF2-40B4-BE49-F238E27FC236}">
                <a16:creationId xmlns:a16="http://schemas.microsoft.com/office/drawing/2014/main" id="{E56CE97A-E5E0-503A-7D90-3EAA45D861E1}"/>
              </a:ext>
            </a:extLst>
          </p:cNvPr>
          <p:cNvSpPr txBox="1"/>
          <p:nvPr/>
        </p:nvSpPr>
        <p:spPr>
          <a:xfrm>
            <a:off x="9601199" y="3612749"/>
            <a:ext cx="2265364" cy="369332"/>
          </a:xfrm>
          <a:prstGeom prst="rect">
            <a:avLst/>
          </a:prstGeom>
          <a:noFill/>
          <a:ln w="28575">
            <a:solidFill>
              <a:srgbClr val="FF0000"/>
            </a:solidFill>
          </a:ln>
        </p:spPr>
        <p:txBody>
          <a:bodyPr wrap="none" rtlCol="0">
            <a:spAutoFit/>
          </a:bodyPr>
          <a:lstStyle/>
          <a:p>
            <a:r>
              <a:rPr kumimoji="1" lang="ja-JP" altLang="en-US" dirty="0"/>
              <a:t>道路運送法改正</a:t>
            </a:r>
            <a:r>
              <a:rPr kumimoji="1" lang="en-US" altLang="ja-JP" dirty="0"/>
              <a:t>79</a:t>
            </a:r>
            <a:r>
              <a:rPr kumimoji="1" lang="ja-JP" altLang="en-US" dirty="0"/>
              <a:t>条</a:t>
            </a:r>
          </a:p>
        </p:txBody>
      </p:sp>
      <p:sp>
        <p:nvSpPr>
          <p:cNvPr id="6" name="テキスト ボックス 5">
            <a:extLst>
              <a:ext uri="{FF2B5EF4-FFF2-40B4-BE49-F238E27FC236}">
                <a16:creationId xmlns:a16="http://schemas.microsoft.com/office/drawing/2014/main" id="{CA79158B-DA26-84DB-E5C1-9CDA98CEF8C5}"/>
              </a:ext>
            </a:extLst>
          </p:cNvPr>
          <p:cNvSpPr txBox="1"/>
          <p:nvPr/>
        </p:nvSpPr>
        <p:spPr>
          <a:xfrm>
            <a:off x="9601199" y="2106380"/>
            <a:ext cx="2254143" cy="369332"/>
          </a:xfrm>
          <a:prstGeom prst="rect">
            <a:avLst/>
          </a:prstGeom>
          <a:noFill/>
          <a:ln w="28575">
            <a:solidFill>
              <a:srgbClr val="FF0000"/>
            </a:solidFill>
          </a:ln>
        </p:spPr>
        <p:txBody>
          <a:bodyPr wrap="none" rtlCol="0">
            <a:spAutoFit/>
          </a:bodyPr>
          <a:lstStyle/>
          <a:p>
            <a:r>
              <a:rPr lang="ja-JP" altLang="en-US" dirty="0"/>
              <a:t>通達ガイドライン</a:t>
            </a:r>
            <a:r>
              <a:rPr lang="en-US" altLang="ja-JP" dirty="0"/>
              <a:t>80</a:t>
            </a:r>
            <a:r>
              <a:rPr lang="ja-JP" altLang="en-US" dirty="0"/>
              <a:t>条</a:t>
            </a:r>
            <a:endParaRPr kumimoji="1" lang="ja-JP" altLang="en-US" dirty="0"/>
          </a:p>
        </p:txBody>
      </p:sp>
      <p:sp>
        <p:nvSpPr>
          <p:cNvPr id="7" name="テキスト ボックス 6">
            <a:extLst>
              <a:ext uri="{FF2B5EF4-FFF2-40B4-BE49-F238E27FC236}">
                <a16:creationId xmlns:a16="http://schemas.microsoft.com/office/drawing/2014/main" id="{9A48DE61-864C-3071-1D4B-4BBEC75E1B7D}"/>
              </a:ext>
            </a:extLst>
          </p:cNvPr>
          <p:cNvSpPr txBox="1"/>
          <p:nvPr/>
        </p:nvSpPr>
        <p:spPr>
          <a:xfrm>
            <a:off x="3056467" y="177801"/>
            <a:ext cx="5272597" cy="400110"/>
          </a:xfrm>
          <a:prstGeom prst="rect">
            <a:avLst/>
          </a:prstGeom>
          <a:noFill/>
          <a:ln w="28575">
            <a:solidFill>
              <a:schemeClr val="tx1"/>
            </a:solidFill>
          </a:ln>
        </p:spPr>
        <p:txBody>
          <a:bodyPr wrap="none" rtlCol="0">
            <a:spAutoFit/>
          </a:bodyPr>
          <a:lstStyle/>
          <a:p>
            <a:r>
              <a:rPr lang="ja-JP" altLang="en-US" sz="2000" dirty="0"/>
              <a:t>岡山県</a:t>
            </a:r>
            <a:r>
              <a:rPr lang="en-US" altLang="ja-JP" sz="2000" dirty="0"/>
              <a:t>&amp;</a:t>
            </a:r>
            <a:r>
              <a:rPr lang="ja-JP" altLang="en-US" sz="2000" dirty="0"/>
              <a:t>移動ネットおかやまの協働事業の経緯</a:t>
            </a:r>
            <a:endParaRPr kumimoji="1" lang="ja-JP" altLang="en-US" sz="2000" dirty="0"/>
          </a:p>
        </p:txBody>
      </p:sp>
    </p:spTree>
    <p:extLst>
      <p:ext uri="{BB962C8B-B14F-4D97-AF65-F5344CB8AC3E}">
        <p14:creationId xmlns:p14="http://schemas.microsoft.com/office/powerpoint/2010/main" val="401050143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20356</TotalTime>
  <Words>1769</Words>
  <Application>Microsoft Office PowerPoint</Application>
  <PresentationFormat>ワイド画面</PresentationFormat>
  <Paragraphs>211</Paragraphs>
  <Slides>13</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13</vt:i4>
      </vt:variant>
    </vt:vector>
  </HeadingPairs>
  <TitlesOfParts>
    <vt:vector size="21" baseType="lpstr">
      <vt:lpstr>AR Pゴシック体M</vt:lpstr>
      <vt:lpstr>Meiryo UI</vt:lpstr>
      <vt:lpstr>游ゴシック</vt:lpstr>
      <vt:lpstr>游明朝</vt:lpstr>
      <vt:lpstr>Arial</vt:lpstr>
      <vt:lpstr>Calibri</vt:lpstr>
      <vt:lpstr>Calibri Light</vt:lpstr>
      <vt:lpstr>Office テーマ</vt:lpstr>
      <vt:lpstr>         移動支援の立上げプロセスと伴走支援   「地域における移動サービスの創出」勉強会　  </vt:lpstr>
      <vt:lpstr> 自己紹介　横山和廣</vt:lpstr>
      <vt:lpstr>　　はじめるまえの共通認識と心構え</vt:lpstr>
      <vt:lpstr>PowerPoint プレゼンテーション</vt:lpstr>
      <vt:lpstr>住民主体の活動から　幸福感を高める4要素　 幸福感は自分で高めることができる</vt:lpstr>
      <vt:lpstr> 住民主体の移動支援の活動と性格 　　　　</vt:lpstr>
      <vt:lpstr>岡山県&amp;移動ネットおかやまの伴走支援について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ご清聴ありがとうございました。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移動サービスの情報</dc:title>
  <dc:creator>横山和廣</dc:creator>
  <cp:lastModifiedBy>和廣 横山</cp:lastModifiedBy>
  <cp:revision>466</cp:revision>
  <cp:lastPrinted>2022-08-20T23:39:04Z</cp:lastPrinted>
  <dcterms:created xsi:type="dcterms:W3CDTF">2019-05-28T10:45:52Z</dcterms:created>
  <dcterms:modified xsi:type="dcterms:W3CDTF">2024-01-16T20:01:41Z</dcterms:modified>
</cp:coreProperties>
</file>