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5" r:id="rId1"/>
  </p:sldMasterIdLst>
  <p:notesMasterIdLst>
    <p:notesMasterId r:id="rId40"/>
  </p:notesMasterIdLst>
  <p:handoutMasterIdLst>
    <p:handoutMasterId r:id="rId41"/>
  </p:handoutMasterIdLst>
  <p:sldIdLst>
    <p:sldId id="1339" r:id="rId2"/>
    <p:sldId id="1309" r:id="rId3"/>
    <p:sldId id="1301" r:id="rId4"/>
    <p:sldId id="1302" r:id="rId5"/>
    <p:sldId id="6902" r:id="rId6"/>
    <p:sldId id="311" r:id="rId7"/>
    <p:sldId id="307" r:id="rId8"/>
    <p:sldId id="1317" r:id="rId9"/>
    <p:sldId id="6894" r:id="rId10"/>
    <p:sldId id="1170" r:id="rId11"/>
    <p:sldId id="1324" r:id="rId12"/>
    <p:sldId id="1325" r:id="rId13"/>
    <p:sldId id="1332" r:id="rId14"/>
    <p:sldId id="6905" r:id="rId15"/>
    <p:sldId id="6906" r:id="rId16"/>
    <p:sldId id="1167" r:id="rId17"/>
    <p:sldId id="1172" r:id="rId18"/>
    <p:sldId id="1256" r:id="rId19"/>
    <p:sldId id="295" r:id="rId20"/>
    <p:sldId id="267" r:id="rId21"/>
    <p:sldId id="286" r:id="rId22"/>
    <p:sldId id="287" r:id="rId23"/>
    <p:sldId id="6901" r:id="rId24"/>
    <p:sldId id="6909" r:id="rId25"/>
    <p:sldId id="6810" r:id="rId26"/>
    <p:sldId id="6890" r:id="rId27"/>
    <p:sldId id="1351" r:id="rId28"/>
    <p:sldId id="6883" r:id="rId29"/>
    <p:sldId id="6866" r:id="rId30"/>
    <p:sldId id="6867" r:id="rId31"/>
    <p:sldId id="289" r:id="rId32"/>
    <p:sldId id="1366" r:id="rId33"/>
    <p:sldId id="1367" r:id="rId34"/>
    <p:sldId id="1173" r:id="rId35"/>
    <p:sldId id="6908" r:id="rId36"/>
    <p:sldId id="1258" r:id="rId37"/>
    <p:sldId id="1331" r:id="rId38"/>
    <p:sldId id="1158" r:id="rId39"/>
  </p:sldIdLst>
  <p:sldSz cx="9144000" cy="6858000" type="screen4x3"/>
  <p:notesSz cx="6888163" cy="100187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CC"/>
    <a:srgbClr val="CCFF99"/>
    <a:srgbClr val="FFCCFF"/>
    <a:srgbClr val="FFCC66"/>
    <a:srgbClr val="99FF66"/>
    <a:srgbClr val="FFCCCC"/>
    <a:srgbClr val="CC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中間スタイル 1 - アクセント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793D81CF-94F2-401A-BA57-92F5A7B2D0C5}" styleName="スタイル (中間)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E8B1032C-EA38-4F05-BA0D-38AFFFC7BED3}" styleName="淡色スタイル 3 - アクセント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8799B23B-EC83-4686-B30A-512413B5E67A}" styleName="淡色スタイル 3 - アクセント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ED083AE6-46FA-4A59-8FB0-9F97EB10719F}" styleName="淡色スタイル 3 - アクセント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90" autoAdjust="0"/>
    <p:restoredTop sz="94660"/>
  </p:normalViewPr>
  <p:slideViewPr>
    <p:cSldViewPr snapToGrid="0">
      <p:cViewPr varScale="1">
        <p:scale>
          <a:sx n="59" d="100"/>
          <a:sy n="59" d="100"/>
        </p:scale>
        <p:origin x="1372"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2"/>
            <a:ext cx="2984500" cy="501571"/>
          </a:xfrm>
          <a:prstGeom prst="rect">
            <a:avLst/>
          </a:prstGeom>
        </p:spPr>
        <p:txBody>
          <a:bodyPr vert="horz" lIns="91429" tIns="45715" rIns="91429" bIns="45715"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902077" y="2"/>
            <a:ext cx="2984500" cy="501571"/>
          </a:xfrm>
          <a:prstGeom prst="rect">
            <a:avLst/>
          </a:prstGeom>
        </p:spPr>
        <p:txBody>
          <a:bodyPr vert="horz" lIns="91429" tIns="45715" rIns="91429" bIns="45715" rtlCol="0"/>
          <a:lstStyle>
            <a:lvl1pPr algn="r">
              <a:defRPr sz="1200"/>
            </a:lvl1pPr>
          </a:lstStyle>
          <a:p>
            <a:fld id="{164B185D-BBC9-431A-A2AB-D5CF2FB8FD33}" type="datetimeFigureOut">
              <a:rPr kumimoji="1" lang="ja-JP" altLang="en-US" smtClean="0"/>
              <a:t>2024/1/23</a:t>
            </a:fld>
            <a:endParaRPr kumimoji="1" lang="ja-JP" altLang="en-US"/>
          </a:p>
        </p:txBody>
      </p:sp>
      <p:sp>
        <p:nvSpPr>
          <p:cNvPr id="4" name="フッター プレースホルダー 3"/>
          <p:cNvSpPr>
            <a:spLocks noGrp="1"/>
          </p:cNvSpPr>
          <p:nvPr>
            <p:ph type="ftr" sz="quarter" idx="2"/>
          </p:nvPr>
        </p:nvSpPr>
        <p:spPr>
          <a:xfrm>
            <a:off x="0" y="9517146"/>
            <a:ext cx="2984500" cy="501571"/>
          </a:xfrm>
          <a:prstGeom prst="rect">
            <a:avLst/>
          </a:prstGeom>
        </p:spPr>
        <p:txBody>
          <a:bodyPr vert="horz" lIns="91429" tIns="45715" rIns="91429" bIns="45715"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902077" y="9517146"/>
            <a:ext cx="2984500" cy="501571"/>
          </a:xfrm>
          <a:prstGeom prst="rect">
            <a:avLst/>
          </a:prstGeom>
        </p:spPr>
        <p:txBody>
          <a:bodyPr vert="horz" lIns="91429" tIns="45715" rIns="91429" bIns="45715" rtlCol="0" anchor="b"/>
          <a:lstStyle>
            <a:lvl1pPr algn="r">
              <a:defRPr sz="1200"/>
            </a:lvl1pPr>
          </a:lstStyle>
          <a:p>
            <a:fld id="{9FE482D4-DACA-44B2-9550-924F5AD9D12B}" type="slidenum">
              <a:rPr kumimoji="1" lang="ja-JP" altLang="en-US" smtClean="0"/>
              <a:t>‹#›</a:t>
            </a:fld>
            <a:endParaRPr kumimoji="1" lang="ja-JP" altLang="en-US"/>
          </a:p>
        </p:txBody>
      </p:sp>
    </p:spTree>
    <p:extLst>
      <p:ext uri="{BB962C8B-B14F-4D97-AF65-F5344CB8AC3E}">
        <p14:creationId xmlns:p14="http://schemas.microsoft.com/office/powerpoint/2010/main" val="38905375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2"/>
            <a:ext cx="2984500" cy="501571"/>
          </a:xfrm>
          <a:prstGeom prst="rect">
            <a:avLst/>
          </a:prstGeom>
        </p:spPr>
        <p:txBody>
          <a:bodyPr vert="horz" lIns="91429" tIns="45715" rIns="91429" bIns="45715" rtlCol="0"/>
          <a:lstStyle>
            <a:lvl1pPr algn="l">
              <a:defRPr sz="1200"/>
            </a:lvl1pPr>
          </a:lstStyle>
          <a:p>
            <a:endParaRPr kumimoji="1" lang="ja-JP" altLang="en-US"/>
          </a:p>
        </p:txBody>
      </p:sp>
      <p:sp>
        <p:nvSpPr>
          <p:cNvPr id="3" name="日付プレースホルダー 2"/>
          <p:cNvSpPr>
            <a:spLocks noGrp="1"/>
          </p:cNvSpPr>
          <p:nvPr>
            <p:ph type="dt" idx="1"/>
          </p:nvPr>
        </p:nvSpPr>
        <p:spPr>
          <a:xfrm>
            <a:off x="3902077" y="2"/>
            <a:ext cx="2984500" cy="501571"/>
          </a:xfrm>
          <a:prstGeom prst="rect">
            <a:avLst/>
          </a:prstGeom>
        </p:spPr>
        <p:txBody>
          <a:bodyPr vert="horz" lIns="91429" tIns="45715" rIns="91429" bIns="45715" rtlCol="0"/>
          <a:lstStyle>
            <a:lvl1pPr algn="r">
              <a:defRPr sz="1200"/>
            </a:lvl1pPr>
          </a:lstStyle>
          <a:p>
            <a:fld id="{D1D9AE24-12FA-48C5-B393-E84F98E62D38}" type="datetimeFigureOut">
              <a:rPr kumimoji="1" lang="ja-JP" altLang="en-US" smtClean="0"/>
              <a:t>2024/1/23</a:t>
            </a:fld>
            <a:endParaRPr kumimoji="1" lang="ja-JP" altLang="en-US"/>
          </a:p>
        </p:txBody>
      </p:sp>
      <p:sp>
        <p:nvSpPr>
          <p:cNvPr id="4" name="スライド イメージ プレースホルダー 3"/>
          <p:cNvSpPr>
            <a:spLocks noGrp="1" noRot="1" noChangeAspect="1"/>
          </p:cNvSpPr>
          <p:nvPr>
            <p:ph type="sldImg" idx="2"/>
          </p:nvPr>
        </p:nvSpPr>
        <p:spPr>
          <a:xfrm>
            <a:off x="1189038" y="1250950"/>
            <a:ext cx="4510087" cy="3382963"/>
          </a:xfrm>
          <a:prstGeom prst="rect">
            <a:avLst/>
          </a:prstGeom>
          <a:noFill/>
          <a:ln w="12700">
            <a:solidFill>
              <a:prstClr val="black"/>
            </a:solidFill>
          </a:ln>
        </p:spPr>
        <p:txBody>
          <a:bodyPr vert="horz" lIns="91429" tIns="45715" rIns="91429" bIns="45715" rtlCol="0" anchor="ctr"/>
          <a:lstStyle/>
          <a:p>
            <a:endParaRPr lang="ja-JP" altLang="en-US"/>
          </a:p>
        </p:txBody>
      </p:sp>
      <p:sp>
        <p:nvSpPr>
          <p:cNvPr id="5" name="ノート プレースホルダー 4"/>
          <p:cNvSpPr>
            <a:spLocks noGrp="1"/>
          </p:cNvSpPr>
          <p:nvPr>
            <p:ph type="body" sz="quarter" idx="3"/>
          </p:nvPr>
        </p:nvSpPr>
        <p:spPr>
          <a:xfrm>
            <a:off x="688978" y="4822062"/>
            <a:ext cx="5510213" cy="3944312"/>
          </a:xfrm>
          <a:prstGeom prst="rect">
            <a:avLst/>
          </a:prstGeom>
        </p:spPr>
        <p:txBody>
          <a:bodyPr vert="horz" lIns="91429" tIns="45715" rIns="91429" bIns="45715"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517146"/>
            <a:ext cx="2984500" cy="501571"/>
          </a:xfrm>
          <a:prstGeom prst="rect">
            <a:avLst/>
          </a:prstGeom>
        </p:spPr>
        <p:txBody>
          <a:bodyPr vert="horz" lIns="91429" tIns="45715" rIns="91429" bIns="45715"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902077" y="9517146"/>
            <a:ext cx="2984500" cy="501571"/>
          </a:xfrm>
          <a:prstGeom prst="rect">
            <a:avLst/>
          </a:prstGeom>
        </p:spPr>
        <p:txBody>
          <a:bodyPr vert="horz" lIns="91429" tIns="45715" rIns="91429" bIns="45715" rtlCol="0" anchor="b"/>
          <a:lstStyle>
            <a:lvl1pPr algn="r">
              <a:defRPr sz="1200"/>
            </a:lvl1pPr>
          </a:lstStyle>
          <a:p>
            <a:fld id="{9A831F03-6A08-452A-860F-9FDDFCDE001F}" type="slidenum">
              <a:rPr kumimoji="1" lang="ja-JP" altLang="en-US" smtClean="0"/>
              <a:t>‹#›</a:t>
            </a:fld>
            <a:endParaRPr kumimoji="1" lang="ja-JP" altLang="en-US"/>
          </a:p>
        </p:txBody>
      </p:sp>
    </p:spTree>
    <p:extLst>
      <p:ext uri="{BB962C8B-B14F-4D97-AF65-F5344CB8AC3E}">
        <p14:creationId xmlns:p14="http://schemas.microsoft.com/office/powerpoint/2010/main" val="214669820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89038" y="1252538"/>
            <a:ext cx="4510087" cy="3381375"/>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C7F47BD-1D8F-4B50-B73B-64FB5F698BD1}" type="slidenum">
              <a:rPr kumimoji="1" lang="ja-JP" altLang="en-US" smtClean="0"/>
              <a:t>2</a:t>
            </a:fld>
            <a:endParaRPr kumimoji="1" lang="ja-JP" altLang="en-US"/>
          </a:p>
        </p:txBody>
      </p:sp>
    </p:spTree>
    <p:extLst>
      <p:ext uri="{BB962C8B-B14F-4D97-AF65-F5344CB8AC3E}">
        <p14:creationId xmlns:p14="http://schemas.microsoft.com/office/powerpoint/2010/main" val="38176087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6175" y="1233488"/>
            <a:ext cx="4443413" cy="3332162"/>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CA74EDF1-20E8-4B3C-AE99-207BAA85AD1E}" type="slidenum">
              <a:rPr lang="ja-JP" altLang="en-US" smtClean="0"/>
              <a:pPr>
                <a:defRPr/>
              </a:pPr>
              <a:t>33</a:t>
            </a:fld>
            <a:endParaRPr lang="ja-JP" altLang="en-US"/>
          </a:p>
        </p:txBody>
      </p:sp>
    </p:spTree>
    <p:extLst>
      <p:ext uri="{BB962C8B-B14F-4D97-AF65-F5344CB8AC3E}">
        <p14:creationId xmlns:p14="http://schemas.microsoft.com/office/powerpoint/2010/main" val="40491512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9F6D7D4-B51D-426D-8592-16B5CDAAE1D2}" type="slidenum">
              <a:rPr kumimoji="1" lang="ja-JP" altLang="en-US" smtClean="0"/>
              <a:t>9</a:t>
            </a:fld>
            <a:endParaRPr kumimoji="1" lang="ja-JP" altLang="en-US"/>
          </a:p>
        </p:txBody>
      </p:sp>
    </p:spTree>
    <p:extLst>
      <p:ext uri="{BB962C8B-B14F-4D97-AF65-F5344CB8AC3E}">
        <p14:creationId xmlns:p14="http://schemas.microsoft.com/office/powerpoint/2010/main" val="26079721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p:txBody>
      </p:sp>
      <p:sp>
        <p:nvSpPr>
          <p:cNvPr id="4" name="スライド番号プレースホルダー 3"/>
          <p:cNvSpPr>
            <a:spLocks noGrp="1"/>
          </p:cNvSpPr>
          <p:nvPr>
            <p:ph type="sldNum" sz="quarter" idx="10"/>
          </p:nvPr>
        </p:nvSpPr>
        <p:spPr/>
        <p:txBody>
          <a:bodyPr/>
          <a:lstStyle/>
          <a:p>
            <a:fld id="{5DFDAC0E-329C-40B3-BB13-1BEF3DC50FE3}" type="slidenum">
              <a:rPr kumimoji="1" lang="ja-JP" altLang="en-US" smtClean="0"/>
              <a:t>10</a:t>
            </a:fld>
            <a:endParaRPr kumimoji="1" lang="ja-JP" altLang="en-US"/>
          </a:p>
        </p:txBody>
      </p:sp>
    </p:spTree>
    <p:extLst>
      <p:ext uri="{BB962C8B-B14F-4D97-AF65-F5344CB8AC3E}">
        <p14:creationId xmlns:p14="http://schemas.microsoft.com/office/powerpoint/2010/main" val="29914135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89038" y="1250950"/>
            <a:ext cx="4510087" cy="33829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9F6D7D4-B51D-426D-8592-16B5CDAAE1D2}" type="slidenum">
              <a:rPr kumimoji="1" lang="ja-JP" altLang="en-US" smtClean="0"/>
              <a:t>16</a:t>
            </a:fld>
            <a:endParaRPr kumimoji="1" lang="ja-JP" altLang="en-US"/>
          </a:p>
        </p:txBody>
      </p:sp>
    </p:spTree>
    <p:extLst>
      <p:ext uri="{BB962C8B-B14F-4D97-AF65-F5344CB8AC3E}">
        <p14:creationId xmlns:p14="http://schemas.microsoft.com/office/powerpoint/2010/main" val="8515732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1B539A8-CBA2-4C53-B074-77C2285A8D3A}" type="slidenum">
              <a:rPr kumimoji="1" lang="ja-JP" altLang="en-US" smtClean="0"/>
              <a:t>19</a:t>
            </a:fld>
            <a:endParaRPr kumimoji="1" lang="ja-JP" altLang="en-US"/>
          </a:p>
        </p:txBody>
      </p:sp>
    </p:spTree>
    <p:extLst>
      <p:ext uri="{BB962C8B-B14F-4D97-AF65-F5344CB8AC3E}">
        <p14:creationId xmlns:p14="http://schemas.microsoft.com/office/powerpoint/2010/main" val="42475785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95690" rtl="0" eaLnBrk="1" fontAlgn="auto" latinLnBrk="0" hangingPunct="1">
              <a:lnSpc>
                <a:spcPct val="100000"/>
              </a:lnSpc>
              <a:spcBef>
                <a:spcPts val="0"/>
              </a:spcBef>
              <a:spcAft>
                <a:spcPts val="0"/>
              </a:spcAft>
              <a:buClrTx/>
              <a:buSzTx/>
              <a:buFontTx/>
              <a:buNone/>
              <a:tabLst/>
              <a:defRPr/>
            </a:pPr>
            <a:fld id="{867FCA8B-AA3E-4DFA-B771-F5B781B6B196}"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95690" rtl="0" eaLnBrk="1" fontAlgn="auto" latinLnBrk="0" hangingPunct="1">
                <a:lnSpc>
                  <a:spcPct val="100000"/>
                </a:lnSpc>
                <a:spcBef>
                  <a:spcPts val="0"/>
                </a:spcBef>
                <a:spcAft>
                  <a:spcPts val="0"/>
                </a:spcAft>
                <a:buClrTx/>
                <a:buSzTx/>
                <a:buFontTx/>
                <a:buNone/>
                <a:tabLst/>
                <a:defRPr/>
              </a:pPr>
              <a:t>25</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6700937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89038" y="1250950"/>
            <a:ext cx="4510087" cy="33829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9F6D7D4-B51D-426D-8592-16B5CDAAE1D2}" type="slidenum">
              <a:rPr kumimoji="1" lang="ja-JP" altLang="en-US" smtClean="0"/>
              <a:t>27</a:t>
            </a:fld>
            <a:endParaRPr kumimoji="1" lang="ja-JP" altLang="en-US"/>
          </a:p>
        </p:txBody>
      </p:sp>
    </p:spTree>
    <p:extLst>
      <p:ext uri="{BB962C8B-B14F-4D97-AF65-F5344CB8AC3E}">
        <p14:creationId xmlns:p14="http://schemas.microsoft.com/office/powerpoint/2010/main" val="39217937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6DB694FD-9B8E-42A4-8BAB-FB10B09B9C6F}" type="slidenum">
              <a:rPr kumimoji="1" lang="ja-JP" altLang="en-US" smtClean="0"/>
              <a:pPr/>
              <a:t>31</a:t>
            </a:fld>
            <a:endParaRPr kumimoji="1" lang="ja-JP" altLang="en-US"/>
          </a:p>
        </p:txBody>
      </p:sp>
    </p:spTree>
    <p:extLst>
      <p:ext uri="{BB962C8B-B14F-4D97-AF65-F5344CB8AC3E}">
        <p14:creationId xmlns:p14="http://schemas.microsoft.com/office/powerpoint/2010/main" val="12362929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6175" y="1233488"/>
            <a:ext cx="4443413" cy="3332162"/>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CA74EDF1-20E8-4B3C-AE99-207BAA85AD1E}" type="slidenum">
              <a:rPr lang="ja-JP" altLang="en-US" smtClean="0"/>
              <a:pPr>
                <a:defRPr/>
              </a:pPr>
              <a:t>32</a:t>
            </a:fld>
            <a:endParaRPr lang="ja-JP" altLang="en-US"/>
          </a:p>
        </p:txBody>
      </p:sp>
    </p:spTree>
    <p:extLst>
      <p:ext uri="{BB962C8B-B14F-4D97-AF65-F5344CB8AC3E}">
        <p14:creationId xmlns:p14="http://schemas.microsoft.com/office/powerpoint/2010/main" val="37253999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BE86C210-297E-40E6-B54E-F1C9AEA9EDFE}" type="datetime1">
              <a:rPr kumimoji="1" lang="ja-JP" altLang="en-US" smtClean="0"/>
              <a:t>2024/1/23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4D59273-CF6A-4105-986B-03FD5A07102F}" type="slidenum">
              <a:rPr kumimoji="1" lang="ja-JP" altLang="en-US" smtClean="0"/>
              <a:t>‹#›</a:t>
            </a:fld>
            <a:endParaRPr kumimoji="1" lang="ja-JP" altLang="en-US"/>
          </a:p>
        </p:txBody>
      </p:sp>
    </p:spTree>
    <p:extLst>
      <p:ext uri="{BB962C8B-B14F-4D97-AF65-F5344CB8AC3E}">
        <p14:creationId xmlns:p14="http://schemas.microsoft.com/office/powerpoint/2010/main" val="7090402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9FE776A-FF5A-41BA-963B-9CA59E9FC0D6}" type="datetime1">
              <a:rPr kumimoji="1" lang="ja-JP" altLang="en-US" smtClean="0"/>
              <a:t>2024/1/23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4D59273-CF6A-4105-986B-03FD5A07102F}" type="slidenum">
              <a:rPr kumimoji="1" lang="ja-JP" altLang="en-US" smtClean="0"/>
              <a:t>‹#›</a:t>
            </a:fld>
            <a:endParaRPr kumimoji="1" lang="ja-JP" altLang="en-US"/>
          </a:p>
        </p:txBody>
      </p:sp>
    </p:spTree>
    <p:extLst>
      <p:ext uri="{BB962C8B-B14F-4D97-AF65-F5344CB8AC3E}">
        <p14:creationId xmlns:p14="http://schemas.microsoft.com/office/powerpoint/2010/main" val="4238470775"/>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88E8FCA-5CB3-45EC-989C-1558AE379B5E}" type="datetime1">
              <a:rPr kumimoji="1" lang="ja-JP" altLang="en-US" smtClean="0"/>
              <a:t>2024/1/23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4D59273-CF6A-4105-986B-03FD5A07102F}" type="slidenum">
              <a:rPr kumimoji="1" lang="ja-JP" altLang="en-US" smtClean="0"/>
              <a:t>‹#›</a:t>
            </a:fld>
            <a:endParaRPr kumimoji="1" lang="ja-JP" altLang="en-US"/>
          </a:p>
        </p:txBody>
      </p:sp>
    </p:spTree>
    <p:extLst>
      <p:ext uri="{BB962C8B-B14F-4D97-AF65-F5344CB8AC3E}">
        <p14:creationId xmlns:p14="http://schemas.microsoft.com/office/powerpoint/2010/main" val="7496249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5D80F96-A25F-4AE9-9A74-5195F59A75F2}" type="datetime1">
              <a:rPr kumimoji="1" lang="ja-JP" altLang="en-US" smtClean="0"/>
              <a:t>2024/1/23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4D59273-CF6A-4105-986B-03FD5A07102F}" type="slidenum">
              <a:rPr kumimoji="1" lang="ja-JP" altLang="en-US" smtClean="0"/>
              <a:t>‹#›</a:t>
            </a:fld>
            <a:endParaRPr kumimoji="1" lang="ja-JP" altLang="en-US"/>
          </a:p>
        </p:txBody>
      </p:sp>
    </p:spTree>
    <p:extLst>
      <p:ext uri="{BB962C8B-B14F-4D97-AF65-F5344CB8AC3E}">
        <p14:creationId xmlns:p14="http://schemas.microsoft.com/office/powerpoint/2010/main" val="22399952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B46875E-5888-4607-A9DD-CA88E1AC90CD}" type="datetime1">
              <a:rPr kumimoji="1" lang="ja-JP" altLang="en-US" smtClean="0"/>
              <a:t>2024/1/23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4D59273-CF6A-4105-986B-03FD5A07102F}" type="slidenum">
              <a:rPr kumimoji="1" lang="ja-JP" altLang="en-US" smtClean="0"/>
              <a:t>‹#›</a:t>
            </a:fld>
            <a:endParaRPr kumimoji="1" lang="ja-JP" altLang="en-US"/>
          </a:p>
        </p:txBody>
      </p:sp>
    </p:spTree>
    <p:extLst>
      <p:ext uri="{BB962C8B-B14F-4D97-AF65-F5344CB8AC3E}">
        <p14:creationId xmlns:p14="http://schemas.microsoft.com/office/powerpoint/2010/main" val="27239646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E8DDB816-30BE-4A74-B7E9-E14C24DB00DC}" type="datetime1">
              <a:rPr kumimoji="1" lang="ja-JP" altLang="en-US" smtClean="0"/>
              <a:t>2024/1/23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4D59273-CF6A-4105-986B-03FD5A07102F}" type="slidenum">
              <a:rPr kumimoji="1" lang="ja-JP" altLang="en-US" smtClean="0"/>
              <a:t>‹#›</a:t>
            </a:fld>
            <a:endParaRPr kumimoji="1" lang="ja-JP" altLang="en-US"/>
          </a:p>
        </p:txBody>
      </p:sp>
    </p:spTree>
    <p:extLst>
      <p:ext uri="{BB962C8B-B14F-4D97-AF65-F5344CB8AC3E}">
        <p14:creationId xmlns:p14="http://schemas.microsoft.com/office/powerpoint/2010/main" val="22308651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E1588FB9-A101-4697-92BA-FD13A33BC5D2}" type="datetime1">
              <a:rPr kumimoji="1" lang="ja-JP" altLang="en-US" smtClean="0"/>
              <a:t>2024/1/23</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54D59273-CF6A-4105-986B-03FD5A07102F}" type="slidenum">
              <a:rPr kumimoji="1" lang="ja-JP" altLang="en-US" smtClean="0"/>
              <a:t>‹#›</a:t>
            </a:fld>
            <a:endParaRPr kumimoji="1" lang="ja-JP" altLang="en-US"/>
          </a:p>
        </p:txBody>
      </p:sp>
    </p:spTree>
    <p:extLst>
      <p:ext uri="{BB962C8B-B14F-4D97-AF65-F5344CB8AC3E}">
        <p14:creationId xmlns:p14="http://schemas.microsoft.com/office/powerpoint/2010/main" val="29896698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9E45DD34-0180-4030-850E-9296B36649CA}" type="datetime1">
              <a:rPr kumimoji="1" lang="ja-JP" altLang="en-US" smtClean="0"/>
              <a:t>2024/1/23</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54D59273-CF6A-4105-986B-03FD5A07102F}" type="slidenum">
              <a:rPr kumimoji="1" lang="ja-JP" altLang="en-US" smtClean="0"/>
              <a:t>‹#›</a:t>
            </a:fld>
            <a:endParaRPr kumimoji="1" lang="ja-JP" altLang="en-US"/>
          </a:p>
        </p:txBody>
      </p:sp>
    </p:spTree>
    <p:extLst>
      <p:ext uri="{BB962C8B-B14F-4D97-AF65-F5344CB8AC3E}">
        <p14:creationId xmlns:p14="http://schemas.microsoft.com/office/powerpoint/2010/main" val="10093775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86D2F6-70C4-4194-89D3-FCCA6E992A70}" type="datetime1">
              <a:rPr kumimoji="1" lang="ja-JP" altLang="en-US" smtClean="0"/>
              <a:t>2024/1/23</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54D59273-CF6A-4105-986B-03FD5A07102F}" type="slidenum">
              <a:rPr kumimoji="1" lang="ja-JP" altLang="en-US" smtClean="0"/>
              <a:t>‹#›</a:t>
            </a:fld>
            <a:endParaRPr kumimoji="1" lang="ja-JP" altLang="en-US"/>
          </a:p>
        </p:txBody>
      </p:sp>
    </p:spTree>
    <p:extLst>
      <p:ext uri="{BB962C8B-B14F-4D97-AF65-F5344CB8AC3E}">
        <p14:creationId xmlns:p14="http://schemas.microsoft.com/office/powerpoint/2010/main" val="4297136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A9FE776A-FF5A-41BA-963B-9CA59E9FC0D6}" type="datetime1">
              <a:rPr kumimoji="1" lang="ja-JP" altLang="en-US" smtClean="0"/>
              <a:t>2024/1/23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4D59273-CF6A-4105-986B-03FD5A07102F}" type="slidenum">
              <a:rPr kumimoji="1" lang="ja-JP" altLang="en-US" smtClean="0"/>
              <a:t>‹#›</a:t>
            </a:fld>
            <a:endParaRPr kumimoji="1" lang="ja-JP" altLang="en-US"/>
          </a:p>
        </p:txBody>
      </p:sp>
    </p:spTree>
    <p:extLst>
      <p:ext uri="{BB962C8B-B14F-4D97-AF65-F5344CB8AC3E}">
        <p14:creationId xmlns:p14="http://schemas.microsoft.com/office/powerpoint/2010/main" val="3351450069"/>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3CA2BC63-D67C-48C5-8CE9-76738E45BB86}" type="datetime1">
              <a:rPr kumimoji="1" lang="ja-JP" altLang="en-US" smtClean="0"/>
              <a:t>2024/1/23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4D59273-CF6A-4105-986B-03FD5A07102F}" type="slidenum">
              <a:rPr kumimoji="1" lang="ja-JP" altLang="en-US" smtClean="0"/>
              <a:t>‹#›</a:t>
            </a:fld>
            <a:endParaRPr kumimoji="1" lang="ja-JP" altLang="en-US"/>
          </a:p>
        </p:txBody>
      </p:sp>
    </p:spTree>
    <p:extLst>
      <p:ext uri="{BB962C8B-B14F-4D97-AF65-F5344CB8AC3E}">
        <p14:creationId xmlns:p14="http://schemas.microsoft.com/office/powerpoint/2010/main" val="39213998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FE776A-FF5A-41BA-963B-9CA59E9FC0D6}" type="datetime1">
              <a:rPr kumimoji="1" lang="ja-JP" altLang="en-US" smtClean="0"/>
              <a:t>2024/1/23</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D59273-CF6A-4105-986B-03FD5A07102F}" type="slidenum">
              <a:rPr kumimoji="1" lang="ja-JP" altLang="en-US" smtClean="0"/>
              <a:t>‹#›</a:t>
            </a:fld>
            <a:endParaRPr kumimoji="1" lang="ja-JP" altLang="en-US"/>
          </a:p>
        </p:txBody>
      </p:sp>
    </p:spTree>
    <p:extLst>
      <p:ext uri="{BB962C8B-B14F-4D97-AF65-F5344CB8AC3E}">
        <p14:creationId xmlns:p14="http://schemas.microsoft.com/office/powerpoint/2010/main" val="3799423410"/>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8.jpeg"/><Relationship Id="rId7" Type="http://schemas.openxmlformats.org/officeDocument/2006/relationships/image" Target="../media/image21.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microsoft.com/office/2007/relationships/hdphoto" Target="../media/hdphoto1.wdp"/><Relationship Id="rId11" Type="http://schemas.openxmlformats.org/officeDocument/2006/relationships/image" Target="../media/image25.jpeg"/><Relationship Id="rId5" Type="http://schemas.openxmlformats.org/officeDocument/2006/relationships/image" Target="../media/image20.png"/><Relationship Id="rId10" Type="http://schemas.openxmlformats.org/officeDocument/2006/relationships/image" Target="../media/image24.jpeg"/><Relationship Id="rId4" Type="http://schemas.openxmlformats.org/officeDocument/2006/relationships/image" Target="../media/image19.jpeg"/><Relationship Id="rId9" Type="http://schemas.openxmlformats.org/officeDocument/2006/relationships/image" Target="../media/image23.png"/></Relationships>
</file>

<file path=ppt/slides/_rels/slide1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youtube.com/watch?v=B1fo4I94Uwg" TargetMode="External"/><Relationship Id="rId2" Type="http://schemas.openxmlformats.org/officeDocument/2006/relationships/image" Target="../media/image36.pn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image" Target="../media/image37.jpeg"/><Relationship Id="rId7" Type="http://schemas.openxmlformats.org/officeDocument/2006/relationships/image" Target="../media/image41.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40.png"/><Relationship Id="rId11" Type="http://schemas.openxmlformats.org/officeDocument/2006/relationships/image" Target="../media/image45.png"/><Relationship Id="rId5" Type="http://schemas.openxmlformats.org/officeDocument/2006/relationships/image" Target="../media/image39.png"/><Relationship Id="rId10" Type="http://schemas.openxmlformats.org/officeDocument/2006/relationships/image" Target="../media/image44.png"/><Relationship Id="rId4" Type="http://schemas.openxmlformats.org/officeDocument/2006/relationships/image" Target="../media/image38.jpeg"/><Relationship Id="rId9" Type="http://schemas.openxmlformats.org/officeDocument/2006/relationships/image" Target="../media/image43.pn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image" Target="../media/image46.jpeg"/><Relationship Id="rId1" Type="http://schemas.openxmlformats.org/officeDocument/2006/relationships/slideLayout" Target="../slideLayouts/slideLayout7.xml"/><Relationship Id="rId6" Type="http://schemas.openxmlformats.org/officeDocument/2006/relationships/image" Target="../media/image50.jpeg"/><Relationship Id="rId5" Type="http://schemas.openxmlformats.org/officeDocument/2006/relationships/image" Target="../media/image49.png"/><Relationship Id="rId4" Type="http://schemas.openxmlformats.org/officeDocument/2006/relationships/image" Target="../media/image48.png"/></Relationships>
</file>

<file path=ppt/slides/_rels/slide2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6.w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3603" y="325562"/>
            <a:ext cx="8836794" cy="486793"/>
          </a:xfrm>
          <a:ln w="28575">
            <a:solidFill>
              <a:srgbClr val="7030A0"/>
            </a:solidFill>
          </a:ln>
        </p:spPr>
        <p:txBody>
          <a:bodyPr>
            <a:normAutofit/>
          </a:bodyPr>
          <a:lstStyle/>
          <a:p>
            <a:pPr algn="ctr"/>
            <a:r>
              <a:rPr lang="ja-JP" altLang="ja-JP" sz="1800" kern="100" dirty="0">
                <a:effectLst/>
                <a:ea typeface="ＭＳ ゴシック" panose="020B0609070205080204" pitchFamily="49" charset="-128"/>
                <a:cs typeface="Times New Roman" panose="02020603050405020304" pitchFamily="18" charset="0"/>
              </a:rPr>
              <a:t>令和５年度移動支援研修会</a:t>
            </a:r>
            <a:r>
              <a:rPr lang="ja-JP" altLang="en-US" sz="1800" kern="100" dirty="0">
                <a:effectLst/>
                <a:ea typeface="ＭＳ ゴシック" panose="020B0609070205080204" pitchFamily="49" charset="-128"/>
                <a:cs typeface="Times New Roman" panose="02020603050405020304" pitchFamily="18" charset="0"/>
              </a:rPr>
              <a:t>　地域における移動サービスの創出・展開　</a:t>
            </a:r>
            <a:r>
              <a:rPr lang="en-US" altLang="ja-JP" sz="2000" dirty="0">
                <a:latin typeface="Meiryo UI" panose="020B0604030504040204" pitchFamily="50" charset="-128"/>
                <a:ea typeface="Meiryo UI" panose="020B0604030504040204" pitchFamily="50" charset="-128"/>
              </a:rPr>
              <a:t>2024.1.25 </a:t>
            </a:r>
            <a:endParaRPr lang="ja-JP" altLang="en-US" sz="2000"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755181" y="1617437"/>
            <a:ext cx="7745855" cy="848368"/>
          </a:xfrm>
        </p:spPr>
        <p:txBody>
          <a:bodyPr vert="horz" lIns="0" tIns="0" rIns="0" bIns="0" rtlCol="0" anchor="ctr" anchorCtr="0">
            <a:noAutofit/>
          </a:bodyPr>
          <a:lstStyle/>
          <a:p>
            <a:pPr marL="0" indent="0" algn="ctr">
              <a:lnSpc>
                <a:spcPct val="100000"/>
              </a:lnSpc>
              <a:spcBef>
                <a:spcPts val="0"/>
              </a:spcBef>
              <a:buNone/>
            </a:pPr>
            <a:r>
              <a:rPr lang="ja-JP" altLang="ja-JP" sz="3200" dirty="0">
                <a:latin typeface="Meiryo UI" panose="020B0604030504040204" pitchFamily="50" charset="-128"/>
                <a:ea typeface="Meiryo UI" panose="020B0604030504040204" pitchFamily="50" charset="-128"/>
                <a:cs typeface="+mj-cs"/>
              </a:rPr>
              <a:t>住民主体の移動支援を通じた</a:t>
            </a:r>
            <a:endParaRPr lang="en-US" altLang="ja-JP" sz="3200" dirty="0">
              <a:latin typeface="Meiryo UI" panose="020B0604030504040204" pitchFamily="50" charset="-128"/>
              <a:ea typeface="Meiryo UI" panose="020B0604030504040204" pitchFamily="50" charset="-128"/>
              <a:cs typeface="+mj-cs"/>
            </a:endParaRPr>
          </a:p>
          <a:p>
            <a:pPr marL="0" indent="0" algn="ctr">
              <a:lnSpc>
                <a:spcPct val="100000"/>
              </a:lnSpc>
              <a:spcBef>
                <a:spcPts val="0"/>
              </a:spcBef>
              <a:buNone/>
            </a:pPr>
            <a:r>
              <a:rPr lang="ja-JP" altLang="ja-JP" sz="3200" dirty="0">
                <a:latin typeface="Meiryo UI" panose="020B0604030504040204" pitchFamily="50" charset="-128"/>
                <a:ea typeface="Meiryo UI" panose="020B0604030504040204" pitchFamily="50" charset="-128"/>
                <a:cs typeface="+mj-cs"/>
              </a:rPr>
              <a:t>市町と住民の協働について</a:t>
            </a:r>
            <a:endParaRPr lang="ja-JP" altLang="en-US" sz="3200" dirty="0">
              <a:latin typeface="Meiryo UI" panose="020B0604030504040204" pitchFamily="50" charset="-128"/>
              <a:ea typeface="Meiryo UI" panose="020B0604030504040204" pitchFamily="50" charset="-128"/>
              <a:cs typeface="+mj-cs"/>
            </a:endParaRPr>
          </a:p>
        </p:txBody>
      </p:sp>
      <p:sp>
        <p:nvSpPr>
          <p:cNvPr id="4" name="スライド番号プレースホルダー 3"/>
          <p:cNvSpPr>
            <a:spLocks noGrp="1"/>
          </p:cNvSpPr>
          <p:nvPr>
            <p:ph type="sldNum" sz="quarter" idx="12"/>
          </p:nvPr>
        </p:nvSpPr>
        <p:spPr/>
        <p:txBody>
          <a:bodyPr/>
          <a:lstStyle/>
          <a:p>
            <a:fld id="{54D59273-CF6A-4105-986B-03FD5A07102F}" type="slidenum">
              <a:rPr kumimoji="1" lang="ja-JP" altLang="en-US" smtClean="0"/>
              <a:t>1</a:t>
            </a:fld>
            <a:endParaRPr kumimoji="1" lang="ja-JP" altLang="en-US"/>
          </a:p>
        </p:txBody>
      </p:sp>
      <p:sp>
        <p:nvSpPr>
          <p:cNvPr id="5" name="サブタイトル 2"/>
          <p:cNvSpPr txBox="1">
            <a:spLocks/>
          </p:cNvSpPr>
          <p:nvPr/>
        </p:nvSpPr>
        <p:spPr>
          <a:xfrm>
            <a:off x="2892152" y="5879480"/>
            <a:ext cx="3471912" cy="54559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defRPr/>
            </a:pPr>
            <a:r>
              <a:rPr lang="ja-JP" altLang="en-US" sz="1772" dirty="0">
                <a:latin typeface="Meiryo UI" panose="020B0604030504040204" pitchFamily="50" charset="-128"/>
                <a:ea typeface="Meiryo UI" panose="020B0604030504040204" pitchFamily="50" charset="-128"/>
              </a:rPr>
              <a:t>　</a:t>
            </a:r>
            <a:r>
              <a:rPr lang="ja-JP" altLang="en-US" sz="2126" dirty="0">
                <a:latin typeface="Meiryo UI" panose="020B0604030504040204" pitchFamily="50" charset="-128"/>
                <a:ea typeface="Meiryo UI" panose="020B0604030504040204" pitchFamily="50" charset="-128"/>
              </a:rPr>
              <a:t>　　</a:t>
            </a:r>
            <a:r>
              <a:rPr lang="ja-JP" altLang="en-US" sz="2000" dirty="0">
                <a:latin typeface="Meiryo UI" panose="020B0604030504040204" pitchFamily="50" charset="-128"/>
                <a:ea typeface="Meiryo UI" panose="020B0604030504040204" pitchFamily="50" charset="-128"/>
              </a:rPr>
              <a:t>事務局長　伊藤　みどり</a:t>
            </a:r>
          </a:p>
          <a:p>
            <a:endParaRPr lang="ja-JP" altLang="en-US" sz="2480" dirty="0"/>
          </a:p>
        </p:txBody>
      </p:sp>
      <p:pic>
        <p:nvPicPr>
          <p:cNvPr id="11" name="図 10"/>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018597" y="5271563"/>
            <a:ext cx="3439353" cy="461142"/>
          </a:xfrm>
          <a:prstGeom prst="rect">
            <a:avLst/>
          </a:prstGeom>
        </p:spPr>
      </p:pic>
      <p:pic>
        <p:nvPicPr>
          <p:cNvPr id="7" name="図 6">
            <a:extLst>
              <a:ext uri="{FF2B5EF4-FFF2-40B4-BE49-F238E27FC236}">
                <a16:creationId xmlns:a16="http://schemas.microsoft.com/office/drawing/2014/main" id="{2DF6F501-D3C5-4B1C-9971-B70FB23978B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60694" y="2815454"/>
            <a:ext cx="2124594" cy="1772153"/>
          </a:xfrm>
          <a:prstGeom prst="rect">
            <a:avLst/>
          </a:prstGeom>
        </p:spPr>
      </p:pic>
      <p:pic>
        <p:nvPicPr>
          <p:cNvPr id="8" name="図 7">
            <a:extLst>
              <a:ext uri="{FF2B5EF4-FFF2-40B4-BE49-F238E27FC236}">
                <a16:creationId xmlns:a16="http://schemas.microsoft.com/office/drawing/2014/main" id="{D2329968-7B10-403C-BF49-2C32579BDCB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581053" y="2809727"/>
            <a:ext cx="3127722" cy="1787269"/>
          </a:xfrm>
          <a:prstGeom prst="rect">
            <a:avLst/>
          </a:prstGeom>
          <a:ln>
            <a:noFill/>
          </a:ln>
          <a:effectLst/>
        </p:spPr>
      </p:pic>
      <p:pic>
        <p:nvPicPr>
          <p:cNvPr id="9" name="図 8">
            <a:extLst>
              <a:ext uri="{FF2B5EF4-FFF2-40B4-BE49-F238E27FC236}">
                <a16:creationId xmlns:a16="http://schemas.microsoft.com/office/drawing/2014/main" id="{242F2124-35AD-4AF9-8590-7FA94E99610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425636" y="2834867"/>
            <a:ext cx="1056872" cy="1744327"/>
          </a:xfrm>
          <a:prstGeom prst="rect">
            <a:avLst/>
          </a:prstGeom>
        </p:spPr>
      </p:pic>
      <p:pic>
        <p:nvPicPr>
          <p:cNvPr id="10" name="図 9"/>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2562709" y="2834865"/>
            <a:ext cx="1764382" cy="1752740"/>
          </a:xfrm>
          <a:prstGeom prst="rect">
            <a:avLst/>
          </a:prstGeom>
        </p:spPr>
      </p:pic>
    </p:spTree>
    <p:extLst>
      <p:ext uri="{BB962C8B-B14F-4D97-AF65-F5344CB8AC3E}">
        <p14:creationId xmlns:p14="http://schemas.microsoft.com/office/powerpoint/2010/main" val="10559670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角丸四角形 9"/>
          <p:cNvSpPr/>
          <p:nvPr/>
        </p:nvSpPr>
        <p:spPr>
          <a:xfrm>
            <a:off x="2717319" y="1019339"/>
            <a:ext cx="6173817" cy="5555157"/>
          </a:xfrm>
          <a:prstGeom prst="roundRect">
            <a:avLst>
              <a:gd name="adj" fmla="val 6854"/>
            </a:avLst>
          </a:prstGeom>
          <a:solidFill>
            <a:schemeClr val="accent4">
              <a:lumMod val="60000"/>
              <a:lumOff val="40000"/>
              <a:alpha val="25098"/>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8066" tIns="29033" rIns="58066" bIns="29033" numCol="1" spcCol="0" rtlCol="0" fromWordArt="0" anchor="ctr" anchorCtr="0" forceAA="0" compatLnSpc="1">
            <a:prstTxWarp prst="textNoShape">
              <a:avLst/>
            </a:prstTxWarp>
            <a:noAutofit/>
          </a:bodyPr>
          <a:lstStyle/>
          <a:p>
            <a:endParaRPr lang="ja-JP" altLang="en-US" sz="1143"/>
          </a:p>
        </p:txBody>
      </p:sp>
      <p:sp>
        <p:nvSpPr>
          <p:cNvPr id="8" name="テキスト ボックス 43"/>
          <p:cNvSpPr txBox="1">
            <a:spLocks noChangeArrowheads="1"/>
          </p:cNvSpPr>
          <p:nvPr/>
        </p:nvSpPr>
        <p:spPr bwMode="auto">
          <a:xfrm>
            <a:off x="224397" y="5844422"/>
            <a:ext cx="2257979" cy="848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58066" tIns="29033" rIns="58066" bIns="29033" numCol="1" anchor="ctr" anchorCtr="0" compatLnSpc="1">
            <a:prstTxWarp prst="textNoShape">
              <a:avLst/>
            </a:prstTxWarp>
          </a:bodyPr>
          <a:lstStyle/>
          <a:p>
            <a:pPr defTabSz="580667" eaLnBrk="0" fontAlgn="base" hangingPunct="0">
              <a:spcBef>
                <a:spcPct val="0"/>
              </a:spcBef>
              <a:spcAft>
                <a:spcPct val="0"/>
              </a:spcAft>
            </a:pPr>
            <a:r>
              <a:rPr lang="ja-JP" altLang="en-US" sz="1400" b="1" u="sng" dirty="0">
                <a:solidFill>
                  <a:srgbClr val="C00000"/>
                </a:solidFill>
                <a:latin typeface="+mn-ea"/>
                <a:cs typeface="いろはマル Medium" panose="020B0402020203020207" pitchFamily="50" charset="-128"/>
              </a:rPr>
              <a:t>運営費</a:t>
            </a:r>
            <a:endParaRPr lang="en-US" altLang="ja-JP" sz="1400" b="1" u="sng" dirty="0">
              <a:solidFill>
                <a:srgbClr val="C00000"/>
              </a:solidFill>
              <a:latin typeface="+mn-ea"/>
              <a:cs typeface="いろはマル Medium" panose="020B0402020203020207" pitchFamily="50" charset="-128"/>
            </a:endParaRPr>
          </a:p>
          <a:p>
            <a:pPr defTabSz="580667" eaLnBrk="0" fontAlgn="base" hangingPunct="0">
              <a:spcBef>
                <a:spcPct val="0"/>
              </a:spcBef>
              <a:spcAft>
                <a:spcPct val="0"/>
              </a:spcAft>
            </a:pPr>
            <a:r>
              <a:rPr lang="ja-JP" altLang="en-US" sz="1400" b="1" dirty="0">
                <a:solidFill>
                  <a:schemeClr val="accent6">
                    <a:lumMod val="75000"/>
                  </a:schemeClr>
                </a:solidFill>
                <a:latin typeface="+mn-ea"/>
                <a:cs typeface="いろはマル Medium" panose="020B0402020203020207" pitchFamily="50" charset="-128"/>
              </a:rPr>
              <a:t>町総合事業</a:t>
            </a:r>
            <a:r>
              <a:rPr lang="ja-JP" altLang="en-US" sz="1400" b="1" dirty="0">
                <a:solidFill>
                  <a:schemeClr val="tx1">
                    <a:lumMod val="75000"/>
                    <a:lumOff val="25000"/>
                  </a:schemeClr>
                </a:solidFill>
                <a:latin typeface="+mn-ea"/>
                <a:cs typeface="いろはマル Medium" panose="020B0402020203020207" pitchFamily="50" charset="-128"/>
              </a:rPr>
              <a:t>による補助金</a:t>
            </a:r>
            <a:endParaRPr lang="en-US" altLang="ja-JP" sz="1400" b="1" dirty="0">
              <a:solidFill>
                <a:schemeClr val="tx1">
                  <a:lumMod val="75000"/>
                  <a:lumOff val="25000"/>
                </a:schemeClr>
              </a:solidFill>
              <a:latin typeface="+mn-ea"/>
              <a:cs typeface="いろはマル Medium" panose="020B0402020203020207" pitchFamily="50" charset="-128"/>
            </a:endParaRPr>
          </a:p>
          <a:p>
            <a:pPr defTabSz="580667" eaLnBrk="0" fontAlgn="base" hangingPunct="0">
              <a:spcBef>
                <a:spcPct val="0"/>
              </a:spcBef>
              <a:spcAft>
                <a:spcPct val="0"/>
              </a:spcAft>
            </a:pPr>
            <a:r>
              <a:rPr lang="ja-JP" altLang="ja-JP" sz="1400" b="1" dirty="0">
                <a:solidFill>
                  <a:schemeClr val="tx1">
                    <a:lumMod val="75000"/>
                    <a:lumOff val="25000"/>
                  </a:schemeClr>
                </a:solidFill>
                <a:latin typeface="+mn-ea"/>
                <a:cs typeface="いろはマル Medium" panose="020B0402020203020207" pitchFamily="50" charset="-128"/>
              </a:rPr>
              <a:t>共同募金配分金</a:t>
            </a:r>
            <a:endParaRPr lang="en-US" altLang="ja-JP" sz="1400" b="1" dirty="0">
              <a:solidFill>
                <a:schemeClr val="tx1">
                  <a:lumMod val="75000"/>
                  <a:lumOff val="25000"/>
                </a:schemeClr>
              </a:solidFill>
              <a:latin typeface="+mn-ea"/>
              <a:cs typeface="いろはマル Medium" panose="020B0402020203020207" pitchFamily="50" charset="-128"/>
            </a:endParaRPr>
          </a:p>
          <a:p>
            <a:pPr defTabSz="580667" eaLnBrk="0" fontAlgn="base" hangingPunct="0">
              <a:spcBef>
                <a:spcPct val="0"/>
              </a:spcBef>
              <a:spcAft>
                <a:spcPct val="0"/>
              </a:spcAft>
            </a:pPr>
            <a:r>
              <a:rPr lang="ja-JP" altLang="en-US" sz="1400" b="1" dirty="0">
                <a:solidFill>
                  <a:schemeClr val="tx1">
                    <a:lumMod val="75000"/>
                    <a:lumOff val="25000"/>
                  </a:schemeClr>
                </a:solidFill>
                <a:latin typeface="+mn-ea"/>
                <a:cs typeface="いろはマル Medium" panose="020B0402020203020207" pitchFamily="50" charset="-128"/>
              </a:rPr>
              <a:t>県社協助成金等を活用</a:t>
            </a:r>
            <a:endParaRPr lang="ja-JP" altLang="ja-JP" sz="1400" b="1" dirty="0">
              <a:solidFill>
                <a:schemeClr val="tx1">
                  <a:lumMod val="75000"/>
                  <a:lumOff val="25000"/>
                </a:schemeClr>
              </a:solidFill>
              <a:latin typeface="+mn-ea"/>
            </a:endParaRPr>
          </a:p>
        </p:txBody>
      </p:sp>
      <p:sp>
        <p:nvSpPr>
          <p:cNvPr id="16" name="テキスト ボックス 53"/>
          <p:cNvSpPr txBox="1">
            <a:spLocks noChangeArrowheads="1"/>
          </p:cNvSpPr>
          <p:nvPr/>
        </p:nvSpPr>
        <p:spPr bwMode="auto">
          <a:xfrm>
            <a:off x="5824472" y="3878031"/>
            <a:ext cx="1746595" cy="440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58066" tIns="29033" rIns="58066" bIns="29033" numCol="1" anchor="ctr" anchorCtr="0" compatLnSpc="1">
            <a:prstTxWarp prst="textNoShape">
              <a:avLst/>
            </a:prstTxWarp>
          </a:bodyPr>
          <a:lstStyle/>
          <a:p>
            <a:pPr defTabSz="580667" eaLnBrk="0" fontAlgn="base" hangingPunct="0">
              <a:spcBef>
                <a:spcPct val="0"/>
              </a:spcBef>
              <a:spcAft>
                <a:spcPct val="0"/>
              </a:spcAft>
            </a:pPr>
            <a:r>
              <a:rPr lang="ja-JP" altLang="en-US" sz="1143" b="1" u="sng" dirty="0">
                <a:solidFill>
                  <a:srgbClr val="C00000"/>
                </a:solidFill>
                <a:latin typeface="+mn-ea"/>
                <a:cs typeface="いろはマル Medium" panose="020B0402020203020207" pitchFamily="50" charset="-128"/>
              </a:rPr>
              <a:t>選択肢のひとつ</a:t>
            </a:r>
            <a:endParaRPr lang="en-US" altLang="ja-JP" sz="1143" b="1" u="sng" dirty="0">
              <a:solidFill>
                <a:srgbClr val="C00000"/>
              </a:solidFill>
              <a:latin typeface="+mn-ea"/>
              <a:cs typeface="いろはマル Medium" panose="020B0402020203020207" pitchFamily="50" charset="-128"/>
            </a:endParaRPr>
          </a:p>
          <a:p>
            <a:pPr defTabSz="580667" eaLnBrk="0" fontAlgn="base" hangingPunct="0">
              <a:spcBef>
                <a:spcPct val="0"/>
              </a:spcBef>
              <a:spcAft>
                <a:spcPct val="0"/>
              </a:spcAft>
            </a:pPr>
            <a:r>
              <a:rPr lang="ja-JP" altLang="ja-JP" sz="1524" b="1" dirty="0">
                <a:solidFill>
                  <a:srgbClr val="C00000"/>
                </a:solidFill>
                <a:latin typeface="+mn-ea"/>
                <a:cs typeface="いろはマル Medium" panose="020B0402020203020207" pitchFamily="50" charset="-128"/>
              </a:rPr>
              <a:t>買い物に行こう！</a:t>
            </a:r>
            <a:endParaRPr lang="ja-JP" altLang="ja-JP" sz="2286" dirty="0">
              <a:solidFill>
                <a:srgbClr val="C00000"/>
              </a:solidFill>
              <a:latin typeface="+mn-ea"/>
            </a:endParaRPr>
          </a:p>
        </p:txBody>
      </p:sp>
      <p:sp>
        <p:nvSpPr>
          <p:cNvPr id="17" name="テキスト ボックス 54"/>
          <p:cNvSpPr txBox="1">
            <a:spLocks noChangeArrowheads="1"/>
          </p:cNvSpPr>
          <p:nvPr/>
        </p:nvSpPr>
        <p:spPr bwMode="auto">
          <a:xfrm>
            <a:off x="5820192" y="4267301"/>
            <a:ext cx="1482911" cy="957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58066" tIns="29033" rIns="58066" bIns="29033" numCol="1" anchor="ctr" anchorCtr="0" compatLnSpc="1">
            <a:prstTxWarp prst="textNoShape">
              <a:avLst/>
            </a:prstTxWarp>
          </a:bodyPr>
          <a:lstStyle/>
          <a:p>
            <a:pPr defTabSz="580667" eaLnBrk="0" fontAlgn="base" hangingPunct="0">
              <a:spcBef>
                <a:spcPct val="0"/>
              </a:spcBef>
              <a:spcAft>
                <a:spcPct val="0"/>
              </a:spcAft>
            </a:pPr>
            <a:r>
              <a:rPr lang="ja-JP" altLang="ja-JP" sz="1185" b="1" dirty="0">
                <a:solidFill>
                  <a:schemeClr val="tx1">
                    <a:lumMod val="75000"/>
                    <a:lumOff val="25000"/>
                  </a:schemeClr>
                </a:solidFill>
                <a:latin typeface="+mn-ea"/>
                <a:cs typeface="いろはマル Medium" panose="020B0402020203020207" pitchFamily="50" charset="-128"/>
              </a:rPr>
              <a:t>毎日の食料雑貨の</a:t>
            </a:r>
            <a:endParaRPr lang="en-US" altLang="ja-JP" sz="1185" b="1" dirty="0">
              <a:solidFill>
                <a:schemeClr val="tx1">
                  <a:lumMod val="75000"/>
                  <a:lumOff val="25000"/>
                </a:schemeClr>
              </a:solidFill>
              <a:latin typeface="+mn-ea"/>
              <a:cs typeface="いろはマル Medium" panose="020B0402020203020207" pitchFamily="50" charset="-128"/>
            </a:endParaRPr>
          </a:p>
          <a:p>
            <a:pPr defTabSz="580667" eaLnBrk="0" fontAlgn="base" hangingPunct="0">
              <a:spcBef>
                <a:spcPct val="0"/>
              </a:spcBef>
              <a:spcAft>
                <a:spcPct val="0"/>
              </a:spcAft>
            </a:pPr>
            <a:r>
              <a:rPr lang="ja-JP" altLang="ja-JP" sz="1185" b="1" dirty="0">
                <a:solidFill>
                  <a:schemeClr val="tx1">
                    <a:lumMod val="75000"/>
                    <a:lumOff val="25000"/>
                  </a:schemeClr>
                </a:solidFill>
                <a:latin typeface="+mn-ea"/>
                <a:cs typeface="いろはマル Medium" panose="020B0402020203020207" pitchFamily="50" charset="-128"/>
              </a:rPr>
              <a:t>買い物にお困りの方向けに運行調整</a:t>
            </a:r>
            <a:endParaRPr lang="ja-JP" altLang="ja-JP" sz="1185" b="1" dirty="0">
              <a:solidFill>
                <a:schemeClr val="tx1">
                  <a:lumMod val="75000"/>
                  <a:lumOff val="25000"/>
                </a:schemeClr>
              </a:solidFill>
              <a:latin typeface="+mn-ea"/>
            </a:endParaRPr>
          </a:p>
        </p:txBody>
      </p:sp>
      <p:sp>
        <p:nvSpPr>
          <p:cNvPr id="19" name="テキスト ボックス 55"/>
          <p:cNvSpPr txBox="1">
            <a:spLocks noChangeArrowheads="1"/>
          </p:cNvSpPr>
          <p:nvPr/>
        </p:nvSpPr>
        <p:spPr bwMode="auto">
          <a:xfrm>
            <a:off x="5804595" y="5009129"/>
            <a:ext cx="1688061" cy="997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58066" tIns="29033" rIns="58066" bIns="29033" numCol="1" anchor="ctr" anchorCtr="0" compatLnSpc="1">
            <a:prstTxWarp prst="textNoShape">
              <a:avLst/>
            </a:prstTxWarp>
          </a:bodyPr>
          <a:lstStyle/>
          <a:p>
            <a:pPr defTabSz="580667" eaLnBrk="0" fontAlgn="base" hangingPunct="0">
              <a:spcBef>
                <a:spcPct val="0"/>
              </a:spcBef>
              <a:spcAft>
                <a:spcPct val="0"/>
              </a:spcAft>
            </a:pPr>
            <a:r>
              <a:rPr lang="ja-JP" altLang="en-US" sz="1185" b="1" dirty="0">
                <a:solidFill>
                  <a:schemeClr val="tx1">
                    <a:lumMod val="75000"/>
                    <a:lumOff val="25000"/>
                  </a:schemeClr>
                </a:solidFill>
                <a:latin typeface="+mn-ea"/>
                <a:cs typeface="いろはマル Medium" panose="020B0402020203020207" pitchFamily="50" charset="-128"/>
              </a:rPr>
              <a:t>希望者は</a:t>
            </a:r>
            <a:r>
              <a:rPr lang="ja-JP" altLang="ja-JP" sz="1185" b="1" dirty="0">
                <a:solidFill>
                  <a:schemeClr val="tx1">
                    <a:lumMod val="75000"/>
                    <a:lumOff val="25000"/>
                  </a:schemeClr>
                </a:solidFill>
                <a:latin typeface="+mn-ea"/>
                <a:cs typeface="いろはマル Medium" panose="020B0402020203020207" pitchFamily="50" charset="-128"/>
              </a:rPr>
              <a:t>居場所から</a:t>
            </a:r>
            <a:endParaRPr lang="en-US" altLang="ja-JP" sz="1185" b="1" dirty="0">
              <a:solidFill>
                <a:schemeClr val="tx1">
                  <a:lumMod val="75000"/>
                  <a:lumOff val="25000"/>
                </a:schemeClr>
              </a:solidFill>
              <a:latin typeface="+mn-ea"/>
              <a:cs typeface="いろはマル Medium" panose="020B0402020203020207" pitchFamily="50" charset="-128"/>
            </a:endParaRPr>
          </a:p>
          <a:p>
            <a:pPr defTabSz="580667" eaLnBrk="0" fontAlgn="base" hangingPunct="0">
              <a:spcBef>
                <a:spcPct val="0"/>
              </a:spcBef>
              <a:spcAft>
                <a:spcPct val="0"/>
              </a:spcAft>
            </a:pPr>
            <a:r>
              <a:rPr lang="ja-JP" altLang="ja-JP" sz="1185" b="1" dirty="0">
                <a:solidFill>
                  <a:schemeClr val="tx1">
                    <a:lumMod val="75000"/>
                    <a:lumOff val="25000"/>
                  </a:schemeClr>
                </a:solidFill>
                <a:latin typeface="+mn-ea"/>
                <a:cs typeface="いろはマル Medium" panose="020B0402020203020207" pitchFamily="50" charset="-128"/>
              </a:rPr>
              <a:t>スーパーへ</a:t>
            </a:r>
            <a:endParaRPr lang="en-US" altLang="ja-JP" sz="1185" b="1" dirty="0">
              <a:solidFill>
                <a:schemeClr val="tx1">
                  <a:lumMod val="75000"/>
                  <a:lumOff val="25000"/>
                </a:schemeClr>
              </a:solidFill>
              <a:latin typeface="+mn-ea"/>
              <a:cs typeface="いろはマル Medium" panose="020B0402020203020207" pitchFamily="50" charset="-128"/>
            </a:endParaRPr>
          </a:p>
          <a:p>
            <a:pPr defTabSz="580667" eaLnBrk="0" fontAlgn="base" hangingPunct="0">
              <a:spcBef>
                <a:spcPct val="0"/>
              </a:spcBef>
              <a:spcAft>
                <a:spcPct val="0"/>
              </a:spcAft>
            </a:pPr>
            <a:r>
              <a:rPr lang="ja-JP" altLang="ja-JP" sz="1185" b="1" dirty="0">
                <a:solidFill>
                  <a:schemeClr val="tx1">
                    <a:lumMod val="75000"/>
                    <a:lumOff val="25000"/>
                  </a:schemeClr>
                </a:solidFill>
                <a:latin typeface="+mn-ea"/>
                <a:cs typeface="いろはマル Medium" panose="020B0402020203020207" pitchFamily="50" charset="-128"/>
              </a:rPr>
              <a:t>お買い物後は、</a:t>
            </a:r>
            <a:endParaRPr lang="en-US" altLang="ja-JP" sz="1185" b="1" dirty="0">
              <a:solidFill>
                <a:schemeClr val="tx1">
                  <a:lumMod val="75000"/>
                  <a:lumOff val="25000"/>
                </a:schemeClr>
              </a:solidFill>
              <a:latin typeface="+mn-ea"/>
              <a:cs typeface="いろはマル Medium" panose="020B0402020203020207" pitchFamily="50" charset="-128"/>
            </a:endParaRPr>
          </a:p>
          <a:p>
            <a:pPr defTabSz="580667" eaLnBrk="0" fontAlgn="base" hangingPunct="0">
              <a:spcBef>
                <a:spcPct val="0"/>
              </a:spcBef>
              <a:spcAft>
                <a:spcPct val="0"/>
              </a:spcAft>
            </a:pPr>
            <a:r>
              <a:rPr lang="ja-JP" altLang="ja-JP" sz="1185" b="1" dirty="0">
                <a:solidFill>
                  <a:schemeClr val="tx1">
                    <a:lumMod val="75000"/>
                    <a:lumOff val="25000"/>
                  </a:schemeClr>
                </a:solidFill>
                <a:latin typeface="+mn-ea"/>
                <a:cs typeface="いろはマル Medium" panose="020B0402020203020207" pitchFamily="50" charset="-128"/>
              </a:rPr>
              <a:t>再度居場所へ戻</a:t>
            </a:r>
            <a:r>
              <a:rPr lang="ja-JP" altLang="en-US" sz="1185" b="1" dirty="0">
                <a:solidFill>
                  <a:schemeClr val="tx1">
                    <a:lumMod val="75000"/>
                    <a:lumOff val="25000"/>
                  </a:schemeClr>
                </a:solidFill>
                <a:latin typeface="+mn-ea"/>
                <a:cs typeface="いろはマル Medium" panose="020B0402020203020207" pitchFamily="50" charset="-128"/>
              </a:rPr>
              <a:t>り合流</a:t>
            </a:r>
            <a:endParaRPr lang="ja-JP" altLang="ja-JP" sz="1185" b="1" dirty="0">
              <a:solidFill>
                <a:schemeClr val="tx1">
                  <a:lumMod val="75000"/>
                  <a:lumOff val="25000"/>
                </a:schemeClr>
              </a:solidFill>
              <a:latin typeface="+mn-ea"/>
            </a:endParaRPr>
          </a:p>
        </p:txBody>
      </p:sp>
      <p:sp>
        <p:nvSpPr>
          <p:cNvPr id="20" name="テキスト ボックス 57"/>
          <p:cNvSpPr txBox="1">
            <a:spLocks noChangeArrowheads="1"/>
          </p:cNvSpPr>
          <p:nvPr/>
        </p:nvSpPr>
        <p:spPr bwMode="auto">
          <a:xfrm>
            <a:off x="337669" y="283503"/>
            <a:ext cx="8468662" cy="445084"/>
          </a:xfrm>
          <a:prstGeom prst="rect">
            <a:avLst/>
          </a:prstGeom>
          <a:solidFill>
            <a:schemeClr val="accent1"/>
          </a:solidFill>
          <a:ln>
            <a:noFill/>
          </a:ln>
        </p:spPr>
        <p:txBody>
          <a:bodyPr vert="horz" wrap="square" lIns="58066" tIns="29033" rIns="58066" bIns="29033" numCol="1" anchor="ctr" anchorCtr="0" compatLnSpc="1">
            <a:prstTxWarp prst="textNoShape">
              <a:avLst/>
            </a:prstTxWarp>
          </a:bodyPr>
          <a:lstStyle/>
          <a:p>
            <a:pPr defTabSz="580667" eaLnBrk="0" fontAlgn="base" hangingPunct="0">
              <a:spcBef>
                <a:spcPct val="0"/>
              </a:spcBef>
              <a:spcAft>
                <a:spcPct val="0"/>
              </a:spcAft>
            </a:pPr>
            <a:r>
              <a:rPr lang="ja-JP" altLang="en-US" sz="2032" b="1" dirty="0">
                <a:solidFill>
                  <a:schemeClr val="bg1"/>
                </a:solidFill>
                <a:latin typeface="+mn-ea"/>
                <a:cs typeface="いろはマル Medium" panose="020B0402020203020207" pitchFamily="50" charset="-128"/>
              </a:rPr>
              <a:t>かんなみおでかけサポートのしくみ</a:t>
            </a:r>
            <a:r>
              <a:rPr lang="ja-JP" altLang="en-US" sz="1270" b="1" dirty="0">
                <a:solidFill>
                  <a:schemeClr val="bg1"/>
                </a:solidFill>
                <a:latin typeface="+mn-ea"/>
                <a:cs typeface="いろはマル Medium" panose="020B0402020203020207" pitchFamily="50" charset="-128"/>
              </a:rPr>
              <a:t>（月～金運行</a:t>
            </a:r>
            <a:r>
              <a:rPr lang="en-US" altLang="ja-JP" sz="1270" b="1" dirty="0">
                <a:solidFill>
                  <a:schemeClr val="bg1"/>
                </a:solidFill>
                <a:latin typeface="+mn-ea"/>
                <a:cs typeface="いろはマル Medium" panose="020B0402020203020207" pitchFamily="50" charset="-128"/>
              </a:rPr>
              <a:t>/1</a:t>
            </a:r>
            <a:r>
              <a:rPr lang="ja-JP" altLang="en-US" sz="1270" b="1" dirty="0">
                <a:solidFill>
                  <a:schemeClr val="bg1"/>
                </a:solidFill>
                <a:latin typeface="+mn-ea"/>
                <a:cs typeface="いろはマル Medium" panose="020B0402020203020207" pitchFamily="50" charset="-128"/>
              </a:rPr>
              <a:t>台で運行）</a:t>
            </a:r>
            <a:endParaRPr lang="ja-JP" altLang="ja-JP" sz="1778" b="1" dirty="0">
              <a:solidFill>
                <a:schemeClr val="bg1"/>
              </a:solidFill>
              <a:latin typeface="+mn-ea"/>
            </a:endParaRPr>
          </a:p>
        </p:txBody>
      </p:sp>
      <p:sp>
        <p:nvSpPr>
          <p:cNvPr id="22" name="Rectangle 38"/>
          <p:cNvSpPr>
            <a:spLocks noChangeArrowheads="1"/>
          </p:cNvSpPr>
          <p:nvPr/>
        </p:nvSpPr>
        <p:spPr bwMode="auto">
          <a:xfrm>
            <a:off x="1345208" y="2411544"/>
            <a:ext cx="117331" cy="693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58066" tIns="29033" rIns="58066" bIns="29033" numCol="1" anchor="ctr" anchorCtr="0" compatLnSpc="1">
            <a:prstTxWarp prst="textNoShape">
              <a:avLst/>
            </a:prstTxWarp>
            <a:spAutoFit/>
          </a:bodyPr>
          <a:lstStyle/>
          <a:p>
            <a:pPr defTabSz="580667" eaLnBrk="0" fontAlgn="base" hangingPunct="0">
              <a:spcBef>
                <a:spcPct val="0"/>
              </a:spcBef>
              <a:spcAft>
                <a:spcPct val="0"/>
              </a:spcAft>
            </a:pPr>
            <a:endParaRPr lang="ja-JP" altLang="ja-JP" sz="699"/>
          </a:p>
          <a:p>
            <a:pPr defTabSz="580667" eaLnBrk="0" fontAlgn="base" hangingPunct="0">
              <a:spcBef>
                <a:spcPct val="0"/>
              </a:spcBef>
              <a:spcAft>
                <a:spcPct val="0"/>
              </a:spcAft>
            </a:pPr>
            <a:br>
              <a:rPr lang="ja-JP" altLang="ja-JP" sz="1143">
                <a:latin typeface="Arial" panose="020B0604020202020204" pitchFamily="34" charset="0"/>
              </a:rPr>
            </a:br>
            <a:endParaRPr lang="ja-JP" altLang="ja-JP" sz="1143">
              <a:latin typeface="Arial" panose="020B0604020202020204" pitchFamily="34" charset="0"/>
            </a:endParaRPr>
          </a:p>
          <a:p>
            <a:pPr defTabSz="580667" eaLnBrk="0" fontAlgn="base" hangingPunct="0">
              <a:spcBef>
                <a:spcPct val="0"/>
              </a:spcBef>
              <a:spcAft>
                <a:spcPct val="0"/>
              </a:spcAft>
            </a:pPr>
            <a:endParaRPr lang="ja-JP" altLang="ja-JP" sz="1143">
              <a:latin typeface="Arial" panose="020B0604020202020204" pitchFamily="34" charset="0"/>
            </a:endParaRPr>
          </a:p>
        </p:txBody>
      </p:sp>
      <p:sp>
        <p:nvSpPr>
          <p:cNvPr id="24" name="Rectangle 39"/>
          <p:cNvSpPr>
            <a:spLocks noChangeArrowheads="1"/>
          </p:cNvSpPr>
          <p:nvPr/>
        </p:nvSpPr>
        <p:spPr bwMode="auto">
          <a:xfrm>
            <a:off x="1345208" y="2553282"/>
            <a:ext cx="117331" cy="4103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58066" tIns="29033" rIns="58066" bIns="29033" numCol="1" anchor="ctr" anchorCtr="0" compatLnSpc="1">
            <a:prstTxWarp prst="textNoShape">
              <a:avLst/>
            </a:prstTxWarp>
            <a:spAutoFit/>
          </a:bodyPr>
          <a:lstStyle/>
          <a:p>
            <a:pPr defTabSz="580667" eaLnBrk="0" fontAlgn="base" hangingPunct="0">
              <a:spcBef>
                <a:spcPct val="0"/>
              </a:spcBef>
              <a:spcAft>
                <a:spcPct val="0"/>
              </a:spcAft>
            </a:pPr>
            <a:endParaRPr lang="ja-JP" altLang="ja-JP" sz="1143">
              <a:latin typeface="Arial" panose="020B0604020202020204" pitchFamily="34" charset="0"/>
            </a:endParaRPr>
          </a:p>
          <a:p>
            <a:pPr defTabSz="580667" eaLnBrk="0" fontAlgn="base" hangingPunct="0">
              <a:spcBef>
                <a:spcPct val="0"/>
              </a:spcBef>
              <a:spcAft>
                <a:spcPct val="0"/>
              </a:spcAft>
            </a:pPr>
            <a:endParaRPr lang="ja-JP" altLang="ja-JP" sz="1143">
              <a:latin typeface="Arial" panose="020B0604020202020204" pitchFamily="34" charset="0"/>
            </a:endParaRPr>
          </a:p>
        </p:txBody>
      </p:sp>
      <p:sp>
        <p:nvSpPr>
          <p:cNvPr id="25" name="Rectangle 40"/>
          <p:cNvSpPr>
            <a:spLocks noChangeArrowheads="1"/>
          </p:cNvSpPr>
          <p:nvPr/>
        </p:nvSpPr>
        <p:spPr bwMode="auto">
          <a:xfrm>
            <a:off x="1345208" y="2641223"/>
            <a:ext cx="117331" cy="2345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58066" tIns="29033" rIns="58066" bIns="29033" numCol="1" anchor="ctr" anchorCtr="0" compatLnSpc="1">
            <a:prstTxWarp prst="textNoShape">
              <a:avLst/>
            </a:prstTxWarp>
            <a:spAutoFit/>
          </a:bodyPr>
          <a:lstStyle/>
          <a:p>
            <a:endParaRPr lang="ja-JP" altLang="en-US" sz="1143"/>
          </a:p>
        </p:txBody>
      </p:sp>
      <p:sp>
        <p:nvSpPr>
          <p:cNvPr id="28" name="Rectangle 41"/>
          <p:cNvSpPr>
            <a:spLocks noChangeArrowheads="1"/>
          </p:cNvSpPr>
          <p:nvPr/>
        </p:nvSpPr>
        <p:spPr bwMode="auto">
          <a:xfrm>
            <a:off x="1345208" y="2641223"/>
            <a:ext cx="117331" cy="2345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58066" tIns="29033" rIns="58066" bIns="29033" numCol="1" anchor="ctr" anchorCtr="0" compatLnSpc="1">
            <a:prstTxWarp prst="textNoShape">
              <a:avLst/>
            </a:prstTxWarp>
            <a:spAutoFit/>
          </a:bodyPr>
          <a:lstStyle/>
          <a:p>
            <a:endParaRPr lang="ja-JP" altLang="en-US" sz="1143"/>
          </a:p>
        </p:txBody>
      </p:sp>
      <p:sp>
        <p:nvSpPr>
          <p:cNvPr id="4" name="テキスト ボックス 33"/>
          <p:cNvSpPr txBox="1">
            <a:spLocks noChangeArrowheads="1"/>
          </p:cNvSpPr>
          <p:nvPr/>
        </p:nvSpPr>
        <p:spPr bwMode="auto">
          <a:xfrm>
            <a:off x="2869159" y="1201356"/>
            <a:ext cx="2951033" cy="29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58066" tIns="29033" rIns="58066" bIns="29033" numCol="1" anchor="ctr" anchorCtr="0" compatLnSpc="1">
            <a:prstTxWarp prst="textNoShape">
              <a:avLst/>
            </a:prstTxWarp>
          </a:bodyPr>
          <a:lstStyle>
            <a:defPPr>
              <a:defRPr lang="ja-JP"/>
            </a:defPPr>
            <a:lvl1pPr defTabSz="685800" eaLnBrk="0" fontAlgn="base" hangingPunct="0">
              <a:spcBef>
                <a:spcPct val="0"/>
              </a:spcBef>
              <a:spcAft>
                <a:spcPct val="0"/>
              </a:spcAft>
              <a:defRPr kumimoji="0" sz="2100" b="1">
                <a:solidFill>
                  <a:srgbClr val="FF0000"/>
                </a:solidFill>
                <a:latin typeface="+mn-ea"/>
              </a:defRPr>
            </a:lvl1pPr>
          </a:lstStyle>
          <a:p>
            <a:r>
              <a:rPr lang="ja-JP" altLang="en-US" sz="1524" dirty="0"/>
              <a:t>①社協職員と情報共有し、出発</a:t>
            </a:r>
            <a:endParaRPr lang="ja-JP" altLang="ja-JP" sz="1524" dirty="0"/>
          </a:p>
        </p:txBody>
      </p:sp>
      <p:sp>
        <p:nvSpPr>
          <p:cNvPr id="5" name="テキスト ボックス 38"/>
          <p:cNvSpPr txBox="1">
            <a:spLocks noChangeArrowheads="1"/>
          </p:cNvSpPr>
          <p:nvPr/>
        </p:nvSpPr>
        <p:spPr bwMode="auto">
          <a:xfrm>
            <a:off x="6247796" y="1437600"/>
            <a:ext cx="1697618" cy="529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58066" tIns="29033" rIns="58066" bIns="29033" numCol="1" anchor="ctr" anchorCtr="0" compatLnSpc="1">
            <a:prstTxWarp prst="textNoShape">
              <a:avLst/>
            </a:prstTxWarp>
          </a:bodyPr>
          <a:lstStyle/>
          <a:p>
            <a:pPr defTabSz="580667" eaLnBrk="0" fontAlgn="base" hangingPunct="0">
              <a:spcBef>
                <a:spcPct val="0"/>
              </a:spcBef>
              <a:spcAft>
                <a:spcPct val="0"/>
              </a:spcAft>
            </a:pPr>
            <a:r>
              <a:rPr lang="ja-JP" altLang="en-US" sz="1524" b="1" dirty="0">
                <a:solidFill>
                  <a:srgbClr val="FF0000"/>
                </a:solidFill>
                <a:latin typeface="+mn-ea"/>
              </a:rPr>
              <a:t>②</a:t>
            </a:r>
            <a:r>
              <a:rPr lang="ja-JP" altLang="ja-JP" sz="1524" b="1" dirty="0">
                <a:solidFill>
                  <a:srgbClr val="FF0000"/>
                </a:solidFill>
                <a:latin typeface="+mn-ea"/>
              </a:rPr>
              <a:t>利用会員の乗車場所をまわる</a:t>
            </a:r>
          </a:p>
        </p:txBody>
      </p:sp>
      <p:grpSp>
        <p:nvGrpSpPr>
          <p:cNvPr id="15" name="グループ化 14"/>
          <p:cNvGrpSpPr/>
          <p:nvPr/>
        </p:nvGrpSpPr>
        <p:grpSpPr>
          <a:xfrm>
            <a:off x="6113685" y="2907758"/>
            <a:ext cx="1454059" cy="655449"/>
            <a:chOff x="6954959" y="2744530"/>
            <a:chExt cx="2272084" cy="1032179"/>
          </a:xfrm>
        </p:grpSpPr>
        <p:sp>
          <p:nvSpPr>
            <p:cNvPr id="18" name="下矢印 17"/>
            <p:cNvSpPr/>
            <p:nvPr/>
          </p:nvSpPr>
          <p:spPr>
            <a:xfrm rot="3101681">
              <a:off x="7734200" y="2529671"/>
              <a:ext cx="191237" cy="1520980"/>
            </a:xfrm>
            <a:prstGeom prst="downArrow">
              <a:avLst>
                <a:gd name="adj1" fmla="val 50000"/>
                <a:gd name="adj2" fmla="val 69831"/>
              </a:avLst>
            </a:prstGeom>
            <a:solidFill>
              <a:schemeClr val="accent4">
                <a:lumMod val="20000"/>
                <a:lumOff val="8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8066" tIns="29033" rIns="58066" bIns="29033" numCol="1" spcCol="0" rtlCol="0" fromWordArt="0" anchor="ctr" anchorCtr="0" forceAA="0" compatLnSpc="1">
              <a:prstTxWarp prst="textNoShape">
                <a:avLst/>
              </a:prstTxWarp>
              <a:noAutofit/>
            </a:bodyPr>
            <a:lstStyle/>
            <a:p>
              <a:endParaRPr lang="ja-JP" altLang="en-US" sz="1143"/>
            </a:p>
          </p:txBody>
        </p:sp>
        <p:sp>
          <p:nvSpPr>
            <p:cNvPr id="23" name="下矢印 22"/>
            <p:cNvSpPr/>
            <p:nvPr/>
          </p:nvSpPr>
          <p:spPr>
            <a:xfrm rot="13896130">
              <a:off x="7947061" y="2710062"/>
              <a:ext cx="191929" cy="1459369"/>
            </a:xfrm>
            <a:prstGeom prst="downArrow">
              <a:avLst>
                <a:gd name="adj1" fmla="val 50000"/>
                <a:gd name="adj2" fmla="val 69831"/>
              </a:avLst>
            </a:prstGeom>
            <a:solidFill>
              <a:schemeClr val="accent4">
                <a:lumMod val="20000"/>
                <a:lumOff val="8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8066" tIns="29033" rIns="58066" bIns="29033" numCol="1" spcCol="0" rtlCol="0" fromWordArt="0" anchor="ctr" anchorCtr="0" forceAA="0" compatLnSpc="1">
              <a:prstTxWarp prst="textNoShape">
                <a:avLst/>
              </a:prstTxWarp>
              <a:noAutofit/>
            </a:bodyPr>
            <a:lstStyle/>
            <a:p>
              <a:endParaRPr lang="ja-JP" altLang="en-US" sz="1143"/>
            </a:p>
          </p:txBody>
        </p:sp>
        <p:sp>
          <p:nvSpPr>
            <p:cNvPr id="13" name="テキスト ボックス 48"/>
            <p:cNvSpPr txBox="1">
              <a:spLocks noChangeArrowheads="1"/>
            </p:cNvSpPr>
            <p:nvPr/>
          </p:nvSpPr>
          <p:spPr bwMode="auto">
            <a:xfrm>
              <a:off x="8168140" y="3195684"/>
              <a:ext cx="1058903"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58066" tIns="29033" rIns="58066" bIns="29033" numCol="1" anchor="ctr" anchorCtr="0" compatLnSpc="1">
              <a:prstTxWarp prst="textNoShape">
                <a:avLst/>
              </a:prstTxWarp>
            </a:bodyPr>
            <a:lstStyle/>
            <a:p>
              <a:pPr defTabSz="580667" eaLnBrk="0" fontAlgn="base" hangingPunct="0">
                <a:spcBef>
                  <a:spcPct val="0"/>
                </a:spcBef>
                <a:spcAft>
                  <a:spcPct val="0"/>
                </a:spcAft>
              </a:pPr>
              <a:r>
                <a:rPr lang="ja-JP" altLang="ja-JP" sz="1270" b="1" dirty="0">
                  <a:solidFill>
                    <a:srgbClr val="833C0B"/>
                  </a:solidFill>
                  <a:latin typeface="+mn-ea"/>
                  <a:cs typeface="いろはマル Medium" panose="020B0402020203020207" pitchFamily="50" charset="-128"/>
                </a:rPr>
                <a:t>（帰）</a:t>
              </a:r>
              <a:endParaRPr lang="ja-JP" altLang="ja-JP" sz="2032" b="1" dirty="0">
                <a:latin typeface="+mn-ea"/>
              </a:endParaRPr>
            </a:p>
          </p:txBody>
        </p:sp>
        <p:sp>
          <p:nvSpPr>
            <p:cNvPr id="14" name="テキスト ボックス 51"/>
            <p:cNvSpPr txBox="1">
              <a:spLocks noChangeArrowheads="1"/>
            </p:cNvSpPr>
            <p:nvPr/>
          </p:nvSpPr>
          <p:spPr bwMode="auto">
            <a:xfrm>
              <a:off x="6954959" y="2744530"/>
              <a:ext cx="1078556"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58066" tIns="29033" rIns="58066" bIns="29033" numCol="1" anchor="ctr" anchorCtr="0" compatLnSpc="1">
              <a:prstTxWarp prst="textNoShape">
                <a:avLst/>
              </a:prstTxWarp>
            </a:bodyPr>
            <a:lstStyle/>
            <a:p>
              <a:pPr defTabSz="580667" eaLnBrk="0" fontAlgn="base" hangingPunct="0">
                <a:spcBef>
                  <a:spcPct val="0"/>
                </a:spcBef>
                <a:spcAft>
                  <a:spcPct val="0"/>
                </a:spcAft>
              </a:pPr>
              <a:r>
                <a:rPr lang="ja-JP" altLang="ja-JP" sz="1270" b="1" dirty="0">
                  <a:solidFill>
                    <a:srgbClr val="833C0B"/>
                  </a:solidFill>
                  <a:latin typeface="+mn-ea"/>
                  <a:cs typeface="いろはマル Medium" panose="020B0402020203020207" pitchFamily="50" charset="-128"/>
                </a:rPr>
                <a:t>（行）</a:t>
              </a:r>
              <a:endParaRPr lang="ja-JP" altLang="ja-JP" sz="2032" b="1" dirty="0">
                <a:latin typeface="+mn-ea"/>
              </a:endParaRPr>
            </a:p>
          </p:txBody>
        </p:sp>
      </p:grpSp>
      <p:sp>
        <p:nvSpPr>
          <p:cNvPr id="33" name="二方向矢印 32"/>
          <p:cNvSpPr/>
          <p:nvPr/>
        </p:nvSpPr>
        <p:spPr>
          <a:xfrm flipV="1">
            <a:off x="6054719" y="2074865"/>
            <a:ext cx="1029047" cy="417347"/>
          </a:xfrm>
          <a:prstGeom prst="leftUpArrow">
            <a:avLst>
              <a:gd name="adj1" fmla="val 16304"/>
              <a:gd name="adj2" fmla="val 20652"/>
              <a:gd name="adj3" fmla="val 29348"/>
            </a:avLst>
          </a:prstGeom>
          <a:solidFill>
            <a:schemeClr val="accent5">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8066" tIns="29033" rIns="58066" bIns="29033" numCol="1" spcCol="0" rtlCol="0" fromWordArt="0" anchor="ctr" anchorCtr="0" forceAA="0" compatLnSpc="1">
            <a:prstTxWarp prst="textNoShape">
              <a:avLst/>
            </a:prstTxWarp>
            <a:noAutofit/>
          </a:bodyPr>
          <a:lstStyle/>
          <a:p>
            <a:endParaRPr lang="ja-JP" altLang="en-US" sz="1143"/>
          </a:p>
        </p:txBody>
      </p:sp>
      <p:grpSp>
        <p:nvGrpSpPr>
          <p:cNvPr id="55" name="グループ化 54"/>
          <p:cNvGrpSpPr/>
          <p:nvPr/>
        </p:nvGrpSpPr>
        <p:grpSpPr>
          <a:xfrm>
            <a:off x="2847650" y="1598945"/>
            <a:ext cx="2772014" cy="1241228"/>
            <a:chOff x="3200785" y="1667522"/>
            <a:chExt cx="4177762" cy="1680207"/>
          </a:xfrm>
        </p:grpSpPr>
        <p:pic>
          <p:nvPicPr>
            <p:cNvPr id="7" name="図 6"/>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200785" y="1667522"/>
              <a:ext cx="2093607" cy="1680207"/>
            </a:xfrm>
            <a:prstGeom prst="rect">
              <a:avLst/>
            </a:prstGeom>
          </p:spPr>
        </p:pic>
        <p:pic>
          <p:nvPicPr>
            <p:cNvPr id="2" name="図 1"/>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267762" y="1667522"/>
              <a:ext cx="2110785" cy="1680207"/>
            </a:xfrm>
            <a:prstGeom prst="rect">
              <a:avLst/>
            </a:prstGeom>
          </p:spPr>
        </p:pic>
      </p:grpSp>
      <p:sp>
        <p:nvSpPr>
          <p:cNvPr id="6" name="テキスト ボックス 39"/>
          <p:cNvSpPr txBox="1">
            <a:spLocks noChangeArrowheads="1"/>
          </p:cNvSpPr>
          <p:nvPr/>
        </p:nvSpPr>
        <p:spPr bwMode="auto">
          <a:xfrm>
            <a:off x="2830692" y="2926927"/>
            <a:ext cx="2862800" cy="427728"/>
          </a:xfrm>
          <a:prstGeom prst="rect">
            <a:avLst/>
          </a:prstGeom>
          <a:solidFill>
            <a:srgbClr val="A4CE88">
              <a:alpha val="60000"/>
            </a:srgbClr>
          </a:solidFill>
          <a:ln>
            <a:noFill/>
          </a:ln>
        </p:spPr>
        <p:txBody>
          <a:bodyPr vert="horz" wrap="square" lIns="58066" tIns="29033" rIns="58066" bIns="29033" numCol="1" anchor="ctr" anchorCtr="0" compatLnSpc="1">
            <a:prstTxWarp prst="textNoShape">
              <a:avLst/>
            </a:prstTxWarp>
          </a:bodyPr>
          <a:lstStyle/>
          <a:p>
            <a:pPr algn="ctr" defTabSz="580667" eaLnBrk="0" fontAlgn="base" hangingPunct="0">
              <a:spcBef>
                <a:spcPct val="0"/>
              </a:spcBef>
              <a:spcAft>
                <a:spcPct val="0"/>
              </a:spcAft>
            </a:pPr>
            <a:r>
              <a:rPr lang="ja-JP" altLang="en-US" sz="1355" b="1" dirty="0">
                <a:latin typeface="+mn-ea"/>
                <a:cs typeface="いろはマル Medium" panose="020B0402020203020207" pitchFamily="50" charset="-128"/>
              </a:rPr>
              <a:t>必ず運転・同乗ボラ２名体制で運行</a:t>
            </a:r>
            <a:endParaRPr lang="ja-JP" altLang="ja-JP" sz="1355" dirty="0">
              <a:latin typeface="+mn-ea"/>
            </a:endParaRPr>
          </a:p>
        </p:txBody>
      </p:sp>
      <p:pic>
        <p:nvPicPr>
          <p:cNvPr id="12" name="図 11"/>
          <p:cNvPicPr>
            <a:picLocks noChangeAspect="1"/>
          </p:cNvPicPr>
          <p:nvPr/>
        </p:nvPicPr>
        <p:blipFill rotWithShape="1">
          <a:blip r:embed="rId5" cstate="email">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a:ext>
            </a:extLst>
          </a:blip>
          <a:srcRect/>
          <a:stretch/>
        </p:blipFill>
        <p:spPr>
          <a:xfrm rot="16200000">
            <a:off x="7552665" y="1981869"/>
            <a:ext cx="1222488" cy="1192495"/>
          </a:xfrm>
          <a:prstGeom prst="rect">
            <a:avLst/>
          </a:prstGeom>
        </p:spPr>
      </p:pic>
      <p:sp>
        <p:nvSpPr>
          <p:cNvPr id="41" name="テキスト ボックス 43"/>
          <p:cNvSpPr txBox="1">
            <a:spLocks noChangeArrowheads="1"/>
          </p:cNvSpPr>
          <p:nvPr/>
        </p:nvSpPr>
        <p:spPr bwMode="auto">
          <a:xfrm>
            <a:off x="243595" y="2435189"/>
            <a:ext cx="2535143" cy="3538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58066" tIns="29033" rIns="58066" bIns="29033" numCol="1" anchor="t" anchorCtr="0" compatLnSpc="1">
            <a:prstTxWarp prst="textNoShape">
              <a:avLst/>
            </a:prstTxWarp>
          </a:bodyPr>
          <a:lstStyle/>
          <a:p>
            <a:pPr defTabSz="580667" eaLnBrk="0" fontAlgn="base" hangingPunct="0">
              <a:spcBef>
                <a:spcPct val="0"/>
              </a:spcBef>
              <a:spcAft>
                <a:spcPct val="0"/>
              </a:spcAft>
            </a:pPr>
            <a:r>
              <a:rPr lang="ja-JP" altLang="en-US" sz="1400" b="1" u="sng" dirty="0">
                <a:solidFill>
                  <a:srgbClr val="C00000"/>
                </a:solidFill>
                <a:latin typeface="+mn-ea"/>
              </a:rPr>
              <a:t>ボランティアの役割</a:t>
            </a:r>
            <a:endParaRPr lang="en-US" altLang="ja-JP" sz="1400" b="1" u="sng" dirty="0">
              <a:solidFill>
                <a:srgbClr val="C00000"/>
              </a:solidFill>
              <a:latin typeface="+mn-ea"/>
            </a:endParaRPr>
          </a:p>
          <a:p>
            <a:pPr defTabSz="580667" eaLnBrk="0" fontAlgn="base" hangingPunct="0">
              <a:spcBef>
                <a:spcPct val="0"/>
              </a:spcBef>
              <a:spcAft>
                <a:spcPct val="0"/>
              </a:spcAft>
            </a:pPr>
            <a:r>
              <a:rPr lang="ja-JP" altLang="en-US" sz="1400" b="1" dirty="0">
                <a:solidFill>
                  <a:schemeClr val="accent5"/>
                </a:solidFill>
                <a:latin typeface="+mn-ea"/>
              </a:rPr>
              <a:t>運転ボラ</a:t>
            </a:r>
            <a:r>
              <a:rPr lang="ja-JP" altLang="en-US" sz="1400" b="1" dirty="0">
                <a:solidFill>
                  <a:schemeClr val="tx1">
                    <a:lumMod val="75000"/>
                    <a:lumOff val="25000"/>
                  </a:schemeClr>
                </a:solidFill>
                <a:latin typeface="+mn-ea"/>
              </a:rPr>
              <a:t>：車両の運転担当</a:t>
            </a:r>
            <a:endParaRPr lang="en-US" altLang="ja-JP" sz="1400" b="1" dirty="0">
              <a:solidFill>
                <a:schemeClr val="tx1">
                  <a:lumMod val="75000"/>
                  <a:lumOff val="25000"/>
                </a:schemeClr>
              </a:solidFill>
              <a:latin typeface="+mn-ea"/>
            </a:endParaRPr>
          </a:p>
          <a:p>
            <a:pPr defTabSz="580667" eaLnBrk="0" fontAlgn="base" hangingPunct="0">
              <a:spcBef>
                <a:spcPct val="0"/>
              </a:spcBef>
              <a:spcAft>
                <a:spcPct val="0"/>
              </a:spcAft>
            </a:pPr>
            <a:r>
              <a:rPr lang="ja-JP" altLang="en-US" sz="1400" b="1" dirty="0">
                <a:solidFill>
                  <a:schemeClr val="accent5"/>
                </a:solidFill>
                <a:latin typeface="+mn-ea"/>
              </a:rPr>
              <a:t>同乗ボラ</a:t>
            </a:r>
            <a:r>
              <a:rPr lang="ja-JP" altLang="en-US" sz="1400" b="1" dirty="0">
                <a:solidFill>
                  <a:schemeClr val="tx1">
                    <a:lumMod val="75000"/>
                    <a:lumOff val="25000"/>
                  </a:schemeClr>
                </a:solidFill>
                <a:latin typeface="+mn-ea"/>
              </a:rPr>
              <a:t>：</a:t>
            </a:r>
            <a:endParaRPr lang="en-US" altLang="ja-JP" sz="1400" b="1" dirty="0">
              <a:solidFill>
                <a:schemeClr val="tx1">
                  <a:lumMod val="75000"/>
                  <a:lumOff val="25000"/>
                </a:schemeClr>
              </a:solidFill>
              <a:latin typeface="+mn-ea"/>
            </a:endParaRPr>
          </a:p>
          <a:p>
            <a:pPr defTabSz="580667" eaLnBrk="0" fontAlgn="base" hangingPunct="0">
              <a:spcBef>
                <a:spcPct val="0"/>
              </a:spcBef>
              <a:spcAft>
                <a:spcPct val="0"/>
              </a:spcAft>
            </a:pPr>
            <a:r>
              <a:rPr lang="ja-JP" altLang="en-US" sz="1400" b="1" dirty="0">
                <a:solidFill>
                  <a:schemeClr val="tx1">
                    <a:lumMod val="75000"/>
                    <a:lumOff val="25000"/>
                  </a:schemeClr>
                </a:solidFill>
                <a:latin typeface="+mn-ea"/>
              </a:rPr>
              <a:t>　バックの際の安全確認</a:t>
            </a:r>
            <a:endParaRPr lang="en-US" altLang="ja-JP" sz="1400" b="1" dirty="0">
              <a:solidFill>
                <a:schemeClr val="tx1">
                  <a:lumMod val="75000"/>
                  <a:lumOff val="25000"/>
                </a:schemeClr>
              </a:solidFill>
              <a:latin typeface="+mn-ea"/>
            </a:endParaRPr>
          </a:p>
          <a:p>
            <a:pPr defTabSz="580667" eaLnBrk="0" fontAlgn="base" hangingPunct="0">
              <a:spcBef>
                <a:spcPct val="0"/>
              </a:spcBef>
              <a:spcAft>
                <a:spcPct val="0"/>
              </a:spcAft>
            </a:pPr>
            <a:r>
              <a:rPr lang="ja-JP" altLang="en-US" sz="1400" b="1" dirty="0">
                <a:solidFill>
                  <a:schemeClr val="tx1">
                    <a:lumMod val="75000"/>
                    <a:lumOff val="25000"/>
                  </a:schemeClr>
                </a:solidFill>
                <a:latin typeface="+mn-ea"/>
              </a:rPr>
              <a:t>　利用会員の対応等</a:t>
            </a:r>
            <a:endParaRPr lang="en-US" altLang="ja-JP" sz="1400" b="1" dirty="0">
              <a:solidFill>
                <a:schemeClr val="tx1">
                  <a:lumMod val="75000"/>
                  <a:lumOff val="25000"/>
                </a:schemeClr>
              </a:solidFill>
              <a:latin typeface="+mn-ea"/>
            </a:endParaRPr>
          </a:p>
          <a:p>
            <a:pPr defTabSz="580667" eaLnBrk="0" fontAlgn="base" hangingPunct="0">
              <a:spcBef>
                <a:spcPct val="0"/>
              </a:spcBef>
              <a:spcAft>
                <a:spcPct val="0"/>
              </a:spcAft>
            </a:pPr>
            <a:r>
              <a:rPr lang="ja-JP" altLang="en-US" sz="1400" b="1" dirty="0">
                <a:solidFill>
                  <a:schemeClr val="tx1">
                    <a:lumMod val="75000"/>
                    <a:lumOff val="25000"/>
                  </a:schemeClr>
                </a:solidFill>
                <a:latin typeface="+mn-ea"/>
              </a:rPr>
              <a:t>（踏み台設置･荷物持ち等）</a:t>
            </a:r>
            <a:endParaRPr lang="en-US" altLang="ja-JP" sz="1400" b="1" dirty="0">
              <a:solidFill>
                <a:schemeClr val="tx1">
                  <a:lumMod val="75000"/>
                  <a:lumOff val="25000"/>
                </a:schemeClr>
              </a:solidFill>
              <a:latin typeface="+mn-ea"/>
            </a:endParaRPr>
          </a:p>
          <a:p>
            <a:pPr defTabSz="580667" eaLnBrk="0" fontAlgn="base" hangingPunct="0">
              <a:spcBef>
                <a:spcPct val="0"/>
              </a:spcBef>
              <a:spcAft>
                <a:spcPct val="0"/>
              </a:spcAft>
            </a:pPr>
            <a:r>
              <a:rPr lang="en-US" altLang="ja-JP" sz="1400" b="1" u="sng" dirty="0">
                <a:solidFill>
                  <a:schemeClr val="tx1">
                    <a:lumMod val="75000"/>
                    <a:lumOff val="25000"/>
                  </a:schemeClr>
                </a:solidFill>
                <a:latin typeface="+mn-ea"/>
              </a:rPr>
              <a:t>【</a:t>
            </a:r>
            <a:r>
              <a:rPr lang="ja-JP" altLang="en-US" sz="1400" b="1" u="sng" dirty="0">
                <a:solidFill>
                  <a:schemeClr val="tx1">
                    <a:lumMod val="75000"/>
                    <a:lumOff val="25000"/>
                  </a:schemeClr>
                </a:solidFill>
                <a:latin typeface="+mn-ea"/>
              </a:rPr>
              <a:t>共通</a:t>
            </a:r>
            <a:r>
              <a:rPr lang="en-US" altLang="ja-JP" sz="1400" b="1" u="sng" dirty="0">
                <a:solidFill>
                  <a:schemeClr val="tx1">
                    <a:lumMod val="75000"/>
                    <a:lumOff val="25000"/>
                  </a:schemeClr>
                </a:solidFill>
                <a:latin typeface="+mn-ea"/>
              </a:rPr>
              <a:t>】</a:t>
            </a:r>
            <a:r>
              <a:rPr lang="ja-JP" altLang="en-US" sz="1400" b="1" u="sng" dirty="0">
                <a:solidFill>
                  <a:schemeClr val="tx1">
                    <a:lumMod val="75000"/>
                    <a:lumOff val="25000"/>
                  </a:schemeClr>
                </a:solidFill>
                <a:latin typeface="+mn-ea"/>
              </a:rPr>
              <a:t>居場所での参加支援</a:t>
            </a:r>
            <a:endParaRPr lang="en-US" altLang="ja-JP" sz="1400" b="1" u="sng" dirty="0">
              <a:solidFill>
                <a:schemeClr val="tx1">
                  <a:lumMod val="75000"/>
                  <a:lumOff val="25000"/>
                </a:schemeClr>
              </a:solidFill>
              <a:latin typeface="+mn-ea"/>
            </a:endParaRPr>
          </a:p>
          <a:p>
            <a:pPr defTabSz="580667" eaLnBrk="0" fontAlgn="base" hangingPunct="0">
              <a:spcBef>
                <a:spcPct val="0"/>
              </a:spcBef>
              <a:spcAft>
                <a:spcPct val="0"/>
              </a:spcAft>
            </a:pPr>
            <a:r>
              <a:rPr lang="ja-JP" altLang="en-US" sz="1400" b="1" dirty="0">
                <a:solidFill>
                  <a:schemeClr val="tx1">
                    <a:lumMod val="75000"/>
                    <a:lumOff val="25000"/>
                  </a:schemeClr>
                </a:solidFill>
                <a:latin typeface="+mn-ea"/>
              </a:rPr>
              <a:t>→謝礼</a:t>
            </a:r>
            <a:r>
              <a:rPr lang="en-US" altLang="ja-JP" sz="1400" b="1" dirty="0">
                <a:solidFill>
                  <a:schemeClr val="tx1">
                    <a:lumMod val="75000"/>
                    <a:lumOff val="25000"/>
                  </a:schemeClr>
                </a:solidFill>
                <a:latin typeface="+mn-ea"/>
              </a:rPr>
              <a:t>200</a:t>
            </a:r>
            <a:r>
              <a:rPr lang="ja-JP" altLang="en-US" sz="1400" b="1" dirty="0">
                <a:solidFill>
                  <a:schemeClr val="tx1">
                    <a:lumMod val="75000"/>
                    <a:lumOff val="25000"/>
                  </a:schemeClr>
                </a:solidFill>
                <a:latin typeface="+mn-ea"/>
              </a:rPr>
              <a:t>円</a:t>
            </a:r>
            <a:r>
              <a:rPr lang="en-US" altLang="ja-JP" sz="1400" b="1" dirty="0">
                <a:solidFill>
                  <a:schemeClr val="tx1">
                    <a:lumMod val="75000"/>
                    <a:lumOff val="25000"/>
                  </a:schemeClr>
                </a:solidFill>
                <a:latin typeface="+mn-ea"/>
              </a:rPr>
              <a:t>/</a:t>
            </a:r>
            <a:r>
              <a:rPr lang="ja-JP" altLang="en-US" sz="1400" b="1" dirty="0">
                <a:solidFill>
                  <a:schemeClr val="tx1">
                    <a:lumMod val="75000"/>
                    <a:lumOff val="25000"/>
                  </a:schemeClr>
                </a:solidFill>
                <a:latin typeface="+mn-ea"/>
              </a:rPr>
              <a:t>回は↑に対するもの</a:t>
            </a:r>
            <a:endParaRPr lang="en-US" altLang="ja-JP" sz="1400" b="1" dirty="0">
              <a:solidFill>
                <a:schemeClr val="tx1">
                  <a:lumMod val="75000"/>
                  <a:lumOff val="25000"/>
                </a:schemeClr>
              </a:solidFill>
              <a:latin typeface="+mn-ea"/>
            </a:endParaRPr>
          </a:p>
          <a:p>
            <a:pPr eaLnBrk="0" fontAlgn="base" hangingPunct="0">
              <a:spcBef>
                <a:spcPct val="0"/>
              </a:spcBef>
              <a:spcAft>
                <a:spcPct val="0"/>
              </a:spcAft>
            </a:pPr>
            <a:r>
              <a:rPr lang="ja-JP" altLang="en-US" sz="1400" b="1" u="sng" dirty="0">
                <a:solidFill>
                  <a:srgbClr val="C00000"/>
                </a:solidFill>
                <a:latin typeface="+mn-ea"/>
              </a:rPr>
              <a:t>社協の役割</a:t>
            </a:r>
            <a:endParaRPr lang="en-US" altLang="ja-JP" sz="1400" b="1" u="sng" dirty="0">
              <a:solidFill>
                <a:srgbClr val="C00000"/>
              </a:solidFill>
              <a:latin typeface="+mn-ea"/>
            </a:endParaRPr>
          </a:p>
          <a:p>
            <a:pPr defTabSz="580667" eaLnBrk="0" fontAlgn="base" hangingPunct="0">
              <a:spcBef>
                <a:spcPct val="0"/>
              </a:spcBef>
              <a:spcAft>
                <a:spcPct val="0"/>
              </a:spcAft>
            </a:pPr>
            <a:r>
              <a:rPr lang="ja-JP" altLang="en-US" sz="1400" b="1" dirty="0">
                <a:solidFill>
                  <a:schemeClr val="tx1">
                    <a:lumMod val="75000"/>
                    <a:lumOff val="25000"/>
                  </a:schemeClr>
                </a:solidFill>
                <a:latin typeface="+mn-ea"/>
              </a:rPr>
              <a:t>会員登録、運行調整（送迎時間調整、ボラ活動シフト作成等）、ボラ養成、フォローアップ研修、ボラ連絡会の開催等</a:t>
            </a:r>
            <a:endParaRPr lang="ja-JP" altLang="ja-JP" sz="1400" b="1" dirty="0">
              <a:solidFill>
                <a:schemeClr val="tx1">
                  <a:lumMod val="75000"/>
                  <a:lumOff val="25000"/>
                </a:schemeClr>
              </a:solidFill>
              <a:latin typeface="+mn-ea"/>
            </a:endParaRPr>
          </a:p>
        </p:txBody>
      </p:sp>
      <p:sp>
        <p:nvSpPr>
          <p:cNvPr id="48" name="テキスト ボックス 76"/>
          <p:cNvSpPr txBox="1">
            <a:spLocks noChangeArrowheads="1"/>
          </p:cNvSpPr>
          <p:nvPr/>
        </p:nvSpPr>
        <p:spPr bwMode="auto">
          <a:xfrm>
            <a:off x="3935681" y="3459643"/>
            <a:ext cx="1984814" cy="387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58066" tIns="29033" rIns="58066" bIns="29033" numCol="1" anchor="ctr" anchorCtr="0" compatLnSpc="1">
            <a:prstTxWarp prst="textNoShape">
              <a:avLst/>
            </a:prstTxWarp>
          </a:bodyPr>
          <a:lstStyle/>
          <a:p>
            <a:pPr defTabSz="580667" eaLnBrk="0" fontAlgn="base" hangingPunct="0">
              <a:spcBef>
                <a:spcPct val="0"/>
              </a:spcBef>
              <a:spcAft>
                <a:spcPct val="0"/>
              </a:spcAft>
            </a:pPr>
            <a:r>
              <a:rPr lang="ja-JP" altLang="en-US" sz="1778" b="1" dirty="0">
                <a:solidFill>
                  <a:srgbClr val="FF0000"/>
                </a:solidFill>
                <a:latin typeface="+mn-ea"/>
                <a:cs typeface="いろはマル Medium" panose="020B0402020203020207" pitchFamily="50" charset="-128"/>
              </a:rPr>
              <a:t>③居場所に参加！</a:t>
            </a:r>
            <a:endParaRPr lang="ja-JP" altLang="ja-JP" sz="2540" dirty="0">
              <a:solidFill>
                <a:srgbClr val="FF0000"/>
              </a:solidFill>
              <a:latin typeface="+mn-ea"/>
            </a:endParaRPr>
          </a:p>
        </p:txBody>
      </p:sp>
      <p:sp>
        <p:nvSpPr>
          <p:cNvPr id="43" name="テキスト ボックス 43"/>
          <p:cNvSpPr txBox="1">
            <a:spLocks noChangeArrowheads="1"/>
          </p:cNvSpPr>
          <p:nvPr/>
        </p:nvSpPr>
        <p:spPr bwMode="auto">
          <a:xfrm>
            <a:off x="252864" y="884107"/>
            <a:ext cx="2577828" cy="152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58066" tIns="29033" rIns="58066" bIns="29033" numCol="1" anchor="t" anchorCtr="0" compatLnSpc="1">
            <a:prstTxWarp prst="textNoShape">
              <a:avLst/>
            </a:prstTxWarp>
          </a:bodyPr>
          <a:lstStyle/>
          <a:p>
            <a:pPr defTabSz="580667" eaLnBrk="0" fontAlgn="base" hangingPunct="0">
              <a:spcBef>
                <a:spcPct val="0"/>
              </a:spcBef>
              <a:spcAft>
                <a:spcPct val="0"/>
              </a:spcAft>
            </a:pPr>
            <a:r>
              <a:rPr lang="ja-JP" altLang="en-US" sz="1400" b="1" u="sng" dirty="0">
                <a:solidFill>
                  <a:srgbClr val="C00000"/>
                </a:solidFill>
                <a:latin typeface="+mn-ea"/>
              </a:rPr>
              <a:t>活動概要</a:t>
            </a:r>
            <a:endParaRPr lang="en-US" altLang="ja-JP" sz="1400" b="1" u="sng" dirty="0">
              <a:solidFill>
                <a:srgbClr val="C00000"/>
              </a:solidFill>
              <a:latin typeface="+mn-ea"/>
            </a:endParaRPr>
          </a:p>
          <a:p>
            <a:pPr defTabSz="580667" eaLnBrk="0" fontAlgn="base" hangingPunct="0">
              <a:spcBef>
                <a:spcPct val="0"/>
              </a:spcBef>
              <a:spcAft>
                <a:spcPct val="0"/>
              </a:spcAft>
            </a:pPr>
            <a:r>
              <a:rPr lang="ja-JP" altLang="en-US" sz="1400" b="1" dirty="0">
                <a:solidFill>
                  <a:schemeClr val="tx1">
                    <a:lumMod val="75000"/>
                    <a:lumOff val="25000"/>
                  </a:schemeClr>
                </a:solidFill>
                <a:latin typeface="+mn-ea"/>
              </a:rPr>
              <a:t>高齢者等の</a:t>
            </a:r>
            <a:r>
              <a:rPr lang="ja-JP" altLang="en-US" sz="1400" b="1" dirty="0">
                <a:solidFill>
                  <a:schemeClr val="accent5"/>
                </a:solidFill>
                <a:latin typeface="+mn-ea"/>
              </a:rPr>
              <a:t>居場所への参加を移動の面でサポート</a:t>
            </a:r>
            <a:r>
              <a:rPr lang="ja-JP" altLang="en-US" sz="1400" b="1" dirty="0">
                <a:solidFill>
                  <a:schemeClr val="tx1">
                    <a:lumMod val="75000"/>
                    <a:lumOff val="25000"/>
                  </a:schemeClr>
                </a:solidFill>
                <a:latin typeface="+mn-ea"/>
              </a:rPr>
              <a:t>することで、地域での自立した暮らしの継続を目的とした住民による会員制･有償の支えあい活動</a:t>
            </a:r>
            <a:endParaRPr lang="en-US" altLang="ja-JP" sz="1400" b="1" dirty="0">
              <a:solidFill>
                <a:schemeClr val="tx1">
                  <a:lumMod val="75000"/>
                  <a:lumOff val="25000"/>
                </a:schemeClr>
              </a:solidFill>
              <a:latin typeface="+mn-ea"/>
            </a:endParaRPr>
          </a:p>
        </p:txBody>
      </p:sp>
      <p:pic>
        <p:nvPicPr>
          <p:cNvPr id="36" name="図 35"/>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rot="16200000">
            <a:off x="7258428" y="4336933"/>
            <a:ext cx="1801446" cy="1202010"/>
          </a:xfrm>
          <a:prstGeom prst="rect">
            <a:avLst/>
          </a:prstGeom>
        </p:spPr>
      </p:pic>
      <p:pic>
        <p:nvPicPr>
          <p:cNvPr id="42" name="図 41"/>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rot="16200000">
            <a:off x="2768070" y="4016471"/>
            <a:ext cx="1192606" cy="948536"/>
          </a:xfrm>
          <a:prstGeom prst="rect">
            <a:avLst/>
          </a:prstGeom>
        </p:spPr>
      </p:pic>
      <p:pic>
        <p:nvPicPr>
          <p:cNvPr id="2062" name="図 160"/>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3371493" y="3538301"/>
            <a:ext cx="297454" cy="356135"/>
          </a:xfrm>
          <a:prstGeom prst="rect">
            <a:avLst/>
          </a:prstGeom>
          <a:noFill/>
          <a:extLst>
            <a:ext uri="{909E8E84-426E-40DD-AFC4-6F175D3DCCD1}">
              <a14:hiddenFill xmlns:a14="http://schemas.microsoft.com/office/drawing/2010/main">
                <a:solidFill>
                  <a:srgbClr val="FFFFFF"/>
                </a:solidFill>
              </a14:hiddenFill>
            </a:ext>
          </a:extLst>
        </p:spPr>
      </p:pic>
      <p:sp>
        <p:nvSpPr>
          <p:cNvPr id="52" name="テキスト ボックス 54"/>
          <p:cNvSpPr txBox="1">
            <a:spLocks noChangeArrowheads="1"/>
          </p:cNvSpPr>
          <p:nvPr/>
        </p:nvSpPr>
        <p:spPr bwMode="auto">
          <a:xfrm>
            <a:off x="3907553" y="3803508"/>
            <a:ext cx="1785939" cy="1264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58066" tIns="29033" rIns="58066" bIns="29033" numCol="1" anchor="ctr" anchorCtr="0" compatLnSpc="1">
            <a:prstTxWarp prst="textNoShape">
              <a:avLst/>
            </a:prstTxWarp>
          </a:bodyPr>
          <a:lstStyle/>
          <a:p>
            <a:pPr defTabSz="580667" eaLnBrk="0" fontAlgn="base" hangingPunct="0">
              <a:spcBef>
                <a:spcPct val="0"/>
              </a:spcBef>
              <a:spcAft>
                <a:spcPct val="0"/>
              </a:spcAft>
            </a:pPr>
            <a:r>
              <a:rPr lang="ja-JP" altLang="en-US" sz="1185" b="1" dirty="0">
                <a:solidFill>
                  <a:schemeClr val="tx1">
                    <a:lumMod val="75000"/>
                    <a:lumOff val="25000"/>
                  </a:schemeClr>
                </a:solidFill>
                <a:latin typeface="+mn-ea"/>
              </a:rPr>
              <a:t>各曜日ごと利用会員を居場所（２ヶ所）へ送迎</a:t>
            </a:r>
            <a:endParaRPr lang="en-US" altLang="ja-JP" sz="1185" b="1" dirty="0">
              <a:solidFill>
                <a:schemeClr val="tx1">
                  <a:lumMod val="75000"/>
                  <a:lumOff val="25000"/>
                </a:schemeClr>
              </a:solidFill>
              <a:latin typeface="+mn-ea"/>
            </a:endParaRPr>
          </a:p>
          <a:p>
            <a:pPr defTabSz="580667" eaLnBrk="0" fontAlgn="base" hangingPunct="0">
              <a:spcBef>
                <a:spcPct val="0"/>
              </a:spcBef>
              <a:spcAft>
                <a:spcPct val="0"/>
              </a:spcAft>
            </a:pPr>
            <a:r>
              <a:rPr lang="ja-JP" altLang="en-US" sz="1185" b="1" dirty="0">
                <a:solidFill>
                  <a:schemeClr val="tx1">
                    <a:lumMod val="75000"/>
                    <a:lumOff val="25000"/>
                  </a:schemeClr>
                </a:solidFill>
                <a:latin typeface="+mn-ea"/>
              </a:rPr>
              <a:t>体操をしたりお茶をのんだり</a:t>
            </a:r>
            <a:r>
              <a:rPr lang="en-US" altLang="ja-JP" sz="1185" b="1" dirty="0">
                <a:solidFill>
                  <a:schemeClr val="tx1">
                    <a:lumMod val="75000"/>
                    <a:lumOff val="25000"/>
                  </a:schemeClr>
                </a:solidFill>
                <a:latin typeface="+mn-ea"/>
              </a:rPr>
              <a:t>…</a:t>
            </a:r>
          </a:p>
          <a:p>
            <a:pPr defTabSz="580667" eaLnBrk="0" fontAlgn="base" hangingPunct="0">
              <a:spcBef>
                <a:spcPct val="0"/>
              </a:spcBef>
              <a:spcAft>
                <a:spcPct val="0"/>
              </a:spcAft>
            </a:pPr>
            <a:r>
              <a:rPr lang="ja-JP" altLang="en-US" sz="1185" b="1" dirty="0">
                <a:solidFill>
                  <a:srgbClr val="C00000"/>
                </a:solidFill>
                <a:latin typeface="+mn-ea"/>
              </a:rPr>
              <a:t>自分のしたいことを</a:t>
            </a:r>
            <a:r>
              <a:rPr lang="ja-JP" altLang="en-US" sz="1185" b="1" u="sng" dirty="0">
                <a:solidFill>
                  <a:srgbClr val="C00000"/>
                </a:solidFill>
                <a:latin typeface="+mn-ea"/>
              </a:rPr>
              <a:t>選択</a:t>
            </a:r>
            <a:r>
              <a:rPr lang="ja-JP" altLang="en-US" sz="1185" b="1" dirty="0">
                <a:solidFill>
                  <a:schemeClr val="tx1">
                    <a:lumMod val="75000"/>
                    <a:lumOff val="25000"/>
                  </a:schemeClr>
                </a:solidFill>
                <a:latin typeface="+mn-ea"/>
              </a:rPr>
              <a:t>する</a:t>
            </a:r>
            <a:endParaRPr lang="ja-JP" altLang="ja-JP" sz="1185" b="1" dirty="0">
              <a:solidFill>
                <a:schemeClr val="tx1">
                  <a:lumMod val="75000"/>
                  <a:lumOff val="25000"/>
                </a:schemeClr>
              </a:solidFill>
              <a:latin typeface="+mn-ea"/>
            </a:endParaRPr>
          </a:p>
        </p:txBody>
      </p:sp>
      <p:pic>
        <p:nvPicPr>
          <p:cNvPr id="39" name="図 38"/>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4411018" y="5332289"/>
            <a:ext cx="1216667" cy="912413"/>
          </a:xfrm>
          <a:prstGeom prst="rect">
            <a:avLst/>
          </a:prstGeom>
        </p:spPr>
      </p:pic>
      <p:pic>
        <p:nvPicPr>
          <p:cNvPr id="49" name="図 48"/>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3189566" y="5332290"/>
            <a:ext cx="1216549" cy="912413"/>
          </a:xfrm>
          <a:prstGeom prst="rect">
            <a:avLst/>
          </a:prstGeom>
        </p:spPr>
      </p:pic>
      <p:sp>
        <p:nvSpPr>
          <p:cNvPr id="54" name="テキスト ボックス 54"/>
          <p:cNvSpPr txBox="1">
            <a:spLocks noChangeArrowheads="1"/>
          </p:cNvSpPr>
          <p:nvPr/>
        </p:nvSpPr>
        <p:spPr bwMode="auto">
          <a:xfrm>
            <a:off x="6321200" y="2677499"/>
            <a:ext cx="958094" cy="281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58066" tIns="29033" rIns="58066" bIns="29033" numCol="1" anchor="ctr" anchorCtr="0" compatLnSpc="1">
            <a:prstTxWarp prst="textNoShape">
              <a:avLst/>
            </a:prstTxWarp>
          </a:bodyPr>
          <a:lstStyle/>
          <a:p>
            <a:pPr defTabSz="580667" eaLnBrk="0" fontAlgn="base" hangingPunct="0">
              <a:spcBef>
                <a:spcPct val="0"/>
              </a:spcBef>
              <a:spcAft>
                <a:spcPct val="0"/>
              </a:spcAft>
            </a:pPr>
            <a:r>
              <a:rPr lang="ja-JP" altLang="en-US" sz="1185" b="1" dirty="0">
                <a:solidFill>
                  <a:srgbClr val="FF0000"/>
                </a:solidFill>
                <a:latin typeface="+mn-ea"/>
              </a:rPr>
              <a:t>利用料無料</a:t>
            </a:r>
            <a:endParaRPr lang="ja-JP" altLang="ja-JP" sz="1185" b="1" dirty="0">
              <a:solidFill>
                <a:srgbClr val="FF0000"/>
              </a:solidFill>
              <a:latin typeface="+mn-ea"/>
            </a:endParaRPr>
          </a:p>
        </p:txBody>
      </p:sp>
      <p:cxnSp>
        <p:nvCxnSpPr>
          <p:cNvPr id="51" name="直線コネクタ 50"/>
          <p:cNvCxnSpPr>
            <a:cxnSpLocks/>
          </p:cNvCxnSpPr>
          <p:nvPr/>
        </p:nvCxnSpPr>
        <p:spPr>
          <a:xfrm flipH="1">
            <a:off x="5463264" y="4138883"/>
            <a:ext cx="406323" cy="39306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40" name="テキスト ボックス 39"/>
          <p:cNvSpPr txBox="1"/>
          <p:nvPr/>
        </p:nvSpPr>
        <p:spPr>
          <a:xfrm>
            <a:off x="5869588" y="6259774"/>
            <a:ext cx="2641192" cy="261610"/>
          </a:xfrm>
          <a:prstGeom prst="rect">
            <a:avLst/>
          </a:prstGeom>
          <a:noFill/>
        </p:spPr>
        <p:txBody>
          <a:bodyPr wrap="square" rtlCol="0">
            <a:spAutoFit/>
          </a:bodyPr>
          <a:lstStyle/>
          <a:p>
            <a:r>
              <a:rPr lang="ja-JP" altLang="en-US" sz="1100" dirty="0"/>
              <a:t>資料提供：函南町社会福祉協議会</a:t>
            </a:r>
          </a:p>
        </p:txBody>
      </p:sp>
    </p:spTree>
    <p:extLst>
      <p:ext uri="{BB962C8B-B14F-4D97-AF65-F5344CB8AC3E}">
        <p14:creationId xmlns:p14="http://schemas.microsoft.com/office/powerpoint/2010/main" val="27446084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54D59273-CF6A-4105-986B-03FD5A07102F}" type="slidenum">
              <a:rPr kumimoji="1" lang="ja-JP" altLang="en-US" smtClean="0"/>
              <a:t>11</a:t>
            </a:fld>
            <a:endParaRPr kumimoji="1" lang="ja-JP" altLang="en-US"/>
          </a:p>
        </p:txBody>
      </p:sp>
      <p:sp>
        <p:nvSpPr>
          <p:cNvPr id="11" name="タイトル 1">
            <a:extLst>
              <a:ext uri="{FF2B5EF4-FFF2-40B4-BE49-F238E27FC236}">
                <a16:creationId xmlns:a16="http://schemas.microsoft.com/office/drawing/2014/main" id="{D8679F88-0CA8-354C-9574-1738140F0299}"/>
              </a:ext>
            </a:extLst>
          </p:cNvPr>
          <p:cNvSpPr txBox="1">
            <a:spLocks/>
          </p:cNvSpPr>
          <p:nvPr/>
        </p:nvSpPr>
        <p:spPr>
          <a:xfrm>
            <a:off x="461686" y="283294"/>
            <a:ext cx="8220627" cy="541813"/>
          </a:xfrm>
          <a:prstGeom prst="rect">
            <a:avLst/>
          </a:prstGeom>
          <a:ln w="28575">
            <a:solidFill>
              <a:srgbClr val="7030A0"/>
            </a:solidFill>
          </a:ln>
        </p:spPr>
        <p:txBody>
          <a:bodyPr vert="horz" lIns="77421" tIns="38710" rIns="77421" bIns="38710" rtlCol="0" anchor="ctr" anchorCtr="0">
            <a:noAutofit/>
          </a:bodyPr>
          <a:lstStyle>
            <a:lvl1pPr algn="ctr">
              <a:lnSpc>
                <a:spcPct val="90000"/>
              </a:lnSpc>
              <a:spcBef>
                <a:spcPct val="0"/>
              </a:spcBef>
              <a:buNone/>
              <a:defRPr sz="2800" b="1">
                <a:latin typeface="Meiryo UI" panose="020B0604030504040204" pitchFamily="50" charset="-128"/>
                <a:ea typeface="Meiryo UI" panose="020B0604030504040204" pitchFamily="50" charset="-128"/>
                <a:cs typeface="+mj-cs"/>
              </a:defRPr>
            </a:lvl1pPr>
          </a:lstStyle>
          <a:p>
            <a:pPr algn="l"/>
            <a:r>
              <a:rPr lang="ja-JP" altLang="en-US" sz="2371" dirty="0"/>
              <a:t>小城市支えあいセンター（佐賀県小城市）</a:t>
            </a:r>
          </a:p>
        </p:txBody>
      </p:sp>
      <p:sp>
        <p:nvSpPr>
          <p:cNvPr id="2" name="正方形/長方形 1"/>
          <p:cNvSpPr/>
          <p:nvPr/>
        </p:nvSpPr>
        <p:spPr>
          <a:xfrm>
            <a:off x="5969814" y="331329"/>
            <a:ext cx="2879730" cy="509370"/>
          </a:xfrm>
          <a:prstGeom prst="rect">
            <a:avLst/>
          </a:prstGeom>
        </p:spPr>
        <p:txBody>
          <a:bodyPr wrap="square">
            <a:spAutoFit/>
          </a:bodyPr>
          <a:lstStyle/>
          <a:p>
            <a:r>
              <a:rPr lang="ja-JP" altLang="en-US" sz="1355" dirty="0"/>
              <a:t>人口</a:t>
            </a:r>
            <a:r>
              <a:rPr lang="en-US" altLang="ja-JP" sz="1355" dirty="0"/>
              <a:t>44,300</a:t>
            </a:r>
            <a:r>
              <a:rPr lang="ja-JP" altLang="en-US" sz="1355" dirty="0"/>
              <a:t>人　　</a:t>
            </a:r>
            <a:r>
              <a:rPr lang="en-US" altLang="ja-JP" sz="1355" dirty="0"/>
              <a:t>2019</a:t>
            </a:r>
            <a:r>
              <a:rPr lang="ja-JP" altLang="en-US" sz="1355" dirty="0"/>
              <a:t>年</a:t>
            </a:r>
            <a:r>
              <a:rPr lang="en-US" altLang="ja-JP" sz="1355" dirty="0"/>
              <a:t>5</a:t>
            </a:r>
            <a:r>
              <a:rPr lang="ja-JP" altLang="en-US" sz="1355" dirty="0"/>
              <a:t>月発足　　</a:t>
            </a:r>
            <a:endParaRPr lang="en-US" altLang="ja-JP" sz="1355" dirty="0"/>
          </a:p>
          <a:p>
            <a:r>
              <a:rPr lang="en-US" altLang="ja-JP" sz="1355" dirty="0"/>
              <a:t>2020</a:t>
            </a:r>
            <a:r>
              <a:rPr lang="ja-JP" altLang="en-US" sz="1355" dirty="0"/>
              <a:t>年</a:t>
            </a:r>
            <a:r>
              <a:rPr lang="en-US" altLang="ja-JP" sz="1355" dirty="0"/>
              <a:t>10</a:t>
            </a:r>
            <a:r>
              <a:rPr lang="ja-JP" altLang="en-US" sz="1355" dirty="0"/>
              <a:t>月付添（外出）支援開始</a:t>
            </a:r>
          </a:p>
        </p:txBody>
      </p:sp>
      <p:sp>
        <p:nvSpPr>
          <p:cNvPr id="8" name="テキスト ボックス 7"/>
          <p:cNvSpPr txBox="1"/>
          <p:nvPr/>
        </p:nvSpPr>
        <p:spPr>
          <a:xfrm>
            <a:off x="5746995" y="6402342"/>
            <a:ext cx="2398241" cy="248658"/>
          </a:xfrm>
          <a:prstGeom prst="rect">
            <a:avLst/>
          </a:prstGeom>
          <a:noFill/>
        </p:spPr>
        <p:txBody>
          <a:bodyPr wrap="square" rtlCol="0">
            <a:spAutoFit/>
          </a:bodyPr>
          <a:lstStyle/>
          <a:p>
            <a:r>
              <a:rPr lang="ja-JP" altLang="en-US" sz="1016" dirty="0"/>
              <a:t>資料提供：小城市</a:t>
            </a:r>
            <a:r>
              <a:rPr lang="ja-JP" altLang="en-US" sz="1016" dirty="0" err="1"/>
              <a:t>高齢障がい</a:t>
            </a:r>
            <a:r>
              <a:rPr lang="ja-JP" altLang="en-US" sz="1016" dirty="0"/>
              <a:t>支援課</a:t>
            </a:r>
          </a:p>
        </p:txBody>
      </p:sp>
      <p:pic>
        <p:nvPicPr>
          <p:cNvPr id="6" name="図 5"/>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98334" y="1675948"/>
            <a:ext cx="3425879" cy="4586443"/>
          </a:xfrm>
          <a:prstGeom prst="rect">
            <a:avLst/>
          </a:prstGeom>
          <a:ln>
            <a:solidFill>
              <a:schemeClr val="tx1"/>
            </a:solidFill>
          </a:ln>
        </p:spPr>
      </p:pic>
      <p:sp>
        <p:nvSpPr>
          <p:cNvPr id="13" name="コンテンツ プレースホルダー 2"/>
          <p:cNvSpPr>
            <a:spLocks noGrp="1"/>
          </p:cNvSpPr>
          <p:nvPr>
            <p:ph idx="1"/>
          </p:nvPr>
        </p:nvSpPr>
        <p:spPr>
          <a:xfrm>
            <a:off x="3724213" y="1675948"/>
            <a:ext cx="5121453" cy="4586443"/>
          </a:xfrm>
          <a:ln>
            <a:solidFill>
              <a:schemeClr val="tx1"/>
            </a:solidFill>
          </a:ln>
        </p:spPr>
        <p:txBody>
          <a:bodyPr>
            <a:noAutofit/>
          </a:bodyPr>
          <a:lstStyle/>
          <a:p>
            <a:pPr marL="0" indent="0">
              <a:lnSpc>
                <a:spcPct val="100000"/>
              </a:lnSpc>
              <a:spcBef>
                <a:spcPts val="0"/>
              </a:spcBef>
              <a:spcAft>
                <a:spcPts val="508"/>
              </a:spcAft>
              <a:buNone/>
            </a:pPr>
            <a:r>
              <a:rPr lang="ja-JP" altLang="en-US" sz="1270" dirty="0">
                <a:latin typeface="+mj-ea"/>
                <a:ea typeface="+mj-ea"/>
              </a:rPr>
              <a:t>「</a:t>
            </a:r>
            <a:r>
              <a:rPr lang="ja-JP" altLang="ja-JP" sz="1270" dirty="0"/>
              <a:t>小城市訪問型サービス</a:t>
            </a:r>
            <a:r>
              <a:rPr lang="en-US" altLang="ja-JP" sz="1270" dirty="0"/>
              <a:t>B</a:t>
            </a:r>
            <a:r>
              <a:rPr lang="ja-JP" altLang="ja-JP" sz="1270" dirty="0"/>
              <a:t>事業補助金交付要綱</a:t>
            </a:r>
            <a:r>
              <a:rPr lang="ja-JP" altLang="en-US" sz="1270" dirty="0">
                <a:latin typeface="+mj-ea"/>
                <a:ea typeface="+mj-ea"/>
              </a:rPr>
              <a:t>」より</a:t>
            </a:r>
            <a:endParaRPr lang="en-US" altLang="ja-JP" sz="1270" dirty="0">
              <a:latin typeface="+mj-ea"/>
              <a:ea typeface="+mj-ea"/>
            </a:endParaRPr>
          </a:p>
          <a:p>
            <a:pPr marL="0" indent="0">
              <a:lnSpc>
                <a:spcPct val="100000"/>
              </a:lnSpc>
              <a:spcBef>
                <a:spcPts val="0"/>
              </a:spcBef>
              <a:buNone/>
            </a:pPr>
            <a:r>
              <a:rPr lang="ja-JP" altLang="ja-JP" sz="1270" dirty="0"/>
              <a:t>１　人件費に関するもの</a:t>
            </a:r>
          </a:p>
          <a:p>
            <a:pPr marL="0" indent="0">
              <a:lnSpc>
                <a:spcPct val="100000"/>
              </a:lnSpc>
              <a:spcBef>
                <a:spcPts val="0"/>
              </a:spcBef>
              <a:buNone/>
            </a:pPr>
            <a:r>
              <a:rPr lang="ja-JP" altLang="en-US" sz="1270" dirty="0"/>
              <a:t>　</a:t>
            </a:r>
            <a:r>
              <a:rPr lang="ja-JP" altLang="ja-JP" sz="1270" dirty="0"/>
              <a:t>（支え合いコーディネーター等の人件費）</a:t>
            </a:r>
          </a:p>
          <a:p>
            <a:pPr marL="0" indent="0">
              <a:lnSpc>
                <a:spcPct val="100000"/>
              </a:lnSpc>
              <a:spcBef>
                <a:spcPts val="0"/>
              </a:spcBef>
              <a:buNone/>
            </a:pPr>
            <a:r>
              <a:rPr lang="ja-JP" altLang="ja-JP" sz="1270" dirty="0"/>
              <a:t>補助金の額は活動日数により、次のとおりとする。ただし、１日の活動時間が７時間</a:t>
            </a:r>
            <a:r>
              <a:rPr lang="en-US" altLang="ja-JP" sz="1270" dirty="0"/>
              <a:t>45</a:t>
            </a:r>
            <a:r>
              <a:rPr lang="ja-JP" altLang="ja-JP" sz="1270" dirty="0"/>
              <a:t>分に満たない場合や複数の人員で業務を行う場合は、１週間の総労働時間を</a:t>
            </a:r>
            <a:r>
              <a:rPr lang="en-US" altLang="ja-JP" sz="1270" dirty="0"/>
              <a:t>7.75</a:t>
            </a:r>
            <a:r>
              <a:rPr lang="ja-JP" altLang="ja-JP" sz="1270" dirty="0"/>
              <a:t>で除した値の小数点以下を四捨五入した値を週の活動日数とする。</a:t>
            </a:r>
            <a:endParaRPr lang="en-US" altLang="ja-JP" sz="1270" dirty="0"/>
          </a:p>
          <a:p>
            <a:pPr marL="0" indent="0">
              <a:lnSpc>
                <a:spcPct val="100000"/>
              </a:lnSpc>
              <a:spcBef>
                <a:spcPts val="0"/>
              </a:spcBef>
              <a:buNone/>
            </a:pPr>
            <a:r>
              <a:rPr lang="ja-JP" altLang="en-US" sz="1270" dirty="0"/>
              <a:t>　～　略　～</a:t>
            </a:r>
            <a:endParaRPr lang="ja-JP" altLang="ja-JP" sz="1270" dirty="0"/>
          </a:p>
          <a:p>
            <a:pPr marL="0" indent="0">
              <a:lnSpc>
                <a:spcPct val="100000"/>
              </a:lnSpc>
              <a:spcBef>
                <a:spcPts val="0"/>
              </a:spcBef>
              <a:buNone/>
            </a:pPr>
            <a:r>
              <a:rPr lang="ja-JP" altLang="en-US" sz="1270" dirty="0"/>
              <a:t>　</a:t>
            </a:r>
            <a:r>
              <a:rPr lang="ja-JP" altLang="ja-JP" sz="1270" dirty="0"/>
              <a:t>（１）　活動日が週１日の場合　年額　</a:t>
            </a:r>
            <a:r>
              <a:rPr lang="en-US" altLang="ja-JP" sz="1270" dirty="0"/>
              <a:t>332,800</a:t>
            </a:r>
            <a:r>
              <a:rPr lang="ja-JP" altLang="ja-JP" sz="1270" dirty="0"/>
              <a:t>円</a:t>
            </a:r>
            <a:endParaRPr lang="en-US" altLang="ja-JP" sz="1270" dirty="0"/>
          </a:p>
          <a:p>
            <a:pPr marL="0" indent="0">
              <a:lnSpc>
                <a:spcPct val="100000"/>
              </a:lnSpc>
              <a:spcBef>
                <a:spcPts val="0"/>
              </a:spcBef>
              <a:buNone/>
            </a:pPr>
            <a:r>
              <a:rPr lang="ja-JP" altLang="en-US" sz="1270" dirty="0"/>
              <a:t>　</a:t>
            </a:r>
            <a:r>
              <a:rPr lang="ja-JP" altLang="ja-JP" sz="1270" dirty="0"/>
              <a:t>（２）　活動日が週２日の場合　年額　</a:t>
            </a:r>
            <a:r>
              <a:rPr lang="en-US" altLang="ja-JP" sz="1270" dirty="0"/>
              <a:t>665,600</a:t>
            </a:r>
            <a:r>
              <a:rPr lang="ja-JP" altLang="ja-JP" sz="1270" dirty="0"/>
              <a:t>円</a:t>
            </a:r>
          </a:p>
          <a:p>
            <a:pPr marL="0" indent="0">
              <a:lnSpc>
                <a:spcPct val="100000"/>
              </a:lnSpc>
              <a:spcBef>
                <a:spcPts val="0"/>
              </a:spcBef>
              <a:buNone/>
            </a:pPr>
            <a:r>
              <a:rPr lang="ja-JP" altLang="en-US" sz="1270" dirty="0"/>
              <a:t>　</a:t>
            </a:r>
            <a:r>
              <a:rPr lang="ja-JP" altLang="ja-JP" sz="1270" dirty="0"/>
              <a:t>（３）　活動日が週３日の場合　年額　</a:t>
            </a:r>
            <a:r>
              <a:rPr lang="en-US" altLang="ja-JP" sz="1270" dirty="0"/>
              <a:t>998,400</a:t>
            </a:r>
            <a:r>
              <a:rPr lang="ja-JP" altLang="ja-JP" sz="1270" dirty="0"/>
              <a:t>円</a:t>
            </a:r>
            <a:endParaRPr lang="en-US" altLang="ja-JP" sz="1270" dirty="0"/>
          </a:p>
          <a:p>
            <a:pPr marL="0" indent="0">
              <a:lnSpc>
                <a:spcPct val="100000"/>
              </a:lnSpc>
              <a:spcBef>
                <a:spcPts val="0"/>
              </a:spcBef>
              <a:buNone/>
            </a:pPr>
            <a:r>
              <a:rPr lang="ja-JP" altLang="en-US" sz="1270" dirty="0"/>
              <a:t>　</a:t>
            </a:r>
            <a:r>
              <a:rPr lang="ja-JP" altLang="ja-JP" sz="1270" dirty="0"/>
              <a:t>（４）　活動日が週４日の場合　年額　</a:t>
            </a:r>
            <a:r>
              <a:rPr lang="en-US" altLang="ja-JP" sz="1270" dirty="0"/>
              <a:t>1,331,200</a:t>
            </a:r>
            <a:r>
              <a:rPr lang="ja-JP" altLang="ja-JP" sz="1270" dirty="0"/>
              <a:t>円</a:t>
            </a:r>
          </a:p>
          <a:p>
            <a:pPr marL="0" indent="0">
              <a:lnSpc>
                <a:spcPct val="100000"/>
              </a:lnSpc>
              <a:spcBef>
                <a:spcPts val="0"/>
              </a:spcBef>
              <a:buNone/>
            </a:pPr>
            <a:r>
              <a:rPr lang="ja-JP" altLang="en-US" sz="1270" dirty="0"/>
              <a:t>　</a:t>
            </a:r>
            <a:r>
              <a:rPr lang="ja-JP" altLang="ja-JP" sz="1270" dirty="0"/>
              <a:t>（５）　活動日が週５日の場合　年額　</a:t>
            </a:r>
            <a:r>
              <a:rPr lang="en-US" altLang="ja-JP" sz="1270" dirty="0"/>
              <a:t>1,664,000</a:t>
            </a:r>
            <a:r>
              <a:rPr lang="ja-JP" altLang="ja-JP" sz="1270" dirty="0"/>
              <a:t>円</a:t>
            </a:r>
          </a:p>
          <a:p>
            <a:pPr marL="0" indent="0">
              <a:lnSpc>
                <a:spcPct val="100000"/>
              </a:lnSpc>
              <a:spcBef>
                <a:spcPts val="0"/>
              </a:spcBef>
              <a:buNone/>
            </a:pPr>
            <a:r>
              <a:rPr lang="ja-JP" altLang="ja-JP" sz="1270" dirty="0"/>
              <a:t>なお、共生社会の観点から、利用者以外の者への支援を行う場合、支援の対象の半数以上が利用者であれば、上記のとおりの補助を行う。</a:t>
            </a:r>
          </a:p>
          <a:p>
            <a:pPr marL="0" indent="0">
              <a:lnSpc>
                <a:spcPct val="100000"/>
              </a:lnSpc>
              <a:spcBef>
                <a:spcPts val="0"/>
              </a:spcBef>
              <a:buNone/>
            </a:pPr>
            <a:r>
              <a:rPr lang="ja-JP" altLang="ja-JP" sz="1270" dirty="0"/>
              <a:t>また、利用者が支援の対象の半数を下回った場合、上記に定める金額のうち補助対象経費の１割を対象に、利用者とそれ以外を按分し補助する。</a:t>
            </a:r>
            <a:endParaRPr lang="en-US" altLang="ja-JP" sz="1270" dirty="0"/>
          </a:p>
          <a:p>
            <a:pPr marL="0" indent="0">
              <a:lnSpc>
                <a:spcPct val="100000"/>
              </a:lnSpc>
              <a:spcBef>
                <a:spcPts val="0"/>
              </a:spcBef>
              <a:buNone/>
            </a:pPr>
            <a:endParaRPr lang="en-US" altLang="ja-JP" sz="1270" dirty="0"/>
          </a:p>
          <a:p>
            <a:pPr marL="0" indent="0">
              <a:lnSpc>
                <a:spcPct val="100000"/>
              </a:lnSpc>
              <a:spcBef>
                <a:spcPts val="0"/>
              </a:spcBef>
              <a:buNone/>
            </a:pPr>
            <a:r>
              <a:rPr lang="ja-JP" altLang="ja-JP" sz="1270" dirty="0"/>
              <a:t>２　事務費に関するもの</a:t>
            </a:r>
            <a:endParaRPr lang="en-US" altLang="ja-JP" sz="1270" dirty="0"/>
          </a:p>
          <a:p>
            <a:pPr marL="0" indent="0">
              <a:lnSpc>
                <a:spcPct val="100000"/>
              </a:lnSpc>
              <a:spcBef>
                <a:spcPts val="0"/>
              </a:spcBef>
              <a:buNone/>
            </a:pPr>
            <a:r>
              <a:rPr lang="ja-JP" altLang="en-US" sz="1270" dirty="0"/>
              <a:t>　　 ～　略　～</a:t>
            </a:r>
            <a:endParaRPr lang="ja-JP" altLang="ja-JP" sz="1270" dirty="0"/>
          </a:p>
          <a:p>
            <a:pPr marL="0" indent="0">
              <a:lnSpc>
                <a:spcPct val="100000"/>
              </a:lnSpc>
              <a:spcBef>
                <a:spcPts val="0"/>
              </a:spcBef>
              <a:buNone/>
            </a:pPr>
            <a:r>
              <a:rPr lang="ja-JP" altLang="en-US" sz="1270" dirty="0"/>
              <a:t>　</a:t>
            </a:r>
            <a:r>
              <a:rPr lang="ja-JP" altLang="ja-JP" sz="1270" dirty="0"/>
              <a:t>消耗品費　</a:t>
            </a:r>
            <a:r>
              <a:rPr lang="en-US" altLang="ja-JP" sz="1270" dirty="0"/>
              <a:t>120,000</a:t>
            </a:r>
            <a:r>
              <a:rPr lang="ja-JP" altLang="ja-JP" sz="1270" dirty="0"/>
              <a:t>円／年</a:t>
            </a:r>
            <a:r>
              <a:rPr lang="ja-JP" altLang="en-US" sz="1270" dirty="0"/>
              <a:t>　</a:t>
            </a:r>
            <a:r>
              <a:rPr lang="ja-JP" altLang="ja-JP" sz="1270" dirty="0"/>
              <a:t>消耗品費以外　</a:t>
            </a:r>
            <a:r>
              <a:rPr lang="en-US" altLang="ja-JP" sz="1270" dirty="0"/>
              <a:t>20,000</a:t>
            </a:r>
            <a:r>
              <a:rPr lang="ja-JP" altLang="ja-JP" sz="1270" dirty="0"/>
              <a:t>円／月</a:t>
            </a:r>
            <a:endParaRPr lang="ja-JP" altLang="en-US" sz="1270" dirty="0">
              <a:latin typeface="+mj-ea"/>
              <a:ea typeface="+mj-ea"/>
            </a:endParaRPr>
          </a:p>
        </p:txBody>
      </p:sp>
      <p:sp>
        <p:nvSpPr>
          <p:cNvPr id="14" name="正方形/長方形 13">
            <a:extLst>
              <a:ext uri="{FF2B5EF4-FFF2-40B4-BE49-F238E27FC236}">
                <a16:creationId xmlns:a16="http://schemas.microsoft.com/office/drawing/2014/main" id="{BF045351-ACCB-44BB-8A91-8DC4FA8273AE}"/>
              </a:ext>
            </a:extLst>
          </p:cNvPr>
          <p:cNvSpPr/>
          <p:nvPr/>
        </p:nvSpPr>
        <p:spPr>
          <a:xfrm>
            <a:off x="416636" y="1023941"/>
            <a:ext cx="8310725" cy="431488"/>
          </a:xfrm>
          <a:prstGeom prst="rect">
            <a:avLst/>
          </a:prstGeom>
          <a:solidFill>
            <a:schemeClr val="accent3">
              <a:lumMod val="20000"/>
              <a:lumOff val="80000"/>
            </a:schemeClr>
          </a:solidFill>
          <a:effectLst/>
        </p:spPr>
        <p:style>
          <a:lnRef idx="3">
            <a:schemeClr val="lt1"/>
          </a:lnRef>
          <a:fillRef idx="1">
            <a:schemeClr val="accent5"/>
          </a:fillRef>
          <a:effectRef idx="1">
            <a:schemeClr val="accent5"/>
          </a:effectRef>
          <a:fontRef idx="minor">
            <a:schemeClr val="lt1"/>
          </a:fontRef>
        </p:style>
        <p:txBody>
          <a:bodyPr vert="horz" lIns="68580" tIns="34290" rIns="68580" bIns="34290" rtlCol="0" anchor="ctr">
            <a:normAutofit/>
          </a:bodyPr>
          <a:lstStyle/>
          <a:p>
            <a:pPr defTabSz="685807">
              <a:lnSpc>
                <a:spcPct val="90000"/>
              </a:lnSpc>
              <a:spcBef>
                <a:spcPct val="0"/>
              </a:spcBef>
            </a:pPr>
            <a:r>
              <a:rPr lang="ja-JP" altLang="en-US" sz="1693" dirty="0">
                <a:solidFill>
                  <a:schemeClr val="tx1"/>
                </a:solidFill>
                <a:latin typeface="Meiryo UI" panose="020B0604030504040204" pitchFamily="50" charset="-128"/>
                <a:ea typeface="Meiryo UI" panose="020B0604030504040204" pitchFamily="50" charset="-128"/>
              </a:rPr>
              <a:t>訪問型サービス</a:t>
            </a:r>
            <a:r>
              <a:rPr lang="en-US" altLang="ja-JP" sz="1693" dirty="0">
                <a:solidFill>
                  <a:schemeClr val="tx1"/>
                </a:solidFill>
                <a:latin typeface="Meiryo UI" panose="020B0604030504040204" pitchFamily="50" charset="-128"/>
                <a:ea typeface="Meiryo UI" panose="020B0604030504040204" pitchFamily="50" charset="-128"/>
              </a:rPr>
              <a:t>B</a:t>
            </a:r>
            <a:r>
              <a:rPr lang="ja-JP" altLang="en-US" sz="1693" dirty="0">
                <a:solidFill>
                  <a:schemeClr val="tx1"/>
                </a:solidFill>
                <a:latin typeface="Meiryo UI" panose="020B0604030504040204" pitchFamily="50" charset="-128"/>
                <a:ea typeface="Meiryo UI" panose="020B0604030504040204" pitchFamily="50" charset="-128"/>
              </a:rPr>
              <a:t>の補助を活用した事例</a:t>
            </a:r>
            <a:endParaRPr lang="en-US" altLang="ja-JP" sz="1693"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9108446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54D59273-CF6A-4105-986B-03FD5A07102F}" type="slidenum">
              <a:rPr kumimoji="1" lang="ja-JP" altLang="en-US" smtClean="0"/>
              <a:t>12</a:t>
            </a:fld>
            <a:endParaRPr kumimoji="1" lang="ja-JP" altLang="en-US"/>
          </a:p>
        </p:txBody>
      </p:sp>
      <p:pic>
        <p:nvPicPr>
          <p:cNvPr id="6" name="図 5"/>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4293" y="637957"/>
            <a:ext cx="8995413" cy="5582085"/>
          </a:xfrm>
          <a:prstGeom prst="rect">
            <a:avLst/>
          </a:prstGeom>
          <a:ln>
            <a:solidFill>
              <a:schemeClr val="tx1"/>
            </a:solidFill>
          </a:ln>
        </p:spPr>
      </p:pic>
    </p:spTree>
    <p:extLst>
      <p:ext uri="{BB962C8B-B14F-4D97-AF65-F5344CB8AC3E}">
        <p14:creationId xmlns:p14="http://schemas.microsoft.com/office/powerpoint/2010/main" val="41845807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54D59273-CF6A-4105-986B-03FD5A07102F}" type="slidenum">
              <a:rPr kumimoji="1" lang="ja-JP" altLang="en-US" smtClean="0"/>
              <a:t>13</a:t>
            </a:fld>
            <a:endParaRPr kumimoji="1" lang="ja-JP" altLang="en-US" dirty="0"/>
          </a:p>
        </p:txBody>
      </p:sp>
      <p:sp>
        <p:nvSpPr>
          <p:cNvPr id="12" name="タイトル 1"/>
          <p:cNvSpPr txBox="1">
            <a:spLocks/>
          </p:cNvSpPr>
          <p:nvPr/>
        </p:nvSpPr>
        <p:spPr>
          <a:xfrm>
            <a:off x="440899" y="465339"/>
            <a:ext cx="8074450" cy="457048"/>
          </a:xfrm>
          <a:prstGeom prst="rect">
            <a:avLst/>
          </a:prstGeom>
          <a:ln w="38100">
            <a:solidFill>
              <a:srgbClr val="7030A0"/>
            </a:solidFill>
          </a:ln>
        </p:spPr>
        <p:txBody>
          <a:bodyPr vert="horz" lIns="68580" tIns="34290" rIns="68580" bIns="3429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20000"/>
              </a:lnSpc>
            </a:pPr>
            <a:r>
              <a:rPr lang="ja-JP" altLang="en-US" sz="2201" b="1" dirty="0">
                <a:latin typeface="Meiryo UI" panose="020B0604030504040204" pitchFamily="50" charset="-128"/>
                <a:ea typeface="Meiryo UI" panose="020B0604030504040204" pitchFamily="50" charset="-128"/>
              </a:rPr>
              <a:t>乙島らんらん（岡山県倉敷市乙島小学校区）</a:t>
            </a:r>
            <a:endParaRPr lang="ja-JP" altLang="en-US" sz="2201" dirty="0"/>
          </a:p>
        </p:txBody>
      </p:sp>
      <p:sp>
        <p:nvSpPr>
          <p:cNvPr id="15" name="正方形/長方形 14"/>
          <p:cNvSpPr/>
          <p:nvPr/>
        </p:nvSpPr>
        <p:spPr>
          <a:xfrm>
            <a:off x="5879569" y="516669"/>
            <a:ext cx="2480660" cy="457048"/>
          </a:xfrm>
          <a:prstGeom prst="rect">
            <a:avLst/>
          </a:prstGeom>
        </p:spPr>
        <p:txBody>
          <a:bodyPr wrap="square">
            <a:spAutoFit/>
          </a:bodyPr>
          <a:lstStyle/>
          <a:p>
            <a:r>
              <a:rPr lang="ja-JP" altLang="en-US" sz="1185" dirty="0">
                <a:solidFill>
                  <a:srgbClr val="002060"/>
                </a:solidFill>
              </a:rPr>
              <a:t>乙島小学校区2,688世帯　6,389人／31.1％（2018年6月）</a:t>
            </a:r>
          </a:p>
        </p:txBody>
      </p:sp>
      <p:graphicFrame>
        <p:nvGraphicFramePr>
          <p:cNvPr id="16" name="表 15"/>
          <p:cNvGraphicFramePr>
            <a:graphicFrameLocks noGrp="1"/>
          </p:cNvGraphicFramePr>
          <p:nvPr>
            <p:extLst>
              <p:ext uri="{D42A27DB-BD31-4B8C-83A1-F6EECF244321}">
                <p14:modId xmlns:p14="http://schemas.microsoft.com/office/powerpoint/2010/main" val="1007708257"/>
              </p:ext>
            </p:extLst>
          </p:nvPr>
        </p:nvGraphicFramePr>
        <p:xfrm>
          <a:off x="440898" y="1192095"/>
          <a:ext cx="8074451" cy="3138445"/>
        </p:xfrm>
        <a:graphic>
          <a:graphicData uri="http://schemas.openxmlformats.org/drawingml/2006/table">
            <a:tbl>
              <a:tblPr firstRow="1" bandRow="1">
                <a:tableStyleId>{5C22544A-7EE6-4342-B048-85BDC9FD1C3A}</a:tableStyleId>
              </a:tblPr>
              <a:tblGrid>
                <a:gridCol w="1166097">
                  <a:extLst>
                    <a:ext uri="{9D8B030D-6E8A-4147-A177-3AD203B41FA5}">
                      <a16:colId xmlns:a16="http://schemas.microsoft.com/office/drawing/2014/main" val="20000"/>
                    </a:ext>
                  </a:extLst>
                </a:gridCol>
                <a:gridCol w="6908354">
                  <a:extLst>
                    <a:ext uri="{9D8B030D-6E8A-4147-A177-3AD203B41FA5}">
                      <a16:colId xmlns:a16="http://schemas.microsoft.com/office/drawing/2014/main" val="20001"/>
                    </a:ext>
                  </a:extLst>
                </a:gridCol>
              </a:tblGrid>
              <a:tr h="491604">
                <a:tc>
                  <a:txBody>
                    <a:bodyPr/>
                    <a:lstStyle/>
                    <a:p>
                      <a:r>
                        <a:rPr kumimoji="1" lang="ja-JP" altLang="en-US" sz="1800" dirty="0">
                          <a:latin typeface="+mn-ea"/>
                          <a:ea typeface="+mn-ea"/>
                        </a:rPr>
                        <a:t>スタート</a:t>
                      </a:r>
                    </a:p>
                  </a:txBody>
                  <a:tcPr marL="77421" marR="77421" marT="38710" marB="38710"/>
                </a:tc>
                <a:tc>
                  <a:txBody>
                    <a:bodyPr/>
                    <a:lstStyle/>
                    <a:p>
                      <a:pPr marL="0" marR="0" lvl="0" indent="0" algn="l" defTabSz="809976" rtl="0" eaLnBrk="1" fontAlgn="auto" latinLnBrk="0" hangingPunct="1">
                        <a:lnSpc>
                          <a:spcPct val="100000"/>
                        </a:lnSpc>
                        <a:spcBef>
                          <a:spcPts val="0"/>
                        </a:spcBef>
                        <a:spcAft>
                          <a:spcPts val="0"/>
                        </a:spcAft>
                        <a:buClrTx/>
                        <a:buSzTx/>
                        <a:buFontTx/>
                        <a:buNone/>
                        <a:tabLst/>
                        <a:defRPr/>
                      </a:pPr>
                      <a:r>
                        <a:rPr lang="ja-JP" altLang="en-US" sz="1800" dirty="0">
                          <a:latin typeface="+mn-ea"/>
                          <a:ea typeface="+mn-ea"/>
                        </a:rPr>
                        <a:t>2017年7月</a:t>
                      </a:r>
                      <a:endParaRPr kumimoji="1" lang="ja-JP" altLang="en-US" sz="1800" dirty="0">
                        <a:latin typeface="+mn-ea"/>
                        <a:ea typeface="+mn-ea"/>
                      </a:endParaRPr>
                    </a:p>
                  </a:txBody>
                  <a:tcPr marL="77421" marR="77421" marT="38710" marB="38710"/>
                </a:tc>
                <a:extLst>
                  <a:ext uri="{0D108BD9-81ED-4DB2-BD59-A6C34878D82A}">
                    <a16:rowId xmlns:a16="http://schemas.microsoft.com/office/drawing/2014/main" val="10000"/>
                  </a:ext>
                </a:extLst>
              </a:tr>
              <a:tr h="449901">
                <a:tc>
                  <a:txBody>
                    <a:bodyPr/>
                    <a:lstStyle/>
                    <a:p>
                      <a:r>
                        <a:rPr kumimoji="1" lang="ja-JP" altLang="en-US" sz="1800" dirty="0">
                          <a:latin typeface="+mn-ea"/>
                          <a:ea typeface="+mn-ea"/>
                        </a:rPr>
                        <a:t>運行日</a:t>
                      </a:r>
                    </a:p>
                  </a:txBody>
                  <a:tcPr marL="77421" marR="77421" marT="38710" marB="38710"/>
                </a:tc>
                <a:tc>
                  <a:txBody>
                    <a:bodyPr/>
                    <a:lstStyle/>
                    <a:p>
                      <a:pPr marL="0" marR="0" lvl="0" indent="0" algn="l" defTabSz="809976" rtl="0" eaLnBrk="1" fontAlgn="auto" latinLnBrk="0" hangingPunct="1">
                        <a:lnSpc>
                          <a:spcPct val="100000"/>
                        </a:lnSpc>
                        <a:spcBef>
                          <a:spcPts val="0"/>
                        </a:spcBef>
                        <a:spcAft>
                          <a:spcPts val="0"/>
                        </a:spcAft>
                        <a:buClrTx/>
                        <a:buSzTx/>
                        <a:buFontTx/>
                        <a:buNone/>
                        <a:tabLst/>
                        <a:defRPr/>
                      </a:pPr>
                      <a:r>
                        <a:rPr lang="ja-JP" altLang="en-US" sz="1800" dirty="0">
                          <a:latin typeface="+mn-ea"/>
                          <a:ea typeface="+mn-ea"/>
                        </a:rPr>
                        <a:t>週2日（火・金曜）　8:00～18:00</a:t>
                      </a:r>
                      <a:endParaRPr lang="en-US" altLang="ja-JP" sz="1800" dirty="0">
                        <a:latin typeface="+mn-ea"/>
                        <a:ea typeface="+mn-ea"/>
                      </a:endParaRPr>
                    </a:p>
                  </a:txBody>
                  <a:tcPr marL="77421" marR="77421" marT="38710" marB="38710"/>
                </a:tc>
                <a:extLst>
                  <a:ext uri="{0D108BD9-81ED-4DB2-BD59-A6C34878D82A}">
                    <a16:rowId xmlns:a16="http://schemas.microsoft.com/office/drawing/2014/main" val="10001"/>
                  </a:ext>
                </a:extLst>
              </a:tr>
              <a:tr h="747920">
                <a:tc>
                  <a:txBody>
                    <a:bodyPr/>
                    <a:lstStyle/>
                    <a:p>
                      <a:r>
                        <a:rPr lang="ja-JP" altLang="en-US" sz="1800" dirty="0">
                          <a:latin typeface="+mn-ea"/>
                          <a:ea typeface="+mn-ea"/>
                        </a:rPr>
                        <a:t>車両</a:t>
                      </a:r>
                      <a:endParaRPr kumimoji="1" lang="ja-JP" altLang="en-US" sz="1800" dirty="0">
                        <a:latin typeface="+mn-ea"/>
                        <a:ea typeface="+mn-ea"/>
                      </a:endParaRPr>
                    </a:p>
                  </a:txBody>
                  <a:tcPr marL="77421" marR="77421" marT="38710" marB="38710"/>
                </a:tc>
                <a:tc>
                  <a:txBody>
                    <a:bodyPr/>
                    <a:lstStyle/>
                    <a:p>
                      <a:pPr marL="0" marR="0" lvl="0" indent="0" algn="l" defTabSz="809976" rtl="0" eaLnBrk="1" fontAlgn="auto" latinLnBrk="0" hangingPunct="1">
                        <a:lnSpc>
                          <a:spcPct val="100000"/>
                        </a:lnSpc>
                        <a:spcBef>
                          <a:spcPts val="0"/>
                        </a:spcBef>
                        <a:spcAft>
                          <a:spcPts val="0"/>
                        </a:spcAft>
                        <a:buClrTx/>
                        <a:buSzTx/>
                        <a:buFontTx/>
                        <a:buNone/>
                        <a:tabLst/>
                        <a:defRPr/>
                      </a:pPr>
                      <a:r>
                        <a:rPr lang="ja-JP" altLang="en-US" sz="1800" dirty="0">
                          <a:latin typeface="+mn-ea"/>
                          <a:ea typeface="+mn-ea"/>
                        </a:rPr>
                        <a:t>乙島小学校区コミュニティ協議会の</a:t>
                      </a:r>
                      <a:endParaRPr lang="en-US" altLang="ja-JP" sz="1800" dirty="0">
                        <a:latin typeface="+mn-ea"/>
                        <a:ea typeface="+mn-ea"/>
                      </a:endParaRPr>
                    </a:p>
                    <a:p>
                      <a:pPr marL="0" marR="0" lvl="0" indent="0" algn="l" defTabSz="809976" rtl="0" eaLnBrk="1" fontAlgn="auto" latinLnBrk="0" hangingPunct="1">
                        <a:lnSpc>
                          <a:spcPct val="100000"/>
                        </a:lnSpc>
                        <a:spcBef>
                          <a:spcPts val="0"/>
                        </a:spcBef>
                        <a:spcAft>
                          <a:spcPts val="0"/>
                        </a:spcAft>
                        <a:buClrTx/>
                        <a:buSzTx/>
                        <a:buFontTx/>
                        <a:buNone/>
                        <a:tabLst/>
                        <a:defRPr/>
                      </a:pPr>
                      <a:r>
                        <a:rPr lang="ja-JP" altLang="en-US" sz="1800" dirty="0">
                          <a:latin typeface="+mn-ea"/>
                          <a:ea typeface="+mn-ea"/>
                        </a:rPr>
                        <a:t>リース車両（軽自動車）</a:t>
                      </a:r>
                    </a:p>
                  </a:txBody>
                  <a:tcPr marL="77421" marR="77421" marT="38710" marB="38710"/>
                </a:tc>
                <a:extLst>
                  <a:ext uri="{0D108BD9-81ED-4DB2-BD59-A6C34878D82A}">
                    <a16:rowId xmlns:a16="http://schemas.microsoft.com/office/drawing/2014/main" val="10002"/>
                  </a:ext>
                </a:extLst>
              </a:tr>
              <a:tr h="1440095">
                <a:tc>
                  <a:txBody>
                    <a:bodyPr/>
                    <a:lstStyle/>
                    <a:p>
                      <a:pPr marL="0" marR="0" lvl="0" indent="0" algn="l" defTabSz="809976" rtl="0" eaLnBrk="1" fontAlgn="auto" latinLnBrk="0" hangingPunct="1">
                        <a:lnSpc>
                          <a:spcPct val="100000"/>
                        </a:lnSpc>
                        <a:spcBef>
                          <a:spcPts val="0"/>
                        </a:spcBef>
                        <a:spcAft>
                          <a:spcPts val="0"/>
                        </a:spcAft>
                        <a:buClrTx/>
                        <a:buSzTx/>
                        <a:buFontTx/>
                        <a:buNone/>
                        <a:tabLst/>
                        <a:defRPr/>
                      </a:pPr>
                      <a:r>
                        <a:rPr lang="ja-JP" altLang="en-US" sz="1800" dirty="0">
                          <a:latin typeface="+mn-ea"/>
                          <a:ea typeface="+mn-ea"/>
                        </a:rPr>
                        <a:t>拠点、コーディネートの担当者</a:t>
                      </a:r>
                      <a:endParaRPr kumimoji="1" lang="ja-JP" altLang="en-US" sz="1800" dirty="0">
                        <a:latin typeface="+mn-ea"/>
                        <a:ea typeface="+mn-ea"/>
                      </a:endParaRPr>
                    </a:p>
                  </a:txBody>
                  <a:tcPr marL="77421" marR="77421" marT="38710" marB="38710"/>
                </a:tc>
                <a:tc>
                  <a:txBody>
                    <a:bodyPr/>
                    <a:lstStyle/>
                    <a:p>
                      <a:pPr marL="0" marR="0" lvl="0" indent="0" algn="l" defTabSz="809976" rtl="0" eaLnBrk="1" fontAlgn="auto" latinLnBrk="0" hangingPunct="1">
                        <a:lnSpc>
                          <a:spcPct val="100000"/>
                        </a:lnSpc>
                        <a:spcBef>
                          <a:spcPts val="0"/>
                        </a:spcBef>
                        <a:spcAft>
                          <a:spcPts val="0"/>
                        </a:spcAft>
                        <a:buClrTx/>
                        <a:buSzTx/>
                        <a:buFontTx/>
                        <a:buNone/>
                        <a:tabLst/>
                        <a:defRPr/>
                      </a:pPr>
                      <a:r>
                        <a:rPr lang="ja-JP" altLang="en-US" sz="1800" dirty="0">
                          <a:latin typeface="+mn-ea"/>
                          <a:ea typeface="+mn-ea"/>
                        </a:rPr>
                        <a:t>・コミュニティハウス（集会所）</a:t>
                      </a:r>
                      <a:endParaRPr lang="en-US" altLang="ja-JP" sz="1800" dirty="0">
                        <a:latin typeface="+mn-ea"/>
                        <a:ea typeface="+mn-ea"/>
                      </a:endParaRPr>
                    </a:p>
                    <a:p>
                      <a:pPr marL="0" marR="0" lvl="0" indent="0" algn="l" defTabSz="809976" rtl="0" eaLnBrk="1" fontAlgn="auto" latinLnBrk="0" hangingPunct="1">
                        <a:lnSpc>
                          <a:spcPct val="100000"/>
                        </a:lnSpc>
                        <a:spcBef>
                          <a:spcPts val="0"/>
                        </a:spcBef>
                        <a:spcAft>
                          <a:spcPts val="0"/>
                        </a:spcAft>
                        <a:buClrTx/>
                        <a:buSzTx/>
                        <a:buFontTx/>
                        <a:buNone/>
                        <a:tabLst/>
                        <a:defRPr/>
                      </a:pPr>
                      <a:r>
                        <a:rPr lang="ja-JP" altLang="en-US" sz="1800" dirty="0">
                          <a:latin typeface="+mn-ea"/>
                          <a:ea typeface="+mn-ea"/>
                        </a:rPr>
                        <a:t>・同協議会はここを拠点に複数の事業を実施</a:t>
                      </a:r>
                      <a:endParaRPr lang="en-US" altLang="ja-JP" sz="1800" dirty="0">
                        <a:latin typeface="+mn-ea"/>
                        <a:ea typeface="+mn-ea"/>
                      </a:endParaRPr>
                    </a:p>
                    <a:p>
                      <a:pPr marL="0" marR="0" lvl="0" indent="0" algn="l" defTabSz="809976" rtl="0" eaLnBrk="1" fontAlgn="auto" latinLnBrk="0" hangingPunct="1">
                        <a:lnSpc>
                          <a:spcPct val="100000"/>
                        </a:lnSpc>
                        <a:spcBef>
                          <a:spcPts val="0"/>
                        </a:spcBef>
                        <a:spcAft>
                          <a:spcPts val="0"/>
                        </a:spcAft>
                        <a:buClrTx/>
                        <a:buSzTx/>
                        <a:buFontTx/>
                        <a:buNone/>
                        <a:tabLst/>
                        <a:defRPr/>
                      </a:pPr>
                      <a:r>
                        <a:rPr lang="ja-JP" altLang="en-US" sz="1800" dirty="0">
                          <a:latin typeface="+mn-ea"/>
                          <a:ea typeface="+mn-ea"/>
                        </a:rPr>
                        <a:t>・小学校区コミュニティ協議会のスタッフ</a:t>
                      </a:r>
                      <a:endParaRPr lang="en-US" altLang="ja-JP" sz="1800" dirty="0">
                        <a:latin typeface="+mn-ea"/>
                        <a:ea typeface="+mn-ea"/>
                      </a:endParaRPr>
                    </a:p>
                    <a:p>
                      <a:pPr marL="0" marR="0" lvl="0" indent="0" algn="l" defTabSz="809976" rtl="0" eaLnBrk="1" fontAlgn="auto" latinLnBrk="0" hangingPunct="1">
                        <a:lnSpc>
                          <a:spcPct val="100000"/>
                        </a:lnSpc>
                        <a:spcBef>
                          <a:spcPts val="0"/>
                        </a:spcBef>
                        <a:spcAft>
                          <a:spcPts val="0"/>
                        </a:spcAft>
                        <a:buClrTx/>
                        <a:buSzTx/>
                        <a:buFontTx/>
                        <a:buNone/>
                        <a:tabLst/>
                        <a:defRPr/>
                      </a:pPr>
                      <a:r>
                        <a:rPr lang="ja-JP" altLang="en-US" sz="1800" dirty="0">
                          <a:latin typeface="+mn-ea"/>
                          <a:ea typeface="+mn-ea"/>
                        </a:rPr>
                        <a:t>ドア・ツー・ドアではあるが、目的地はおおむね玉島地区内にあるため</a:t>
                      </a:r>
                      <a:r>
                        <a:rPr lang="en-US" altLang="ja-JP" sz="1800" dirty="0">
                          <a:latin typeface="+mn-ea"/>
                          <a:ea typeface="+mn-ea"/>
                        </a:rPr>
                        <a:t>5km</a:t>
                      </a:r>
                      <a:endParaRPr kumimoji="1" lang="ja-JP" altLang="en-US" sz="1800" dirty="0">
                        <a:latin typeface="+mn-ea"/>
                        <a:ea typeface="+mn-ea"/>
                      </a:endParaRPr>
                    </a:p>
                  </a:txBody>
                  <a:tcPr marL="77421" marR="77421" marT="38710" marB="38710"/>
                </a:tc>
                <a:extLst>
                  <a:ext uri="{0D108BD9-81ED-4DB2-BD59-A6C34878D82A}">
                    <a16:rowId xmlns:a16="http://schemas.microsoft.com/office/drawing/2014/main" val="10003"/>
                  </a:ext>
                </a:extLst>
              </a:tr>
            </a:tbl>
          </a:graphicData>
        </a:graphic>
      </p:graphicFrame>
      <p:sp>
        <p:nvSpPr>
          <p:cNvPr id="10" name="正方形/長方形 9"/>
          <p:cNvSpPr/>
          <p:nvPr/>
        </p:nvSpPr>
        <p:spPr>
          <a:xfrm>
            <a:off x="440899" y="4511743"/>
            <a:ext cx="8074450" cy="2031325"/>
          </a:xfrm>
          <a:prstGeom prst="rect">
            <a:avLst/>
          </a:prstGeom>
          <a:solidFill>
            <a:schemeClr val="accent6">
              <a:lumMod val="40000"/>
              <a:lumOff val="60000"/>
            </a:schemeClr>
          </a:solidFill>
        </p:spPr>
        <p:txBody>
          <a:bodyPr wrap="square">
            <a:spAutoFit/>
          </a:bodyPr>
          <a:lstStyle/>
          <a:p>
            <a:r>
              <a:rPr lang="ja-JP" altLang="en-US" dirty="0"/>
              <a:t>・対象者：倉敷市玉島乙島地区の住民（高齢者・障がい者）</a:t>
            </a:r>
          </a:p>
          <a:p>
            <a:r>
              <a:rPr lang="ja-JP" altLang="en-US" dirty="0"/>
              <a:t>・利用者数：（実利用者）登録者数60名（いずれも高齢者）</a:t>
            </a:r>
          </a:p>
          <a:p>
            <a:r>
              <a:rPr lang="ja-JP" altLang="en-US" dirty="0"/>
              <a:t>・利用者数1,303名（2018年12月現在）</a:t>
            </a:r>
          </a:p>
          <a:p>
            <a:r>
              <a:rPr lang="ja-JP" altLang="en-US" dirty="0"/>
              <a:t>・運転者数：5名／65歳以上の高齢者</a:t>
            </a:r>
          </a:p>
          <a:p>
            <a:r>
              <a:rPr lang="ja-JP" altLang="en-US" dirty="0"/>
              <a:t>・利用者負担：ガソリン代実費（片道100円）　</a:t>
            </a:r>
            <a:r>
              <a:rPr lang="en-US" altLang="ja-JP" dirty="0"/>
              <a:t>※</a:t>
            </a:r>
            <a:r>
              <a:rPr lang="ja-JP" altLang="en-US" dirty="0"/>
              <a:t>実際の運行に基づき1㎞20円で</a:t>
            </a:r>
            <a:r>
              <a:rPr lang="en-US" altLang="ja-JP" dirty="0"/>
              <a:t>5㎞</a:t>
            </a:r>
            <a:endParaRPr lang="ja-JP" altLang="en-US" dirty="0"/>
          </a:p>
          <a:p>
            <a:r>
              <a:rPr lang="ja-JP" altLang="en-US" dirty="0"/>
              <a:t>・助成金等：倉敷市コミュニティ協議会活動費補助金</a:t>
            </a:r>
          </a:p>
        </p:txBody>
      </p:sp>
      <p:pic>
        <p:nvPicPr>
          <p:cNvPr id="11" name="図 10"/>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536445" y="1379643"/>
            <a:ext cx="3104063" cy="1719646"/>
          </a:xfrm>
          <a:prstGeom prst="rect">
            <a:avLst/>
          </a:prstGeom>
        </p:spPr>
      </p:pic>
    </p:spTree>
    <p:extLst>
      <p:ext uri="{BB962C8B-B14F-4D97-AF65-F5344CB8AC3E}">
        <p14:creationId xmlns:p14="http://schemas.microsoft.com/office/powerpoint/2010/main" val="29278045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1F0170A1-20BD-7B60-9C01-C546A70FB006}"/>
              </a:ext>
            </a:extLst>
          </p:cNvPr>
          <p:cNvSpPr>
            <a:spLocks noGrp="1"/>
          </p:cNvSpPr>
          <p:nvPr>
            <p:ph type="sldNum" sz="quarter" idx="12"/>
          </p:nvPr>
        </p:nvSpPr>
        <p:spPr/>
        <p:txBody>
          <a:bodyPr/>
          <a:lstStyle/>
          <a:p>
            <a:fld id="{54D59273-CF6A-4105-986B-03FD5A07102F}" type="slidenum">
              <a:rPr kumimoji="1" lang="ja-JP" altLang="en-US" smtClean="0"/>
              <a:t>14</a:t>
            </a:fld>
            <a:endParaRPr kumimoji="1" lang="ja-JP" altLang="en-US"/>
          </a:p>
        </p:txBody>
      </p:sp>
      <p:pic>
        <p:nvPicPr>
          <p:cNvPr id="6" name="図 5">
            <a:extLst>
              <a:ext uri="{FF2B5EF4-FFF2-40B4-BE49-F238E27FC236}">
                <a16:creationId xmlns:a16="http://schemas.microsoft.com/office/drawing/2014/main" id="{CCD0916B-69D8-F3D7-D032-5B0C68A2604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49965" y="3531906"/>
            <a:ext cx="8444991" cy="2794838"/>
          </a:xfrm>
          <a:prstGeom prst="rect">
            <a:avLst/>
          </a:prstGeom>
        </p:spPr>
      </p:pic>
      <p:sp>
        <p:nvSpPr>
          <p:cNvPr id="9" name="タイトル 1">
            <a:extLst>
              <a:ext uri="{FF2B5EF4-FFF2-40B4-BE49-F238E27FC236}">
                <a16:creationId xmlns:a16="http://schemas.microsoft.com/office/drawing/2014/main" id="{AD12D1A7-9B9E-A069-D82E-2209E50638E3}"/>
              </a:ext>
            </a:extLst>
          </p:cNvPr>
          <p:cNvSpPr txBox="1">
            <a:spLocks/>
          </p:cNvSpPr>
          <p:nvPr/>
        </p:nvSpPr>
        <p:spPr>
          <a:xfrm>
            <a:off x="305609" y="291642"/>
            <a:ext cx="8444991" cy="581200"/>
          </a:xfrm>
          <a:prstGeom prst="rect">
            <a:avLst/>
          </a:prstGeom>
          <a:ln w="38100">
            <a:solidFill>
              <a:srgbClr val="7030A0"/>
            </a:solidFill>
          </a:ln>
        </p:spPr>
        <p:txBody>
          <a:bodyPr vert="horz" lIns="58066" tIns="29033" rIns="58066" bIns="29033" rtlCol="0" anchor="ctr">
            <a:noAutofit/>
          </a:bodyPr>
          <a:lstStyle>
            <a:defPPr>
              <a:defRPr lang="ja-JP"/>
            </a:defPPr>
            <a:lvl1pPr algn="ctr">
              <a:lnSpc>
                <a:spcPct val="120000"/>
              </a:lnSpc>
              <a:spcBef>
                <a:spcPct val="0"/>
              </a:spcBef>
              <a:buNone/>
              <a:defRPr sz="3700" b="1">
                <a:latin typeface="Meiryo UI" panose="020B0604030504040204" pitchFamily="50" charset="-128"/>
                <a:ea typeface="Meiryo UI" panose="020B0604030504040204" pitchFamily="50" charset="-128"/>
                <a:cs typeface="+mj-cs"/>
              </a:defRPr>
            </a:lvl1pPr>
          </a:lstStyle>
          <a:p>
            <a:pPr algn="l"/>
            <a:r>
              <a:rPr lang="ja-JP" altLang="en-US" sz="2032" dirty="0"/>
              <a:t>日進ニュータウン買い物支援（愛知県日進市）　</a:t>
            </a:r>
            <a:r>
              <a:rPr lang="en-US" altLang="ja-JP" sz="1185" b="0" dirty="0"/>
              <a:t>2019</a:t>
            </a:r>
            <a:r>
              <a:rPr lang="ja-JP" altLang="en-US" sz="1185" b="0" dirty="0"/>
              <a:t>年</a:t>
            </a:r>
            <a:r>
              <a:rPr lang="en-US" altLang="ja-JP" sz="1185" b="0" dirty="0"/>
              <a:t>11</a:t>
            </a:r>
            <a:r>
              <a:rPr lang="ja-JP" altLang="en-US" sz="1185" b="0" dirty="0"/>
              <a:t>月スタート</a:t>
            </a:r>
            <a:r>
              <a:rPr lang="ja-JP" altLang="en-US" sz="1355" b="0" dirty="0"/>
              <a:t>　地区人口：約</a:t>
            </a:r>
            <a:r>
              <a:rPr lang="en-US" altLang="ja-JP" sz="1355" b="0" dirty="0"/>
              <a:t>1000</a:t>
            </a:r>
            <a:r>
              <a:rPr lang="ja-JP" altLang="en-US" sz="1355" b="0" dirty="0"/>
              <a:t>人</a:t>
            </a:r>
            <a:endParaRPr lang="ja-JP" altLang="en-US" sz="2032" b="0" dirty="0"/>
          </a:p>
        </p:txBody>
      </p:sp>
      <p:pic>
        <p:nvPicPr>
          <p:cNvPr id="11" name="図 10">
            <a:extLst>
              <a:ext uri="{FF2B5EF4-FFF2-40B4-BE49-F238E27FC236}">
                <a16:creationId xmlns:a16="http://schemas.microsoft.com/office/drawing/2014/main" id="{6A37D423-0F7D-5C41-1500-C2C63D6F6E8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71540" y="1142930"/>
            <a:ext cx="3852169" cy="2118888"/>
          </a:xfrm>
          <a:prstGeom prst="rect">
            <a:avLst/>
          </a:prstGeom>
          <a:ln>
            <a:solidFill>
              <a:schemeClr val="tx1"/>
            </a:solidFill>
          </a:ln>
        </p:spPr>
      </p:pic>
      <p:sp>
        <p:nvSpPr>
          <p:cNvPr id="13" name="テキスト ボックス 12">
            <a:extLst>
              <a:ext uri="{FF2B5EF4-FFF2-40B4-BE49-F238E27FC236}">
                <a16:creationId xmlns:a16="http://schemas.microsoft.com/office/drawing/2014/main" id="{47119250-91C6-8D6B-71FC-EDE0AC867B26}"/>
              </a:ext>
            </a:extLst>
          </p:cNvPr>
          <p:cNvSpPr txBox="1"/>
          <p:nvPr/>
        </p:nvSpPr>
        <p:spPr>
          <a:xfrm>
            <a:off x="340132" y="1269088"/>
            <a:ext cx="4231868" cy="1655453"/>
          </a:xfrm>
          <a:prstGeom prst="rect">
            <a:avLst/>
          </a:prstGeom>
          <a:noFill/>
        </p:spPr>
        <p:txBody>
          <a:bodyPr wrap="square">
            <a:spAutoFit/>
          </a:bodyPr>
          <a:lstStyle/>
          <a:p>
            <a:pPr algn="l"/>
            <a:r>
              <a:rPr lang="ja-JP" altLang="en-US" sz="1693" b="1" dirty="0">
                <a:latin typeface="SourceHanSansJP-Bold"/>
              </a:rPr>
              <a:t>「ついで支援」</a:t>
            </a:r>
          </a:p>
          <a:p>
            <a:pPr algn="l"/>
            <a:r>
              <a:rPr lang="ja-JP" altLang="en-US" sz="1693" dirty="0">
                <a:latin typeface="SourceHanSansJP-Normal"/>
              </a:rPr>
              <a:t>ドライバーが買い物に行く日を決めておき、乗っていきたい人がいたらドライバーに申し込むタイプ　</a:t>
            </a:r>
            <a:endParaRPr lang="en-US" altLang="ja-JP" sz="1693" dirty="0">
              <a:latin typeface="SourceHanSansJP-Normal"/>
            </a:endParaRPr>
          </a:p>
          <a:p>
            <a:pPr algn="l"/>
            <a:r>
              <a:rPr lang="ja-JP" altLang="en-US" sz="1693" dirty="0">
                <a:latin typeface="SourceHanSansJP-Normal"/>
              </a:rPr>
              <a:t>実施主体：シニアクラブ（母体は自治会）</a:t>
            </a:r>
            <a:endParaRPr lang="ja-JP" altLang="en-US" sz="1693" dirty="0"/>
          </a:p>
        </p:txBody>
      </p:sp>
      <p:sp>
        <p:nvSpPr>
          <p:cNvPr id="2" name="楕円 1">
            <a:extLst>
              <a:ext uri="{FF2B5EF4-FFF2-40B4-BE49-F238E27FC236}">
                <a16:creationId xmlns:a16="http://schemas.microsoft.com/office/drawing/2014/main" id="{0AFC8535-4226-5648-3607-8F0BD7C6502D}"/>
              </a:ext>
            </a:extLst>
          </p:cNvPr>
          <p:cNvSpPr/>
          <p:nvPr/>
        </p:nvSpPr>
        <p:spPr>
          <a:xfrm>
            <a:off x="2276642" y="3215613"/>
            <a:ext cx="2251462" cy="632586"/>
          </a:xfrm>
          <a:prstGeom prst="ellipse">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524" dirty="0"/>
              <a:t>利用料は無料（謝礼は自由）</a:t>
            </a:r>
          </a:p>
        </p:txBody>
      </p:sp>
    </p:spTree>
    <p:extLst>
      <p:ext uri="{BB962C8B-B14F-4D97-AF65-F5344CB8AC3E}">
        <p14:creationId xmlns:p14="http://schemas.microsoft.com/office/powerpoint/2010/main" val="14047563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944BA3B2-7B0E-D961-F1B1-709D57DBE54A}"/>
              </a:ext>
            </a:extLst>
          </p:cNvPr>
          <p:cNvSpPr>
            <a:spLocks noGrp="1"/>
          </p:cNvSpPr>
          <p:nvPr>
            <p:ph type="sldNum" sz="quarter" idx="12"/>
          </p:nvPr>
        </p:nvSpPr>
        <p:spPr/>
        <p:txBody>
          <a:bodyPr/>
          <a:lstStyle/>
          <a:p>
            <a:fld id="{54D59273-CF6A-4105-986B-03FD5A07102F}" type="slidenum">
              <a:rPr kumimoji="1" lang="ja-JP" altLang="en-US" smtClean="0"/>
              <a:t>15</a:t>
            </a:fld>
            <a:endParaRPr kumimoji="1" lang="ja-JP" altLang="en-US"/>
          </a:p>
        </p:txBody>
      </p:sp>
      <p:pic>
        <p:nvPicPr>
          <p:cNvPr id="6" name="図 5">
            <a:extLst>
              <a:ext uri="{FF2B5EF4-FFF2-40B4-BE49-F238E27FC236}">
                <a16:creationId xmlns:a16="http://schemas.microsoft.com/office/drawing/2014/main" id="{1B882E73-AC1A-CA84-2BFB-79FC873BE677}"/>
              </a:ext>
            </a:extLst>
          </p:cNvPr>
          <p:cNvPicPr>
            <a:picLocks noChangeAspect="1"/>
          </p:cNvPicPr>
          <p:nvPr/>
        </p:nvPicPr>
        <p:blipFill>
          <a:blip r:embed="rId2"/>
          <a:stretch>
            <a:fillRect/>
          </a:stretch>
        </p:blipFill>
        <p:spPr>
          <a:xfrm>
            <a:off x="4696865" y="458934"/>
            <a:ext cx="3787432" cy="5904243"/>
          </a:xfrm>
          <a:prstGeom prst="rect">
            <a:avLst/>
          </a:prstGeom>
          <a:ln>
            <a:solidFill>
              <a:schemeClr val="tx1"/>
            </a:solidFill>
          </a:ln>
        </p:spPr>
      </p:pic>
      <p:pic>
        <p:nvPicPr>
          <p:cNvPr id="8" name="図 7">
            <a:extLst>
              <a:ext uri="{FF2B5EF4-FFF2-40B4-BE49-F238E27FC236}">
                <a16:creationId xmlns:a16="http://schemas.microsoft.com/office/drawing/2014/main" id="{1AD0EEB0-4C47-3835-5EDB-BB26F6C298BA}"/>
              </a:ext>
            </a:extLst>
          </p:cNvPr>
          <p:cNvPicPr>
            <a:picLocks noChangeAspect="1"/>
          </p:cNvPicPr>
          <p:nvPr/>
        </p:nvPicPr>
        <p:blipFill>
          <a:blip r:embed="rId3"/>
          <a:stretch>
            <a:fillRect/>
          </a:stretch>
        </p:blipFill>
        <p:spPr>
          <a:xfrm>
            <a:off x="560627" y="494822"/>
            <a:ext cx="3547139" cy="5868356"/>
          </a:xfrm>
          <a:prstGeom prst="rect">
            <a:avLst/>
          </a:prstGeom>
          <a:ln>
            <a:solidFill>
              <a:schemeClr val="tx1"/>
            </a:solidFill>
          </a:ln>
        </p:spPr>
      </p:pic>
      <p:graphicFrame>
        <p:nvGraphicFramePr>
          <p:cNvPr id="2" name="表 1">
            <a:extLst>
              <a:ext uri="{FF2B5EF4-FFF2-40B4-BE49-F238E27FC236}">
                <a16:creationId xmlns:a16="http://schemas.microsoft.com/office/drawing/2014/main" id="{C9C9D574-B92D-569C-E196-0F70ED4A5F63}"/>
              </a:ext>
            </a:extLst>
          </p:cNvPr>
          <p:cNvGraphicFramePr>
            <a:graphicFrameLocks noGrp="1"/>
          </p:cNvGraphicFramePr>
          <p:nvPr>
            <p:extLst>
              <p:ext uri="{D42A27DB-BD31-4B8C-83A1-F6EECF244321}">
                <p14:modId xmlns:p14="http://schemas.microsoft.com/office/powerpoint/2010/main" val="2857514710"/>
              </p:ext>
            </p:extLst>
          </p:nvPr>
        </p:nvGraphicFramePr>
        <p:xfrm>
          <a:off x="4404478" y="4530354"/>
          <a:ext cx="4372205" cy="1279217"/>
        </p:xfrm>
        <a:graphic>
          <a:graphicData uri="http://schemas.openxmlformats.org/drawingml/2006/table">
            <a:tbl>
              <a:tblPr firstRow="1" bandRow="1">
                <a:tableStyleId>{10A1B5D5-9B99-4C35-A422-299274C87663}</a:tableStyleId>
              </a:tblPr>
              <a:tblGrid>
                <a:gridCol w="2220547">
                  <a:extLst>
                    <a:ext uri="{9D8B030D-6E8A-4147-A177-3AD203B41FA5}">
                      <a16:colId xmlns:a16="http://schemas.microsoft.com/office/drawing/2014/main" val="831898744"/>
                    </a:ext>
                  </a:extLst>
                </a:gridCol>
                <a:gridCol w="2151658">
                  <a:extLst>
                    <a:ext uri="{9D8B030D-6E8A-4147-A177-3AD203B41FA5}">
                      <a16:colId xmlns:a16="http://schemas.microsoft.com/office/drawing/2014/main" val="308373632"/>
                    </a:ext>
                  </a:extLst>
                </a:gridCol>
              </a:tblGrid>
              <a:tr h="313985">
                <a:tc>
                  <a:txBody>
                    <a:bodyPr/>
                    <a:lstStyle/>
                    <a:p>
                      <a:r>
                        <a:rPr kumimoji="1" lang="ja-JP" altLang="en-US" sz="1500" dirty="0"/>
                        <a:t>実績</a:t>
                      </a:r>
                    </a:p>
                  </a:txBody>
                  <a:tcPr marL="77421" marR="77421" marT="38710" marB="38710"/>
                </a:tc>
                <a:tc>
                  <a:txBody>
                    <a:bodyPr/>
                    <a:lstStyle/>
                    <a:p>
                      <a:r>
                        <a:rPr kumimoji="1" lang="en-US" altLang="ja-JP" sz="1500" dirty="0"/>
                        <a:t>2023</a:t>
                      </a:r>
                      <a:r>
                        <a:rPr kumimoji="1" lang="ja-JP" altLang="en-US" sz="1500" dirty="0"/>
                        <a:t>年</a:t>
                      </a:r>
                      <a:r>
                        <a:rPr kumimoji="1" lang="en-US" altLang="ja-JP" sz="1500" dirty="0"/>
                        <a:t>4</a:t>
                      </a:r>
                      <a:r>
                        <a:rPr kumimoji="1" lang="ja-JP" altLang="en-US" sz="1500" dirty="0"/>
                        <a:t>～</a:t>
                      </a:r>
                      <a:r>
                        <a:rPr kumimoji="1" lang="en-US" altLang="ja-JP" sz="1500" dirty="0"/>
                        <a:t>12</a:t>
                      </a:r>
                      <a:r>
                        <a:rPr kumimoji="1" lang="ja-JP" altLang="en-US" sz="1500" dirty="0"/>
                        <a:t>月</a:t>
                      </a:r>
                    </a:p>
                  </a:txBody>
                  <a:tcPr marL="77421" marR="77421" marT="38710" marB="38710"/>
                </a:tc>
                <a:extLst>
                  <a:ext uri="{0D108BD9-81ED-4DB2-BD59-A6C34878D82A}">
                    <a16:rowId xmlns:a16="http://schemas.microsoft.com/office/drawing/2014/main" val="857031515"/>
                  </a:ext>
                </a:extLst>
              </a:tr>
              <a:tr h="337262">
                <a:tc>
                  <a:txBody>
                    <a:bodyPr/>
                    <a:lstStyle/>
                    <a:p>
                      <a:r>
                        <a:rPr kumimoji="1" lang="ja-JP" altLang="en-US" sz="1500" dirty="0"/>
                        <a:t>実利用者数、登録者数</a:t>
                      </a:r>
                    </a:p>
                  </a:txBody>
                  <a:tcPr marL="77421" marR="77421" marT="38710" marB="38710"/>
                </a:tc>
                <a:tc>
                  <a:txBody>
                    <a:bodyPr/>
                    <a:lstStyle/>
                    <a:p>
                      <a:r>
                        <a:rPr kumimoji="1" lang="en-US" altLang="ja-JP" sz="1500" dirty="0"/>
                        <a:t>8</a:t>
                      </a:r>
                      <a:r>
                        <a:rPr kumimoji="1" lang="ja-JP" altLang="en-US" sz="1500" dirty="0"/>
                        <a:t>名利用、登録</a:t>
                      </a:r>
                      <a:r>
                        <a:rPr kumimoji="1" lang="en-US" altLang="ja-JP" sz="1500" dirty="0"/>
                        <a:t>16</a:t>
                      </a:r>
                      <a:r>
                        <a:rPr kumimoji="1" lang="ja-JP" altLang="en-US" sz="1500" dirty="0"/>
                        <a:t>名</a:t>
                      </a:r>
                    </a:p>
                  </a:txBody>
                  <a:tcPr marL="77421" marR="77421" marT="38710" marB="38710"/>
                </a:tc>
                <a:extLst>
                  <a:ext uri="{0D108BD9-81ED-4DB2-BD59-A6C34878D82A}">
                    <a16:rowId xmlns:a16="http://schemas.microsoft.com/office/drawing/2014/main" val="946394107"/>
                  </a:ext>
                </a:extLst>
              </a:tr>
              <a:tr h="313985">
                <a:tc>
                  <a:txBody>
                    <a:bodyPr/>
                    <a:lstStyle/>
                    <a:p>
                      <a:r>
                        <a:rPr kumimoji="1" lang="ja-JP" altLang="en-US" sz="1500" dirty="0"/>
                        <a:t>運転ボランティア</a:t>
                      </a:r>
                    </a:p>
                  </a:txBody>
                  <a:tcPr marL="77421" marR="77421" marT="38710" marB="38710"/>
                </a:tc>
                <a:tc>
                  <a:txBody>
                    <a:bodyPr/>
                    <a:lstStyle/>
                    <a:p>
                      <a:r>
                        <a:rPr kumimoji="1" lang="en-US" altLang="ja-JP" sz="1500" dirty="0"/>
                        <a:t>4</a:t>
                      </a:r>
                      <a:r>
                        <a:rPr kumimoji="1" lang="ja-JP" altLang="en-US" sz="1500" dirty="0"/>
                        <a:t>名（実質</a:t>
                      </a:r>
                      <a:r>
                        <a:rPr kumimoji="1" lang="en-US" altLang="ja-JP" sz="1500" dirty="0"/>
                        <a:t>3</a:t>
                      </a:r>
                      <a:r>
                        <a:rPr kumimoji="1" lang="ja-JP" altLang="en-US" sz="1500" dirty="0"/>
                        <a:t>名）</a:t>
                      </a:r>
                    </a:p>
                  </a:txBody>
                  <a:tcPr marL="77421" marR="77421" marT="38710" marB="38710"/>
                </a:tc>
                <a:extLst>
                  <a:ext uri="{0D108BD9-81ED-4DB2-BD59-A6C34878D82A}">
                    <a16:rowId xmlns:a16="http://schemas.microsoft.com/office/drawing/2014/main" val="933721637"/>
                  </a:ext>
                </a:extLst>
              </a:tr>
              <a:tr h="313985">
                <a:tc>
                  <a:txBody>
                    <a:bodyPr/>
                    <a:lstStyle/>
                    <a:p>
                      <a:r>
                        <a:rPr kumimoji="1" lang="ja-JP" altLang="en-US" sz="1500" dirty="0"/>
                        <a:t>車両台数と所有者</a:t>
                      </a:r>
                    </a:p>
                  </a:txBody>
                  <a:tcPr marL="77421" marR="77421" marT="38710" marB="38710"/>
                </a:tc>
                <a:tc>
                  <a:txBody>
                    <a:bodyPr/>
                    <a:lstStyle/>
                    <a:p>
                      <a:r>
                        <a:rPr kumimoji="1" lang="ja-JP" altLang="en-US" sz="1500" dirty="0"/>
                        <a:t>活動者の自己所有車両</a:t>
                      </a:r>
                    </a:p>
                  </a:txBody>
                  <a:tcPr marL="77421" marR="77421" marT="38710" marB="38710"/>
                </a:tc>
                <a:extLst>
                  <a:ext uri="{0D108BD9-81ED-4DB2-BD59-A6C34878D82A}">
                    <a16:rowId xmlns:a16="http://schemas.microsoft.com/office/drawing/2014/main" val="3009455466"/>
                  </a:ext>
                </a:extLst>
              </a:tr>
            </a:tbl>
          </a:graphicData>
        </a:graphic>
      </p:graphicFrame>
    </p:spTree>
    <p:extLst>
      <p:ext uri="{BB962C8B-B14F-4D97-AF65-F5344CB8AC3E}">
        <p14:creationId xmlns:p14="http://schemas.microsoft.com/office/powerpoint/2010/main" val="31615868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コンテンツ プレースホルダー 2"/>
          <p:cNvSpPr>
            <a:spLocks noGrp="1"/>
          </p:cNvSpPr>
          <p:nvPr>
            <p:ph idx="1"/>
          </p:nvPr>
        </p:nvSpPr>
        <p:spPr>
          <a:xfrm>
            <a:off x="422429" y="2908620"/>
            <a:ext cx="8299142" cy="3699096"/>
          </a:xfrm>
          <a:solidFill>
            <a:schemeClr val="accent6">
              <a:lumMod val="20000"/>
              <a:lumOff val="80000"/>
            </a:schemeClr>
          </a:solidFill>
        </p:spPr>
        <p:txBody>
          <a:bodyPr>
            <a:noAutofit/>
          </a:bodyPr>
          <a:lstStyle/>
          <a:p>
            <a:pPr marL="0" indent="0">
              <a:buNone/>
            </a:pPr>
            <a:r>
              <a:rPr lang="ja-JP" altLang="en-US" sz="1600" b="1" dirty="0">
                <a:solidFill>
                  <a:srgbClr val="7030A0"/>
                </a:solidFill>
                <a:latin typeface="Meiryo UI" panose="020B0604030504040204" pitchFamily="50" charset="-128"/>
                <a:ea typeface="Meiryo UI" panose="020B0604030504040204" pitchFamily="50" charset="-128"/>
              </a:rPr>
              <a:t>＜しくみ＞</a:t>
            </a:r>
            <a:endParaRPr lang="en-US" altLang="ja-JP" sz="1600" b="1" dirty="0">
              <a:solidFill>
                <a:srgbClr val="7030A0"/>
              </a:solidFill>
              <a:latin typeface="Meiryo UI" panose="020B0604030504040204" pitchFamily="50" charset="-128"/>
              <a:ea typeface="Meiryo UI" panose="020B0604030504040204" pitchFamily="50" charset="-128"/>
            </a:endParaRPr>
          </a:p>
          <a:p>
            <a:r>
              <a:rPr lang="ja-JP" altLang="en-US" sz="1600" b="1" dirty="0">
                <a:solidFill>
                  <a:srgbClr val="7030A0"/>
                </a:solidFill>
                <a:latin typeface="Meiryo UI" panose="020B0604030504040204" pitchFamily="50" charset="-128"/>
                <a:ea typeface="Meiryo UI" panose="020B0604030504040204" pitchFamily="50" charset="-128"/>
              </a:rPr>
              <a:t>対象地域：</a:t>
            </a:r>
            <a:r>
              <a:rPr lang="ja-JP" altLang="en-US" sz="1600" dirty="0">
                <a:latin typeface="Meiryo UI" panose="020B0604030504040204" pitchFamily="50" charset="-128"/>
                <a:ea typeface="Meiryo UI" panose="020B0604030504040204" pitchFamily="50" charset="-128"/>
              </a:rPr>
              <a:t>大船渡市三陸町吉浜地区の住民</a:t>
            </a:r>
            <a:endParaRPr lang="en-US" altLang="ja-JP" sz="1600" dirty="0">
              <a:latin typeface="Meiryo UI" panose="020B0604030504040204" pitchFamily="50" charset="-128"/>
              <a:ea typeface="Meiryo UI" panose="020B0604030504040204" pitchFamily="50" charset="-128"/>
            </a:endParaRPr>
          </a:p>
          <a:p>
            <a:r>
              <a:rPr lang="ja-JP" altLang="en-US" sz="1600" b="1" dirty="0">
                <a:solidFill>
                  <a:srgbClr val="7030A0"/>
                </a:solidFill>
                <a:latin typeface="Meiryo UI" panose="020B0604030504040204" pitchFamily="50" charset="-128"/>
                <a:ea typeface="Meiryo UI" panose="020B0604030504040204" pitchFamily="50" charset="-128"/>
              </a:rPr>
              <a:t>運行日：</a:t>
            </a:r>
            <a:r>
              <a:rPr lang="ja-JP" altLang="en-US" sz="1600" dirty="0">
                <a:latin typeface="Meiryo UI" panose="020B0604030504040204" pitchFamily="50" charset="-128"/>
                <a:ea typeface="Meiryo UI" panose="020B0604030504040204" pitchFamily="50" charset="-128"/>
              </a:rPr>
              <a:t>毎週金曜日　午前中（９～</a:t>
            </a:r>
            <a:r>
              <a:rPr lang="en-US" altLang="ja-JP" sz="1600" dirty="0">
                <a:latin typeface="Meiryo UI" panose="020B0604030504040204" pitchFamily="50" charset="-128"/>
                <a:ea typeface="Meiryo UI" panose="020B0604030504040204" pitchFamily="50" charset="-128"/>
              </a:rPr>
              <a:t>12</a:t>
            </a:r>
            <a:r>
              <a:rPr lang="ja-JP" altLang="en-US" sz="1600" dirty="0">
                <a:latin typeface="Meiryo UI" panose="020B0604030504040204" pitchFamily="50" charset="-128"/>
                <a:ea typeface="Meiryo UI" panose="020B0604030504040204" pitchFamily="50" charset="-128"/>
              </a:rPr>
              <a:t>時の間）</a:t>
            </a:r>
            <a:endParaRPr lang="en-US" altLang="ja-JP" sz="1600" dirty="0">
              <a:latin typeface="Meiryo UI" panose="020B0604030504040204" pitchFamily="50" charset="-128"/>
              <a:ea typeface="Meiryo UI" panose="020B0604030504040204" pitchFamily="50" charset="-128"/>
            </a:endParaRPr>
          </a:p>
          <a:p>
            <a:r>
              <a:rPr lang="ja-JP" altLang="en-US" sz="1600" b="1" dirty="0">
                <a:solidFill>
                  <a:srgbClr val="7030A0"/>
                </a:solidFill>
                <a:latin typeface="Meiryo UI" panose="020B0604030504040204" pitchFamily="50" charset="-128"/>
                <a:ea typeface="Meiryo UI" panose="020B0604030504040204" pitchFamily="50" charset="-128"/>
              </a:rPr>
              <a:t>目的地：</a:t>
            </a:r>
            <a:r>
              <a:rPr lang="ja-JP" altLang="en-US" sz="1600" dirty="0">
                <a:latin typeface="Meiryo UI" panose="020B0604030504040204" pitchFamily="50" charset="-128"/>
                <a:ea typeface="Meiryo UI" panose="020B0604030504040204" pitchFamily="50" charset="-128"/>
              </a:rPr>
              <a:t>デイリーポート、ツルハ、ダイソー、マイヤ、コメリ、ケーズデンキ</a:t>
            </a:r>
            <a:endParaRPr lang="en-US" altLang="ja-JP" sz="1600" dirty="0">
              <a:latin typeface="Meiryo UI" panose="020B0604030504040204" pitchFamily="50" charset="-128"/>
              <a:ea typeface="Meiryo UI" panose="020B0604030504040204" pitchFamily="50" charset="-128"/>
            </a:endParaRPr>
          </a:p>
          <a:p>
            <a:r>
              <a:rPr lang="ja-JP" altLang="en-US" sz="1600" b="1" dirty="0">
                <a:solidFill>
                  <a:srgbClr val="7030A0"/>
                </a:solidFill>
                <a:latin typeface="Meiryo UI" panose="020B0604030504040204" pitchFamily="50" charset="-128"/>
                <a:ea typeface="Meiryo UI" panose="020B0604030504040204" pitchFamily="50" charset="-128"/>
              </a:rPr>
              <a:t>車両：</a:t>
            </a:r>
            <a:r>
              <a:rPr lang="ja-JP" altLang="en-US" sz="1600" dirty="0">
                <a:latin typeface="Meiryo UI" panose="020B0604030504040204" pitchFamily="50" charset="-128"/>
                <a:ea typeface="Meiryo UI" panose="020B0604030504040204" pitchFamily="50" charset="-128"/>
              </a:rPr>
              <a:t>愛生会の車両</a:t>
            </a:r>
            <a:endParaRPr lang="en-US" altLang="ja-JP" sz="1600" dirty="0">
              <a:latin typeface="Meiryo UI" panose="020B0604030504040204" pitchFamily="50" charset="-128"/>
              <a:ea typeface="Meiryo UI" panose="020B0604030504040204" pitchFamily="50" charset="-128"/>
            </a:endParaRPr>
          </a:p>
          <a:p>
            <a:r>
              <a:rPr lang="ja-JP" altLang="en-US" sz="1600" b="1" dirty="0">
                <a:solidFill>
                  <a:srgbClr val="7030A0"/>
                </a:solidFill>
                <a:latin typeface="Meiryo UI" panose="020B0604030504040204" pitchFamily="50" charset="-128"/>
                <a:ea typeface="Meiryo UI" panose="020B0604030504040204" pitchFamily="50" charset="-128"/>
              </a:rPr>
              <a:t>運転者：</a:t>
            </a:r>
            <a:r>
              <a:rPr lang="ja-JP" altLang="en-US" sz="1600" dirty="0">
                <a:latin typeface="Meiryo UI" panose="020B0604030504040204" pitchFamily="50" charset="-128"/>
                <a:ea typeface="Meiryo UI" panose="020B0604030504040204" pitchFamily="50" charset="-128"/>
              </a:rPr>
              <a:t>愛生会「吉浜荘」の施設職員</a:t>
            </a:r>
            <a:endParaRPr lang="en-US" altLang="ja-JP" sz="1600" dirty="0">
              <a:latin typeface="Meiryo UI" panose="020B0604030504040204" pitchFamily="50" charset="-128"/>
              <a:ea typeface="Meiryo UI" panose="020B0604030504040204" pitchFamily="50" charset="-128"/>
            </a:endParaRPr>
          </a:p>
          <a:p>
            <a:r>
              <a:rPr lang="ja-JP" altLang="en-US" sz="1600" b="1" dirty="0">
                <a:solidFill>
                  <a:srgbClr val="7030A0"/>
                </a:solidFill>
                <a:latin typeface="Meiryo UI" panose="020B0604030504040204" pitchFamily="50" charset="-128"/>
                <a:ea typeface="Meiryo UI" panose="020B0604030504040204" pitchFamily="50" charset="-128"/>
              </a:rPr>
              <a:t>添乗ボランティア</a:t>
            </a:r>
            <a:r>
              <a:rPr lang="ja-JP" altLang="en-US" sz="1600" dirty="0">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1</a:t>
            </a:r>
            <a:r>
              <a:rPr lang="ja-JP" altLang="en-US" sz="1600" dirty="0">
                <a:latin typeface="Meiryo UI" panose="020B0604030504040204" pitchFamily="50" charset="-128"/>
                <a:ea typeface="Meiryo UI" panose="020B0604030504040204" pitchFamily="50" charset="-128"/>
              </a:rPr>
              <a:t>名</a:t>
            </a:r>
            <a:endParaRPr lang="en-US" altLang="ja-JP" sz="1600" dirty="0">
              <a:latin typeface="Meiryo UI" panose="020B0604030504040204" pitchFamily="50" charset="-128"/>
              <a:ea typeface="Meiryo UI" panose="020B0604030504040204" pitchFamily="50" charset="-128"/>
            </a:endParaRPr>
          </a:p>
          <a:p>
            <a:r>
              <a:rPr lang="ja-JP" altLang="en-US" sz="1600" b="1" dirty="0">
                <a:solidFill>
                  <a:srgbClr val="7030A0"/>
                </a:solidFill>
                <a:latin typeface="Meiryo UI" panose="020B0604030504040204" pitchFamily="50" charset="-128"/>
                <a:ea typeface="Meiryo UI" panose="020B0604030504040204" pitchFamily="50" charset="-128"/>
              </a:rPr>
              <a:t>利用者負担：</a:t>
            </a:r>
            <a:r>
              <a:rPr lang="ja-JP" altLang="en-US" sz="1600" dirty="0">
                <a:latin typeface="Meiryo UI" panose="020B0604030504040204" pitchFamily="50" charset="-128"/>
                <a:ea typeface="Meiryo UI" panose="020B0604030504040204" pitchFamily="50" charset="-128"/>
              </a:rPr>
              <a:t>事務局コーディネート料として</a:t>
            </a:r>
            <a:r>
              <a:rPr lang="en-US" altLang="ja-JP" sz="1600" dirty="0">
                <a:latin typeface="Meiryo UI" panose="020B0604030504040204" pitchFamily="50" charset="-128"/>
                <a:ea typeface="Meiryo UI" panose="020B0604030504040204" pitchFamily="50" charset="-128"/>
              </a:rPr>
              <a:t>1</a:t>
            </a:r>
            <a:r>
              <a:rPr lang="ja-JP" altLang="en-US" sz="1600" dirty="0">
                <a:latin typeface="Meiryo UI" panose="020B0604030504040204" pitchFamily="50" charset="-128"/>
                <a:ea typeface="Meiryo UI" panose="020B0604030504040204" pitchFamily="50" charset="-128"/>
              </a:rPr>
              <a:t>ヶ月</a:t>
            </a:r>
            <a:r>
              <a:rPr lang="en-US" altLang="ja-JP" sz="1600" dirty="0">
                <a:latin typeface="Meiryo UI" panose="020B0604030504040204" pitchFamily="50" charset="-128"/>
                <a:ea typeface="Meiryo UI" panose="020B0604030504040204" pitchFamily="50" charset="-128"/>
              </a:rPr>
              <a:t>2,000</a:t>
            </a:r>
            <a:r>
              <a:rPr lang="ja-JP" altLang="en-US" sz="1600" dirty="0">
                <a:latin typeface="Meiryo UI" panose="020B0604030504040204" pitchFamily="50" charset="-128"/>
                <a:ea typeface="Meiryo UI" panose="020B0604030504040204" pitchFamily="50" charset="-128"/>
              </a:rPr>
              <a:t>円</a:t>
            </a:r>
            <a:endParaRPr lang="en-US" altLang="ja-JP" sz="1600" dirty="0">
              <a:latin typeface="Meiryo UI" panose="020B0604030504040204" pitchFamily="50" charset="-128"/>
              <a:ea typeface="Meiryo UI" panose="020B0604030504040204" pitchFamily="50" charset="-128"/>
            </a:endParaRPr>
          </a:p>
          <a:p>
            <a:r>
              <a:rPr lang="ja-JP" altLang="en-US" sz="1600" b="1" dirty="0">
                <a:solidFill>
                  <a:srgbClr val="7030A0"/>
                </a:solidFill>
                <a:latin typeface="Meiryo UI" panose="020B0604030504040204" pitchFamily="50" charset="-128"/>
                <a:ea typeface="Meiryo UI" panose="020B0604030504040204" pitchFamily="50" charset="-128"/>
              </a:rPr>
              <a:t>財源</a:t>
            </a:r>
            <a:r>
              <a:rPr lang="ja-JP" altLang="en-US" sz="1600" dirty="0">
                <a:solidFill>
                  <a:srgbClr val="002060"/>
                </a:solidFill>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生活支援体制整備事業の委託費</a:t>
            </a:r>
            <a:r>
              <a:rPr lang="en-US" altLang="ja-JP" sz="1600" dirty="0">
                <a:latin typeface="Meiryo UI" panose="020B0604030504040204" pitchFamily="50" charset="-128"/>
                <a:ea typeface="Meiryo UI" panose="020B0604030504040204" pitchFamily="50" charset="-128"/>
              </a:rPr>
              <a:t>60</a:t>
            </a:r>
            <a:r>
              <a:rPr lang="ja-JP" altLang="en-US" sz="1600" dirty="0">
                <a:latin typeface="Meiryo UI" panose="020B0604030504040204" pitchFamily="50" charset="-128"/>
                <a:ea typeface="Meiryo UI" panose="020B0604030504040204" pitchFamily="50" charset="-128"/>
              </a:rPr>
              <a:t>万円／年</a:t>
            </a: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b="1" dirty="0">
                <a:solidFill>
                  <a:srgbClr val="7030A0"/>
                </a:solidFill>
                <a:latin typeface="Meiryo UI" panose="020B0604030504040204" pitchFamily="50" charset="-128"/>
                <a:ea typeface="Meiryo UI" panose="020B0604030504040204" pitchFamily="50" charset="-128"/>
              </a:rPr>
              <a:t>＜実施団体の特徴＞</a:t>
            </a:r>
            <a:r>
              <a:rPr lang="ja-JP" altLang="en-US" sz="1600" dirty="0">
                <a:latin typeface="Meiryo UI" panose="020B0604030504040204" pitchFamily="50" charset="-128"/>
                <a:ea typeface="Meiryo UI" panose="020B0604030504040204" pitchFamily="50" charset="-128"/>
              </a:rPr>
              <a:t>「吉浜地区助け合い協議会」は第</a:t>
            </a:r>
            <a:r>
              <a:rPr lang="en-US" altLang="ja-JP" sz="1600" dirty="0">
                <a:latin typeface="Meiryo UI" panose="020B0604030504040204" pitchFamily="50" charset="-128"/>
                <a:ea typeface="Meiryo UI" panose="020B0604030504040204" pitchFamily="50" charset="-128"/>
              </a:rPr>
              <a:t>2</a:t>
            </a:r>
            <a:r>
              <a:rPr lang="ja-JP" altLang="en-US" sz="1600" dirty="0">
                <a:latin typeface="Meiryo UI" panose="020B0604030504040204" pitchFamily="50" charset="-128"/>
                <a:ea typeface="Meiryo UI" panose="020B0604030504040204" pitchFamily="50" charset="-128"/>
              </a:rPr>
              <a:t>層協議体（構成員</a:t>
            </a:r>
            <a:r>
              <a:rPr lang="en-US" altLang="ja-JP" sz="1600" dirty="0">
                <a:latin typeface="Meiryo UI" panose="020B0604030504040204" pitchFamily="50" charset="-128"/>
                <a:ea typeface="Meiryo UI" panose="020B0604030504040204" pitchFamily="50" charset="-128"/>
              </a:rPr>
              <a:t>13</a:t>
            </a:r>
            <a:r>
              <a:rPr lang="ja-JP" altLang="en-US" sz="1600" dirty="0">
                <a:latin typeface="Meiryo UI" panose="020B0604030504040204" pitchFamily="50" charset="-128"/>
                <a:ea typeface="Meiryo UI" panose="020B0604030504040204" pitchFamily="50" charset="-128"/>
              </a:rPr>
              <a:t>名で設立）。地区公民館ごとに生活支援コーディネーターが配置され、</a:t>
            </a:r>
            <a:r>
              <a:rPr lang="en-US" altLang="ja-JP" sz="1600" dirty="0">
                <a:latin typeface="Meiryo UI" panose="020B0604030504040204" pitchFamily="50" charset="-128"/>
                <a:ea typeface="Meiryo UI" panose="020B0604030504040204" pitchFamily="50" charset="-128"/>
              </a:rPr>
              <a:t>2</a:t>
            </a:r>
            <a:r>
              <a:rPr lang="ja-JP" altLang="en-US" sz="1600" dirty="0">
                <a:latin typeface="Meiryo UI" panose="020B0604030504040204" pitchFamily="50" charset="-128"/>
                <a:ea typeface="Meiryo UI" panose="020B0604030504040204" pitchFamily="50" charset="-128"/>
              </a:rPr>
              <a:t>層協議体も地区公民館単位で組織されている。</a:t>
            </a:r>
            <a:endParaRPr lang="en-US" altLang="ja-JP" sz="1600" dirty="0">
              <a:latin typeface="Meiryo UI" panose="020B0604030504040204" pitchFamily="50" charset="-128"/>
              <a:ea typeface="Meiryo UI" panose="020B0604030504040204" pitchFamily="50" charset="-128"/>
            </a:endParaRPr>
          </a:p>
          <a:p>
            <a:endParaRPr lang="ja-JP" altLang="en-US" sz="1600" dirty="0">
              <a:latin typeface="Meiryo UI" panose="020B0604030504040204" pitchFamily="50" charset="-128"/>
              <a:ea typeface="Meiryo UI" panose="020B0604030504040204" pitchFamily="50" charset="-128"/>
            </a:endParaRPr>
          </a:p>
          <a:p>
            <a:endParaRPr lang="ja-JP" altLang="en-US" sz="1600" dirty="0">
              <a:latin typeface="Meiryo UI" panose="020B0604030504040204" pitchFamily="50" charset="-128"/>
              <a:ea typeface="Meiryo UI" panose="020B0604030504040204" pitchFamily="50" charset="-128"/>
            </a:endParaRPr>
          </a:p>
        </p:txBody>
      </p:sp>
      <p:sp>
        <p:nvSpPr>
          <p:cNvPr id="2" name="タイトル 1"/>
          <p:cNvSpPr>
            <a:spLocks noGrp="1"/>
          </p:cNvSpPr>
          <p:nvPr>
            <p:ph type="title"/>
          </p:nvPr>
        </p:nvSpPr>
        <p:spPr>
          <a:xfrm>
            <a:off x="464916" y="941643"/>
            <a:ext cx="8005504" cy="686888"/>
          </a:xfrm>
          <a:ln w="28575">
            <a:solidFill>
              <a:srgbClr val="7030A0"/>
            </a:solidFill>
          </a:ln>
        </p:spPr>
        <p:txBody>
          <a:bodyPr anchor="ctr" anchorCtr="0">
            <a:noAutofit/>
          </a:bodyPr>
          <a:lstStyle/>
          <a:p>
            <a:pPr defTabSz="655534"/>
            <a:r>
              <a:rPr lang="ja-JP" altLang="en-US" sz="2008" b="1" dirty="0">
                <a:latin typeface="Meiryo UI" panose="020B0604030504040204" pitchFamily="50" charset="-128"/>
                <a:ea typeface="Meiryo UI" panose="020B0604030504040204" pitchFamily="50" charset="-128"/>
              </a:rPr>
              <a:t>　　高齢者買い物送迎車運行事業　　　　　　　</a:t>
            </a:r>
            <a:r>
              <a:rPr lang="en-US" altLang="ja-JP" sz="1185" dirty="0">
                <a:latin typeface="Meiryo UI" panose="020B0604030504040204" pitchFamily="50" charset="-128"/>
                <a:ea typeface="Meiryo UI" panose="020B0604030504040204" pitchFamily="50" charset="-128"/>
              </a:rPr>
              <a:t>2020</a:t>
            </a:r>
            <a:r>
              <a:rPr lang="ja-JP" altLang="en-US" sz="1185" dirty="0">
                <a:latin typeface="Meiryo UI" panose="020B0604030504040204" pitchFamily="50" charset="-128"/>
                <a:ea typeface="Meiryo UI" panose="020B0604030504040204" pitchFamily="50" charset="-128"/>
              </a:rPr>
              <a:t>年スタート</a:t>
            </a:r>
            <a:br>
              <a:rPr lang="en-US" altLang="ja-JP" sz="2008" b="1" dirty="0">
                <a:latin typeface="Meiryo UI" panose="020B0604030504040204" pitchFamily="50" charset="-128"/>
                <a:ea typeface="Meiryo UI" panose="020B0604030504040204" pitchFamily="50" charset="-128"/>
              </a:rPr>
            </a:br>
            <a:r>
              <a:rPr lang="ja-JP" altLang="en-US" sz="2008" b="1" dirty="0">
                <a:latin typeface="Meiryo UI" panose="020B0604030504040204" pitchFamily="50" charset="-128"/>
                <a:ea typeface="Meiryo UI" panose="020B0604030504040204" pitchFamily="50" charset="-128"/>
              </a:rPr>
              <a:t>　　「ドライブサロン」（岩手県大船渡市）　　　</a:t>
            </a:r>
            <a:r>
              <a:rPr lang="ja-JP" altLang="en-US" sz="1185" dirty="0">
                <a:latin typeface="Meiryo UI" panose="020B0604030504040204" pitchFamily="50" charset="-128"/>
                <a:ea typeface="Meiryo UI" panose="020B0604030504040204" pitchFamily="50" charset="-128"/>
              </a:rPr>
              <a:t>地区人口：約</a:t>
            </a:r>
            <a:r>
              <a:rPr lang="en-US" altLang="ja-JP" sz="1185" dirty="0">
                <a:latin typeface="Meiryo UI" panose="020B0604030504040204" pitchFamily="50" charset="-128"/>
                <a:ea typeface="Meiryo UI" panose="020B0604030504040204" pitchFamily="50" charset="-128"/>
              </a:rPr>
              <a:t>1,100</a:t>
            </a:r>
            <a:r>
              <a:rPr lang="ja-JP" altLang="en-US" sz="1185" dirty="0">
                <a:latin typeface="Meiryo UI" panose="020B0604030504040204" pitchFamily="50" charset="-128"/>
                <a:ea typeface="Meiryo UI" panose="020B0604030504040204" pitchFamily="50" charset="-128"/>
              </a:rPr>
              <a:t>人（市全体</a:t>
            </a:r>
            <a:r>
              <a:rPr lang="en-US" altLang="ja-JP" sz="1185" dirty="0">
                <a:latin typeface="Meiryo UI" panose="020B0604030504040204" pitchFamily="50" charset="-128"/>
                <a:ea typeface="Meiryo UI" panose="020B0604030504040204" pitchFamily="50" charset="-128"/>
              </a:rPr>
              <a:t> 33,438</a:t>
            </a:r>
            <a:r>
              <a:rPr lang="ja-JP" altLang="en-US" sz="1185" dirty="0">
                <a:latin typeface="Meiryo UI" panose="020B0604030504040204" pitchFamily="50" charset="-128"/>
                <a:ea typeface="Meiryo UI" panose="020B0604030504040204" pitchFamily="50" charset="-128"/>
              </a:rPr>
              <a:t>人）　</a:t>
            </a:r>
          </a:p>
        </p:txBody>
      </p:sp>
      <p:sp>
        <p:nvSpPr>
          <p:cNvPr id="5" name="スライド番号プレースホルダー 4"/>
          <p:cNvSpPr>
            <a:spLocks noGrp="1"/>
          </p:cNvSpPr>
          <p:nvPr>
            <p:ph type="sldNum" sz="quarter" idx="12"/>
          </p:nvPr>
        </p:nvSpPr>
        <p:spPr/>
        <p:txBody>
          <a:bodyPr/>
          <a:lstStyle/>
          <a:p>
            <a:fld id="{54D59273-CF6A-4105-986B-03FD5A07102F}" type="slidenum">
              <a:rPr kumimoji="1" lang="ja-JP" altLang="en-US" smtClean="0"/>
              <a:t>16</a:t>
            </a:fld>
            <a:endParaRPr kumimoji="1" lang="ja-JP" altLang="en-US"/>
          </a:p>
        </p:txBody>
      </p:sp>
      <p:sp>
        <p:nvSpPr>
          <p:cNvPr id="27" name="コンテンツ プレースホルダー 2"/>
          <p:cNvSpPr txBox="1">
            <a:spLocks/>
          </p:cNvSpPr>
          <p:nvPr/>
        </p:nvSpPr>
        <p:spPr>
          <a:xfrm>
            <a:off x="436367" y="1700746"/>
            <a:ext cx="8299142" cy="1146360"/>
          </a:xfrm>
          <a:prstGeom prst="rect">
            <a:avLst/>
          </a:prstGeom>
        </p:spPr>
        <p:txBody>
          <a:bodyPr vert="horz" lIns="65551" tIns="32775" rIns="65551" bIns="32775" rtlCol="0">
            <a:noAutofit/>
          </a:bodyPr>
          <a:lstStyle>
            <a:lvl1pPr marL="202494" indent="-202494" algn="l" defTabSz="809976" rtl="0" eaLnBrk="1" latinLnBrk="0" hangingPunct="1">
              <a:lnSpc>
                <a:spcPct val="90000"/>
              </a:lnSpc>
              <a:spcBef>
                <a:spcPts val="886"/>
              </a:spcBef>
              <a:buFont typeface="Arial" panose="020B0604020202020204" pitchFamily="34" charset="0"/>
              <a:buChar char="•"/>
              <a:defRPr kumimoji="1" sz="2480" kern="1200">
                <a:solidFill>
                  <a:schemeClr val="tx1"/>
                </a:solidFill>
                <a:latin typeface="+mn-lt"/>
                <a:ea typeface="+mn-ea"/>
                <a:cs typeface="+mn-cs"/>
              </a:defRPr>
            </a:lvl1pPr>
            <a:lvl2pPr marL="607482" indent="-202494" algn="l" defTabSz="809976" rtl="0" eaLnBrk="1" latinLnBrk="0" hangingPunct="1">
              <a:lnSpc>
                <a:spcPct val="90000"/>
              </a:lnSpc>
              <a:spcBef>
                <a:spcPts val="443"/>
              </a:spcBef>
              <a:buFont typeface="Arial" panose="020B0604020202020204" pitchFamily="34" charset="0"/>
              <a:buChar char="•"/>
              <a:defRPr kumimoji="1" sz="2126" kern="1200">
                <a:solidFill>
                  <a:schemeClr val="tx1"/>
                </a:solidFill>
                <a:latin typeface="+mn-lt"/>
                <a:ea typeface="+mn-ea"/>
                <a:cs typeface="+mn-cs"/>
              </a:defRPr>
            </a:lvl2pPr>
            <a:lvl3pPr marL="1012469" indent="-202494" algn="l" defTabSz="809976" rtl="0" eaLnBrk="1" latinLnBrk="0" hangingPunct="1">
              <a:lnSpc>
                <a:spcPct val="90000"/>
              </a:lnSpc>
              <a:spcBef>
                <a:spcPts val="443"/>
              </a:spcBef>
              <a:buFont typeface="Arial" panose="020B0604020202020204" pitchFamily="34" charset="0"/>
              <a:buChar char="•"/>
              <a:defRPr kumimoji="1" sz="1772" kern="1200">
                <a:solidFill>
                  <a:schemeClr val="tx1"/>
                </a:solidFill>
                <a:latin typeface="+mn-lt"/>
                <a:ea typeface="+mn-ea"/>
                <a:cs typeface="+mn-cs"/>
              </a:defRPr>
            </a:lvl3pPr>
            <a:lvl4pPr marL="1417457" indent="-202494" algn="l" defTabSz="809976" rtl="0" eaLnBrk="1" latinLnBrk="0" hangingPunct="1">
              <a:lnSpc>
                <a:spcPct val="90000"/>
              </a:lnSpc>
              <a:spcBef>
                <a:spcPts val="443"/>
              </a:spcBef>
              <a:buFont typeface="Arial" panose="020B0604020202020204" pitchFamily="34" charset="0"/>
              <a:buChar char="•"/>
              <a:defRPr kumimoji="1" sz="1594" kern="1200">
                <a:solidFill>
                  <a:schemeClr val="tx1"/>
                </a:solidFill>
                <a:latin typeface="+mn-lt"/>
                <a:ea typeface="+mn-ea"/>
                <a:cs typeface="+mn-cs"/>
              </a:defRPr>
            </a:lvl4pPr>
            <a:lvl5pPr marL="1822445" indent="-202494" algn="l" defTabSz="809976" rtl="0" eaLnBrk="1" latinLnBrk="0" hangingPunct="1">
              <a:lnSpc>
                <a:spcPct val="90000"/>
              </a:lnSpc>
              <a:spcBef>
                <a:spcPts val="443"/>
              </a:spcBef>
              <a:buFont typeface="Arial" panose="020B0604020202020204" pitchFamily="34" charset="0"/>
              <a:buChar char="•"/>
              <a:defRPr kumimoji="1" sz="1594" kern="1200">
                <a:solidFill>
                  <a:schemeClr val="tx1"/>
                </a:solidFill>
                <a:latin typeface="+mn-lt"/>
                <a:ea typeface="+mn-ea"/>
                <a:cs typeface="+mn-cs"/>
              </a:defRPr>
            </a:lvl5pPr>
            <a:lvl6pPr marL="2227433" indent="-202494" algn="l" defTabSz="809976" rtl="0" eaLnBrk="1" latinLnBrk="0" hangingPunct="1">
              <a:lnSpc>
                <a:spcPct val="90000"/>
              </a:lnSpc>
              <a:spcBef>
                <a:spcPts val="443"/>
              </a:spcBef>
              <a:buFont typeface="Arial" panose="020B0604020202020204" pitchFamily="34" charset="0"/>
              <a:buChar char="•"/>
              <a:defRPr kumimoji="1" sz="1594" kern="1200">
                <a:solidFill>
                  <a:schemeClr val="tx1"/>
                </a:solidFill>
                <a:latin typeface="+mn-lt"/>
                <a:ea typeface="+mn-ea"/>
                <a:cs typeface="+mn-cs"/>
              </a:defRPr>
            </a:lvl6pPr>
            <a:lvl7pPr marL="2632420" indent="-202494" algn="l" defTabSz="809976" rtl="0" eaLnBrk="1" latinLnBrk="0" hangingPunct="1">
              <a:lnSpc>
                <a:spcPct val="90000"/>
              </a:lnSpc>
              <a:spcBef>
                <a:spcPts val="443"/>
              </a:spcBef>
              <a:buFont typeface="Arial" panose="020B0604020202020204" pitchFamily="34" charset="0"/>
              <a:buChar char="•"/>
              <a:defRPr kumimoji="1" sz="1594" kern="1200">
                <a:solidFill>
                  <a:schemeClr val="tx1"/>
                </a:solidFill>
                <a:latin typeface="+mn-lt"/>
                <a:ea typeface="+mn-ea"/>
                <a:cs typeface="+mn-cs"/>
              </a:defRPr>
            </a:lvl7pPr>
            <a:lvl8pPr marL="3037408" indent="-202494" algn="l" defTabSz="809976" rtl="0" eaLnBrk="1" latinLnBrk="0" hangingPunct="1">
              <a:lnSpc>
                <a:spcPct val="90000"/>
              </a:lnSpc>
              <a:spcBef>
                <a:spcPts val="443"/>
              </a:spcBef>
              <a:buFont typeface="Arial" panose="020B0604020202020204" pitchFamily="34" charset="0"/>
              <a:buChar char="•"/>
              <a:defRPr kumimoji="1" sz="1594" kern="1200">
                <a:solidFill>
                  <a:schemeClr val="tx1"/>
                </a:solidFill>
                <a:latin typeface="+mn-lt"/>
                <a:ea typeface="+mn-ea"/>
                <a:cs typeface="+mn-cs"/>
              </a:defRPr>
            </a:lvl8pPr>
            <a:lvl9pPr marL="3442396" indent="-202494" algn="l" defTabSz="809976" rtl="0" eaLnBrk="1" latinLnBrk="0" hangingPunct="1">
              <a:lnSpc>
                <a:spcPct val="90000"/>
              </a:lnSpc>
              <a:spcBef>
                <a:spcPts val="443"/>
              </a:spcBef>
              <a:buFont typeface="Arial" panose="020B0604020202020204" pitchFamily="34" charset="0"/>
              <a:buChar char="•"/>
              <a:defRPr kumimoji="1" sz="1594" kern="1200">
                <a:solidFill>
                  <a:schemeClr val="tx1"/>
                </a:solidFill>
                <a:latin typeface="+mn-lt"/>
                <a:ea typeface="+mn-ea"/>
                <a:cs typeface="+mn-cs"/>
              </a:defRPr>
            </a:lvl9pPr>
          </a:lstStyle>
          <a:p>
            <a:pPr marL="0" indent="0">
              <a:lnSpc>
                <a:spcPct val="100000"/>
              </a:lnSpc>
              <a:spcBef>
                <a:spcPts val="0"/>
              </a:spcBef>
              <a:buNone/>
            </a:pPr>
            <a:r>
              <a:rPr lang="ja-JP" altLang="en-US" sz="1600" dirty="0">
                <a:solidFill>
                  <a:srgbClr val="002060"/>
                </a:solidFill>
                <a:latin typeface="Meiryo UI" panose="020B0604030504040204" pitchFamily="50" charset="-128"/>
                <a:ea typeface="Meiryo UI" panose="020B0604030504040204" pitchFamily="50" charset="-128"/>
              </a:rPr>
              <a:t>吉浜地区には生鮮食料品等を取り扱っている店舗が無く、自ら移動手段を持たない高齢者、また、 坂道が多い、吉浜駅や患者輸送車の停留所から離れている等の交通に不便な地域の高齢者は、新鮮な 野菜や鮮魚等を購入することは困難な状況にあり、このような高齢者の買い物を支援するため、 毎週金曜日午前中、大船渡市立根町内の商業施設へ無料送迎サービスを実施しています。（愛生会</a:t>
            </a:r>
            <a:r>
              <a:rPr lang="en-US" altLang="ja-JP" sz="1600" dirty="0">
                <a:solidFill>
                  <a:srgbClr val="002060"/>
                </a:solidFill>
                <a:latin typeface="Meiryo UI" panose="020B0604030504040204" pitchFamily="50" charset="-128"/>
                <a:ea typeface="Meiryo UI" panose="020B0604030504040204" pitchFamily="50" charset="-128"/>
              </a:rPr>
              <a:t>HP</a:t>
            </a:r>
            <a:r>
              <a:rPr lang="ja-JP" altLang="en-US" sz="1600" dirty="0">
                <a:solidFill>
                  <a:srgbClr val="002060"/>
                </a:solidFill>
                <a:latin typeface="Meiryo UI" panose="020B0604030504040204" pitchFamily="50" charset="-128"/>
                <a:ea typeface="Meiryo UI" panose="020B0604030504040204" pitchFamily="50" charset="-128"/>
              </a:rPr>
              <a:t>より）</a:t>
            </a:r>
            <a:endParaRPr lang="en-US" altLang="ja-JP" sz="1600" dirty="0">
              <a:solidFill>
                <a:srgbClr val="002060"/>
              </a:solidFill>
              <a:latin typeface="Meiryo UI" panose="020B0604030504040204" pitchFamily="50" charset="-128"/>
              <a:ea typeface="Meiryo UI" panose="020B0604030504040204" pitchFamily="50" charset="-128"/>
            </a:endParaRPr>
          </a:p>
        </p:txBody>
      </p:sp>
      <p:sp>
        <p:nvSpPr>
          <p:cNvPr id="9" name="正方形/長方形 8">
            <a:extLst>
              <a:ext uri="{FF2B5EF4-FFF2-40B4-BE49-F238E27FC236}">
                <a16:creationId xmlns:a16="http://schemas.microsoft.com/office/drawing/2014/main" id="{ED32D573-A9B8-4410-BCC9-7E11B81C1F8A}"/>
              </a:ext>
            </a:extLst>
          </p:cNvPr>
          <p:cNvSpPr/>
          <p:nvPr/>
        </p:nvSpPr>
        <p:spPr>
          <a:xfrm>
            <a:off x="509846" y="410571"/>
            <a:ext cx="7926583" cy="447814"/>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524" b="1" dirty="0">
                <a:solidFill>
                  <a:schemeClr val="bg1"/>
                </a:solidFill>
                <a:latin typeface="Meiryo UI" panose="020B0604030504040204" pitchFamily="50" charset="-128"/>
                <a:ea typeface="Meiryo UI" panose="020B0604030504040204" pitchFamily="50" charset="-128"/>
              </a:rPr>
              <a:t>形態</a:t>
            </a:r>
            <a:r>
              <a:rPr lang="en-US" altLang="ja-JP" sz="1524" b="1" dirty="0">
                <a:solidFill>
                  <a:schemeClr val="bg1"/>
                </a:solidFill>
                <a:latin typeface="Meiryo UI" panose="020B0604030504040204" pitchFamily="50" charset="-128"/>
                <a:ea typeface="Meiryo UI" panose="020B0604030504040204" pitchFamily="50" charset="-128"/>
              </a:rPr>
              <a:t>:</a:t>
            </a:r>
            <a:r>
              <a:rPr lang="ja-JP" altLang="en-US" sz="1524" b="1" dirty="0">
                <a:solidFill>
                  <a:srgbClr val="FFFF00"/>
                </a:solidFill>
                <a:latin typeface="Meiryo UI" panose="020B0604030504040204" pitchFamily="50" charset="-128"/>
                <a:ea typeface="Meiryo UI" panose="020B0604030504040204" pitchFamily="50" charset="-128"/>
              </a:rPr>
              <a:t>乗合い</a:t>
            </a:r>
            <a:r>
              <a:rPr lang="en-US" altLang="ja-JP" sz="1524" b="1" dirty="0">
                <a:solidFill>
                  <a:srgbClr val="FFFF00"/>
                </a:solidFill>
                <a:latin typeface="Meiryo UI" panose="020B0604030504040204" pitchFamily="50" charset="-128"/>
                <a:ea typeface="Meiryo UI" panose="020B0604030504040204" pitchFamily="50" charset="-128"/>
              </a:rPr>
              <a:t>(</a:t>
            </a:r>
            <a:r>
              <a:rPr lang="ja-JP" altLang="en-US" sz="1524" b="1" dirty="0">
                <a:solidFill>
                  <a:srgbClr val="FFFF00"/>
                </a:solidFill>
                <a:latin typeface="Meiryo UI" panose="020B0604030504040204" pitchFamily="50" charset="-128"/>
                <a:ea typeface="Meiryo UI" panose="020B0604030504040204" pitchFamily="50" charset="-128"/>
              </a:rPr>
              <a:t>買い物</a:t>
            </a:r>
            <a:r>
              <a:rPr lang="en-US" altLang="ja-JP" sz="1524" b="1" dirty="0">
                <a:solidFill>
                  <a:srgbClr val="FFFF00"/>
                </a:solidFill>
                <a:latin typeface="Meiryo UI" panose="020B0604030504040204" pitchFamily="50" charset="-128"/>
                <a:ea typeface="Meiryo UI" panose="020B0604030504040204" pitchFamily="50" charset="-128"/>
              </a:rPr>
              <a:t>)</a:t>
            </a:r>
            <a:r>
              <a:rPr lang="ja-JP" altLang="en-US" sz="1524" b="1" dirty="0">
                <a:solidFill>
                  <a:schemeClr val="bg1"/>
                </a:solidFill>
                <a:latin typeface="Meiryo UI" panose="020B0604030504040204" pitchFamily="50" charset="-128"/>
                <a:ea typeface="Meiryo UI" panose="020B0604030504040204" pitchFamily="50" charset="-128"/>
              </a:rPr>
              <a:t>　車両＆運転</a:t>
            </a:r>
            <a:r>
              <a:rPr lang="en-US" altLang="ja-JP" sz="1524" b="1" dirty="0">
                <a:solidFill>
                  <a:schemeClr val="bg1"/>
                </a:solidFill>
                <a:latin typeface="Meiryo UI" panose="020B0604030504040204" pitchFamily="50" charset="-128"/>
                <a:ea typeface="Meiryo UI" panose="020B0604030504040204" pitchFamily="50" charset="-128"/>
              </a:rPr>
              <a:t>:</a:t>
            </a:r>
            <a:r>
              <a:rPr lang="ja-JP" altLang="en-US" sz="1524" b="1" dirty="0">
                <a:solidFill>
                  <a:srgbClr val="FFFF00"/>
                </a:solidFill>
                <a:latin typeface="Meiryo UI" panose="020B0604030504040204" pitchFamily="50" charset="-128"/>
                <a:ea typeface="Meiryo UI" panose="020B0604030504040204" pitchFamily="50" charset="-128"/>
              </a:rPr>
              <a:t>社会福祉法人</a:t>
            </a:r>
            <a:r>
              <a:rPr lang="ja-JP" altLang="en-US" sz="1524" b="1" dirty="0">
                <a:solidFill>
                  <a:schemeClr val="bg1"/>
                </a:solidFill>
                <a:latin typeface="Meiryo UI" panose="020B0604030504040204" pitchFamily="50" charset="-128"/>
                <a:ea typeface="Meiryo UI" panose="020B0604030504040204" pitchFamily="50" charset="-128"/>
              </a:rPr>
              <a:t>　調整＆付添</a:t>
            </a:r>
            <a:r>
              <a:rPr lang="en-US" altLang="ja-JP" sz="1524" b="1" dirty="0">
                <a:solidFill>
                  <a:schemeClr val="bg1"/>
                </a:solidFill>
                <a:latin typeface="Meiryo UI" panose="020B0604030504040204" pitchFamily="50" charset="-128"/>
                <a:ea typeface="Meiryo UI" panose="020B0604030504040204" pitchFamily="50" charset="-128"/>
              </a:rPr>
              <a:t>:</a:t>
            </a:r>
            <a:r>
              <a:rPr lang="ja-JP" altLang="en-US" sz="1524" b="1" dirty="0">
                <a:solidFill>
                  <a:srgbClr val="FFFF00"/>
                </a:solidFill>
                <a:latin typeface="Meiryo UI" panose="020B0604030504040204" pitchFamily="50" charset="-128"/>
                <a:ea typeface="Meiryo UI" panose="020B0604030504040204" pitchFamily="50" charset="-128"/>
              </a:rPr>
              <a:t>ボランティア</a:t>
            </a:r>
            <a:endParaRPr lang="en-US" altLang="ja-JP" sz="1016" b="1" dirty="0">
              <a:solidFill>
                <a:schemeClr val="bg1"/>
              </a:solidFill>
              <a:latin typeface="Meiryo UI" panose="020B0604030504040204" pitchFamily="50" charset="-128"/>
              <a:ea typeface="Meiryo UI" panose="020B0604030504040204" pitchFamily="50" charset="-128"/>
            </a:endParaRPr>
          </a:p>
        </p:txBody>
      </p:sp>
      <p:pic>
        <p:nvPicPr>
          <p:cNvPr id="3" name="図 2"/>
          <p:cNvPicPr>
            <a:picLocks noChangeAspect="1"/>
          </p:cNvPicPr>
          <p:nvPr/>
        </p:nvPicPr>
        <p:blipFill rotWithShape="1">
          <a:blip r:embed="rId3" cstate="email">
            <a:extLst>
              <a:ext uri="{28A0092B-C50C-407E-A947-70E740481C1C}">
                <a14:useLocalDpi xmlns:a14="http://schemas.microsoft.com/office/drawing/2010/main"/>
              </a:ext>
            </a:extLst>
          </a:blip>
          <a:srcRect l="6037" t="7654" r="7286"/>
          <a:stretch/>
        </p:blipFill>
        <p:spPr>
          <a:xfrm>
            <a:off x="6316229" y="4119440"/>
            <a:ext cx="2154191" cy="1686429"/>
          </a:xfrm>
          <a:prstGeom prst="rect">
            <a:avLst/>
          </a:prstGeom>
        </p:spPr>
      </p:pic>
    </p:spTree>
    <p:extLst>
      <p:ext uri="{BB962C8B-B14F-4D97-AF65-F5344CB8AC3E}">
        <p14:creationId xmlns:p14="http://schemas.microsoft.com/office/powerpoint/2010/main" val="26412666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p:cNvPicPr>
            <a:picLocks noChangeAspect="1"/>
          </p:cNvPicPr>
          <p:nvPr/>
        </p:nvPicPr>
        <p:blipFill rotWithShape="1">
          <a:blip r:embed="rId2" cstate="email">
            <a:extLst>
              <a:ext uri="{28A0092B-C50C-407E-A947-70E740481C1C}">
                <a14:useLocalDpi xmlns:a14="http://schemas.microsoft.com/office/drawing/2010/main"/>
              </a:ext>
            </a:extLst>
          </a:blip>
          <a:srcRect l="32804" t="6913" r="32400" b="6076"/>
          <a:stretch/>
        </p:blipFill>
        <p:spPr>
          <a:xfrm>
            <a:off x="630614" y="543558"/>
            <a:ext cx="3883308" cy="5459571"/>
          </a:xfrm>
          <a:prstGeom prst="rect">
            <a:avLst/>
          </a:prstGeom>
          <a:ln>
            <a:solidFill>
              <a:schemeClr val="tx1"/>
            </a:solidFill>
          </a:ln>
        </p:spPr>
      </p:pic>
      <p:sp>
        <p:nvSpPr>
          <p:cNvPr id="4" name="スライド番号プレースホルダー 3"/>
          <p:cNvSpPr>
            <a:spLocks noGrp="1"/>
          </p:cNvSpPr>
          <p:nvPr>
            <p:ph type="sldNum" sz="quarter" idx="12"/>
          </p:nvPr>
        </p:nvSpPr>
        <p:spPr>
          <a:xfrm>
            <a:off x="6168805" y="5907546"/>
            <a:ext cx="1741970" cy="309146"/>
          </a:xfrm>
        </p:spPr>
        <p:txBody>
          <a:bodyPr/>
          <a:lstStyle/>
          <a:p>
            <a:fld id="{54D59273-CF6A-4105-986B-03FD5A07102F}" type="slidenum">
              <a:rPr kumimoji="1" lang="ja-JP" altLang="en-US" smtClean="0"/>
              <a:t>17</a:t>
            </a:fld>
            <a:endParaRPr kumimoji="1" lang="ja-JP" altLang="en-US"/>
          </a:p>
        </p:txBody>
      </p:sp>
      <p:pic>
        <p:nvPicPr>
          <p:cNvPr id="9" name="図 8"/>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595373" y="543558"/>
            <a:ext cx="3915170" cy="5451687"/>
          </a:xfrm>
          <a:prstGeom prst="rect">
            <a:avLst/>
          </a:prstGeom>
          <a:ln>
            <a:solidFill>
              <a:schemeClr val="tx1"/>
            </a:solidFill>
          </a:ln>
        </p:spPr>
      </p:pic>
      <p:sp>
        <p:nvSpPr>
          <p:cNvPr id="10" name="コンテンツ プレースホルダー 2"/>
          <p:cNvSpPr txBox="1">
            <a:spLocks/>
          </p:cNvSpPr>
          <p:nvPr/>
        </p:nvSpPr>
        <p:spPr>
          <a:xfrm>
            <a:off x="2209241" y="4749504"/>
            <a:ext cx="4722675" cy="1650071"/>
          </a:xfrm>
          <a:prstGeom prst="rect">
            <a:avLst/>
          </a:prstGeom>
          <a:solidFill>
            <a:schemeClr val="accent6">
              <a:lumMod val="20000"/>
              <a:lumOff val="80000"/>
            </a:schemeClr>
          </a:solidFill>
          <a:ln w="28575">
            <a:noFill/>
          </a:ln>
        </p:spPr>
        <p:txBody>
          <a:bodyPr vert="horz" lIns="65551" tIns="32775" rIns="65551" bIns="32775" rtlCol="0">
            <a:noAutofit/>
          </a:bodyPr>
          <a:lstStyle>
            <a:lvl1pPr marL="202494" indent="-202494" algn="l" defTabSz="809976" rtl="0" eaLnBrk="1" latinLnBrk="0" hangingPunct="1">
              <a:lnSpc>
                <a:spcPct val="90000"/>
              </a:lnSpc>
              <a:spcBef>
                <a:spcPts val="886"/>
              </a:spcBef>
              <a:buFont typeface="Arial" panose="020B0604020202020204" pitchFamily="34" charset="0"/>
              <a:buChar char="•"/>
              <a:defRPr kumimoji="1" sz="2480" kern="1200">
                <a:solidFill>
                  <a:schemeClr val="tx1"/>
                </a:solidFill>
                <a:latin typeface="+mn-lt"/>
                <a:ea typeface="+mn-ea"/>
                <a:cs typeface="+mn-cs"/>
              </a:defRPr>
            </a:lvl1pPr>
            <a:lvl2pPr marL="607482" indent="-202494" algn="l" defTabSz="809976" rtl="0" eaLnBrk="1" latinLnBrk="0" hangingPunct="1">
              <a:lnSpc>
                <a:spcPct val="90000"/>
              </a:lnSpc>
              <a:spcBef>
                <a:spcPts val="443"/>
              </a:spcBef>
              <a:buFont typeface="Arial" panose="020B0604020202020204" pitchFamily="34" charset="0"/>
              <a:buChar char="•"/>
              <a:defRPr kumimoji="1" sz="2126" kern="1200">
                <a:solidFill>
                  <a:schemeClr val="tx1"/>
                </a:solidFill>
                <a:latin typeface="+mn-lt"/>
                <a:ea typeface="+mn-ea"/>
                <a:cs typeface="+mn-cs"/>
              </a:defRPr>
            </a:lvl2pPr>
            <a:lvl3pPr marL="1012469" indent="-202494" algn="l" defTabSz="809976" rtl="0" eaLnBrk="1" latinLnBrk="0" hangingPunct="1">
              <a:lnSpc>
                <a:spcPct val="90000"/>
              </a:lnSpc>
              <a:spcBef>
                <a:spcPts val="443"/>
              </a:spcBef>
              <a:buFont typeface="Arial" panose="020B0604020202020204" pitchFamily="34" charset="0"/>
              <a:buChar char="•"/>
              <a:defRPr kumimoji="1" sz="1772" kern="1200">
                <a:solidFill>
                  <a:schemeClr val="tx1"/>
                </a:solidFill>
                <a:latin typeface="+mn-lt"/>
                <a:ea typeface="+mn-ea"/>
                <a:cs typeface="+mn-cs"/>
              </a:defRPr>
            </a:lvl3pPr>
            <a:lvl4pPr marL="1417457" indent="-202494" algn="l" defTabSz="809976" rtl="0" eaLnBrk="1" latinLnBrk="0" hangingPunct="1">
              <a:lnSpc>
                <a:spcPct val="90000"/>
              </a:lnSpc>
              <a:spcBef>
                <a:spcPts val="443"/>
              </a:spcBef>
              <a:buFont typeface="Arial" panose="020B0604020202020204" pitchFamily="34" charset="0"/>
              <a:buChar char="•"/>
              <a:defRPr kumimoji="1" sz="1594" kern="1200">
                <a:solidFill>
                  <a:schemeClr val="tx1"/>
                </a:solidFill>
                <a:latin typeface="+mn-lt"/>
                <a:ea typeface="+mn-ea"/>
                <a:cs typeface="+mn-cs"/>
              </a:defRPr>
            </a:lvl4pPr>
            <a:lvl5pPr marL="1822445" indent="-202494" algn="l" defTabSz="809976" rtl="0" eaLnBrk="1" latinLnBrk="0" hangingPunct="1">
              <a:lnSpc>
                <a:spcPct val="90000"/>
              </a:lnSpc>
              <a:spcBef>
                <a:spcPts val="443"/>
              </a:spcBef>
              <a:buFont typeface="Arial" panose="020B0604020202020204" pitchFamily="34" charset="0"/>
              <a:buChar char="•"/>
              <a:defRPr kumimoji="1" sz="1594" kern="1200">
                <a:solidFill>
                  <a:schemeClr val="tx1"/>
                </a:solidFill>
                <a:latin typeface="+mn-lt"/>
                <a:ea typeface="+mn-ea"/>
                <a:cs typeface="+mn-cs"/>
              </a:defRPr>
            </a:lvl5pPr>
            <a:lvl6pPr marL="2227433" indent="-202494" algn="l" defTabSz="809976" rtl="0" eaLnBrk="1" latinLnBrk="0" hangingPunct="1">
              <a:lnSpc>
                <a:spcPct val="90000"/>
              </a:lnSpc>
              <a:spcBef>
                <a:spcPts val="443"/>
              </a:spcBef>
              <a:buFont typeface="Arial" panose="020B0604020202020204" pitchFamily="34" charset="0"/>
              <a:buChar char="•"/>
              <a:defRPr kumimoji="1" sz="1594" kern="1200">
                <a:solidFill>
                  <a:schemeClr val="tx1"/>
                </a:solidFill>
                <a:latin typeface="+mn-lt"/>
                <a:ea typeface="+mn-ea"/>
                <a:cs typeface="+mn-cs"/>
              </a:defRPr>
            </a:lvl6pPr>
            <a:lvl7pPr marL="2632420" indent="-202494" algn="l" defTabSz="809976" rtl="0" eaLnBrk="1" latinLnBrk="0" hangingPunct="1">
              <a:lnSpc>
                <a:spcPct val="90000"/>
              </a:lnSpc>
              <a:spcBef>
                <a:spcPts val="443"/>
              </a:spcBef>
              <a:buFont typeface="Arial" panose="020B0604020202020204" pitchFamily="34" charset="0"/>
              <a:buChar char="•"/>
              <a:defRPr kumimoji="1" sz="1594" kern="1200">
                <a:solidFill>
                  <a:schemeClr val="tx1"/>
                </a:solidFill>
                <a:latin typeface="+mn-lt"/>
                <a:ea typeface="+mn-ea"/>
                <a:cs typeface="+mn-cs"/>
              </a:defRPr>
            </a:lvl7pPr>
            <a:lvl8pPr marL="3037408" indent="-202494" algn="l" defTabSz="809976" rtl="0" eaLnBrk="1" latinLnBrk="0" hangingPunct="1">
              <a:lnSpc>
                <a:spcPct val="90000"/>
              </a:lnSpc>
              <a:spcBef>
                <a:spcPts val="443"/>
              </a:spcBef>
              <a:buFont typeface="Arial" panose="020B0604020202020204" pitchFamily="34" charset="0"/>
              <a:buChar char="•"/>
              <a:defRPr kumimoji="1" sz="1594" kern="1200">
                <a:solidFill>
                  <a:schemeClr val="tx1"/>
                </a:solidFill>
                <a:latin typeface="+mn-lt"/>
                <a:ea typeface="+mn-ea"/>
                <a:cs typeface="+mn-cs"/>
              </a:defRPr>
            </a:lvl8pPr>
            <a:lvl9pPr marL="3442396" indent="-202494" algn="l" defTabSz="809976" rtl="0" eaLnBrk="1" latinLnBrk="0" hangingPunct="1">
              <a:lnSpc>
                <a:spcPct val="90000"/>
              </a:lnSpc>
              <a:spcBef>
                <a:spcPts val="443"/>
              </a:spcBef>
              <a:buFont typeface="Arial" panose="020B0604020202020204" pitchFamily="34" charset="0"/>
              <a:buChar char="•"/>
              <a:defRPr kumimoji="1" sz="1594" kern="1200">
                <a:solidFill>
                  <a:schemeClr val="tx1"/>
                </a:solidFill>
                <a:latin typeface="+mn-lt"/>
                <a:ea typeface="+mn-ea"/>
                <a:cs typeface="+mn-cs"/>
              </a:defRPr>
            </a:lvl9pPr>
          </a:lstStyle>
          <a:p>
            <a:pPr marL="0" indent="0">
              <a:buNone/>
            </a:pPr>
            <a:r>
              <a:rPr lang="ja-JP" altLang="en-US" sz="1433" b="1" dirty="0">
                <a:solidFill>
                  <a:srgbClr val="7030A0"/>
                </a:solidFill>
                <a:latin typeface="Meiryo UI" panose="020B0604030504040204" pitchFamily="50" charset="-128"/>
                <a:ea typeface="Meiryo UI" panose="020B0604030504040204" pitchFamily="50" charset="-128"/>
              </a:rPr>
              <a:t>＜一日の流れ＞</a:t>
            </a:r>
            <a:endParaRPr lang="en-US" altLang="ja-JP" sz="1433" b="1" dirty="0">
              <a:solidFill>
                <a:srgbClr val="7030A0"/>
              </a:solidFill>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1433" dirty="0">
                <a:latin typeface="Meiryo UI" panose="020B0604030504040204" pitchFamily="50" charset="-128"/>
                <a:ea typeface="Meiryo UI" panose="020B0604030504040204" pitchFamily="50" charset="-128"/>
              </a:rPr>
              <a:t>　⇒地区公民館に施設の車両と添乗ボランティアが参集</a:t>
            </a:r>
            <a:endParaRPr lang="en-US" altLang="ja-JP" sz="1433" dirty="0">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1433" dirty="0">
                <a:latin typeface="Meiryo UI" panose="020B0604030504040204" pitchFamily="50" charset="-128"/>
                <a:ea typeface="Meiryo UI" panose="020B0604030504040204" pitchFamily="50" charset="-128"/>
              </a:rPr>
              <a:t>　⇒利用者の自宅を順に回り乗車</a:t>
            </a:r>
            <a:endParaRPr lang="en-US" altLang="ja-JP" sz="1433" dirty="0">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1433" dirty="0">
                <a:latin typeface="Meiryo UI" panose="020B0604030504040204" pitchFamily="50" charset="-128"/>
                <a:ea typeface="Meiryo UI" panose="020B0604030504040204" pitchFamily="50" charset="-128"/>
              </a:rPr>
              <a:t>　⇒店舗に着き、１時間～２時間の買い物</a:t>
            </a:r>
            <a:endParaRPr lang="en-US" altLang="ja-JP" sz="1433" dirty="0">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1433" dirty="0">
                <a:latin typeface="Meiryo UI" panose="020B0604030504040204" pitchFamily="50" charset="-128"/>
                <a:ea typeface="Meiryo UI" panose="020B0604030504040204" pitchFamily="50" charset="-128"/>
              </a:rPr>
              <a:t>　⇒自宅まで送迎して終了</a:t>
            </a:r>
            <a:endParaRPr lang="en-US" altLang="ja-JP" sz="1433" dirty="0">
              <a:latin typeface="Meiryo UI" panose="020B0604030504040204" pitchFamily="50" charset="-128"/>
              <a:ea typeface="Meiryo UI" panose="020B0604030504040204" pitchFamily="50" charset="-128"/>
            </a:endParaRPr>
          </a:p>
          <a:p>
            <a:pPr marL="0" indent="0">
              <a:lnSpc>
                <a:spcPct val="100000"/>
              </a:lnSpc>
              <a:spcBef>
                <a:spcPts val="0"/>
              </a:spcBef>
              <a:buNone/>
            </a:pPr>
            <a:endParaRPr lang="en-US" altLang="ja-JP" sz="573" dirty="0">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1433" dirty="0">
                <a:latin typeface="Meiryo UI" panose="020B0604030504040204" pitchFamily="50" charset="-128"/>
                <a:ea typeface="Meiryo UI" panose="020B0604030504040204" pitchFamily="50" charset="-128"/>
              </a:rPr>
              <a:t>　</a:t>
            </a:r>
            <a:r>
              <a:rPr lang="en-US" altLang="ja-JP" sz="1433" dirty="0">
                <a:latin typeface="Meiryo UI" panose="020B0604030504040204" pitchFamily="50" charset="-128"/>
                <a:ea typeface="Meiryo UI" panose="020B0604030504040204" pitchFamily="50" charset="-128"/>
              </a:rPr>
              <a:t>※</a:t>
            </a:r>
            <a:r>
              <a:rPr lang="ja-JP" altLang="en-US" sz="1433" dirty="0">
                <a:latin typeface="Meiryo UI" panose="020B0604030504040204" pitchFamily="50" charset="-128"/>
                <a:ea typeface="Meiryo UI" panose="020B0604030504040204" pitchFamily="50" charset="-128"/>
              </a:rPr>
              <a:t>移動中の事故</a:t>
            </a:r>
            <a:r>
              <a:rPr lang="en-US" altLang="ja-JP" sz="1433" dirty="0">
                <a:latin typeface="Meiryo UI" panose="020B0604030504040204" pitchFamily="50" charset="-128"/>
                <a:ea typeface="Meiryo UI" panose="020B0604030504040204" pitchFamily="50" charset="-128"/>
              </a:rPr>
              <a:t>…</a:t>
            </a:r>
            <a:r>
              <a:rPr lang="ja-JP" altLang="en-US" sz="1433" dirty="0">
                <a:latin typeface="Meiryo UI" panose="020B0604030504040204" pitchFamily="50" charset="-128"/>
                <a:ea typeface="Meiryo UI" panose="020B0604030504040204" pitchFamily="50" charset="-128"/>
              </a:rPr>
              <a:t>施設（法人）が加入の保険で対応</a:t>
            </a:r>
          </a:p>
          <a:p>
            <a:pPr marL="0" indent="0">
              <a:lnSpc>
                <a:spcPct val="100000"/>
              </a:lnSpc>
              <a:spcBef>
                <a:spcPts val="0"/>
              </a:spcBef>
              <a:buNone/>
            </a:pPr>
            <a:r>
              <a:rPr lang="ja-JP" altLang="en-US" sz="1433" dirty="0">
                <a:latin typeface="Meiryo UI" panose="020B0604030504040204" pitchFamily="50" charset="-128"/>
                <a:ea typeface="Meiryo UI" panose="020B0604030504040204" pitchFamily="50" charset="-128"/>
              </a:rPr>
              <a:t>　</a:t>
            </a:r>
            <a:r>
              <a:rPr lang="en-US" altLang="ja-JP" sz="1433" dirty="0">
                <a:latin typeface="Meiryo UI" panose="020B0604030504040204" pitchFamily="50" charset="-128"/>
                <a:ea typeface="Meiryo UI" panose="020B0604030504040204" pitchFamily="50" charset="-128"/>
              </a:rPr>
              <a:t>※</a:t>
            </a:r>
            <a:r>
              <a:rPr lang="ja-JP" altLang="en-US" sz="1433" dirty="0">
                <a:latin typeface="Meiryo UI" panose="020B0604030504040204" pitchFamily="50" charset="-128"/>
                <a:ea typeface="Meiryo UI" panose="020B0604030504040204" pitchFamily="50" charset="-128"/>
              </a:rPr>
              <a:t>店舗での買い物中など</a:t>
            </a:r>
            <a:r>
              <a:rPr lang="en-US" altLang="ja-JP" sz="1433" dirty="0">
                <a:latin typeface="Meiryo UI" panose="020B0604030504040204" pitchFamily="50" charset="-128"/>
                <a:ea typeface="Meiryo UI" panose="020B0604030504040204" pitchFamily="50" charset="-128"/>
              </a:rPr>
              <a:t>…</a:t>
            </a:r>
            <a:r>
              <a:rPr lang="ja-JP" altLang="en-US" sz="1433" dirty="0">
                <a:latin typeface="Meiryo UI" panose="020B0604030504040204" pitchFamily="50" charset="-128"/>
                <a:ea typeface="Meiryo UI" panose="020B0604030504040204" pitchFamily="50" charset="-128"/>
              </a:rPr>
              <a:t>利用者の自己責任 </a:t>
            </a:r>
            <a:endParaRPr lang="en-US" altLang="ja-JP" sz="1433"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5442914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E35F7B27-8CD2-4B27-A5F0-9C82FA5ABF4B}"/>
              </a:ext>
            </a:extLst>
          </p:cNvPr>
          <p:cNvSpPr>
            <a:spLocks noGrp="1"/>
          </p:cNvSpPr>
          <p:nvPr>
            <p:ph type="sldNum" sz="quarter" idx="12"/>
          </p:nvPr>
        </p:nvSpPr>
        <p:spPr/>
        <p:txBody>
          <a:bodyPr/>
          <a:lstStyle/>
          <a:p>
            <a:fld id="{6D22F896-40B5-4ADD-8801-0D06FADFA095}" type="slidenum">
              <a:rPr lang="en-US" smtClean="0"/>
              <a:pPr/>
              <a:t>18</a:t>
            </a:fld>
            <a:endParaRPr lang="en-US" dirty="0"/>
          </a:p>
        </p:txBody>
      </p:sp>
      <p:sp>
        <p:nvSpPr>
          <p:cNvPr id="9" name="タイトル 1"/>
          <p:cNvSpPr txBox="1">
            <a:spLocks/>
          </p:cNvSpPr>
          <p:nvPr/>
        </p:nvSpPr>
        <p:spPr>
          <a:xfrm>
            <a:off x="445194" y="240690"/>
            <a:ext cx="8144211" cy="398785"/>
          </a:xfrm>
          <a:prstGeom prst="rect">
            <a:avLst/>
          </a:prstGeom>
          <a:ln w="38100">
            <a:solidFill>
              <a:srgbClr val="7030A0"/>
            </a:solidFill>
          </a:ln>
        </p:spPr>
        <p:txBody>
          <a:bodyPr vert="horz" lIns="68580" tIns="34290" rIns="68580" bIns="34290" rtlCol="0" anchor="ctr">
            <a:normAutofit fontScale="90000" lnSpcReduction="10000"/>
          </a:bodyPr>
          <a:lstStyle>
            <a:defPPr>
              <a:defRPr lang="ja-JP"/>
            </a:defPPr>
            <a:lvl1pPr algn="ctr">
              <a:lnSpc>
                <a:spcPct val="120000"/>
              </a:lnSpc>
              <a:spcBef>
                <a:spcPct val="0"/>
              </a:spcBef>
              <a:buNone/>
              <a:defRPr sz="3366" b="1">
                <a:latin typeface="Meiryo UI" panose="020B0604030504040204" pitchFamily="50" charset="-128"/>
                <a:ea typeface="Meiryo UI" panose="020B0604030504040204" pitchFamily="50" charset="-128"/>
                <a:cs typeface="+mj-cs"/>
              </a:defRPr>
            </a:lvl1pPr>
          </a:lstStyle>
          <a:p>
            <a:r>
              <a:rPr lang="ja-JP" altLang="en-US" sz="2371" dirty="0"/>
              <a:t>買い物支援＆社会福祉法人と地域の協働（静岡県御殿場市）</a:t>
            </a:r>
            <a:endParaRPr lang="en-US" altLang="ja-JP" sz="2371" dirty="0"/>
          </a:p>
        </p:txBody>
      </p:sp>
      <p:sp>
        <p:nvSpPr>
          <p:cNvPr id="8" name="テキスト ボックス 7">
            <a:extLst>
              <a:ext uri="{FF2B5EF4-FFF2-40B4-BE49-F238E27FC236}">
                <a16:creationId xmlns:a16="http://schemas.microsoft.com/office/drawing/2014/main" id="{A984FF8C-01F4-76E7-3D6F-EE90B37880F7}"/>
              </a:ext>
            </a:extLst>
          </p:cNvPr>
          <p:cNvSpPr txBox="1"/>
          <p:nvPr/>
        </p:nvSpPr>
        <p:spPr>
          <a:xfrm>
            <a:off x="499895" y="887340"/>
            <a:ext cx="5366648" cy="405047"/>
          </a:xfrm>
          <a:prstGeom prst="rect">
            <a:avLst/>
          </a:prstGeom>
          <a:noFill/>
        </p:spPr>
        <p:txBody>
          <a:bodyPr wrap="square">
            <a:spAutoFit/>
          </a:bodyPr>
          <a:lstStyle/>
          <a:p>
            <a:pPr algn="just" hangingPunct="0">
              <a:spcAft>
                <a:spcPts val="450"/>
              </a:spcAft>
            </a:pPr>
            <a:r>
              <a:rPr lang="ja-JP" altLang="ja-JP" sz="2032" b="1" u="sng" dirty="0">
                <a:solidFill>
                  <a:srgbClr val="000000"/>
                </a:solidFill>
                <a:latin typeface="Meiryo UI" panose="020B0604030504040204" pitchFamily="50" charset="-128"/>
                <a:ea typeface="Meiryo UI" panose="020B0604030504040204" pitchFamily="50" charset="-128"/>
                <a:cs typeface="ＭＳ 明朝" panose="02020609040205080304" pitchFamily="17" charset="-128"/>
              </a:rPr>
              <a:t>ほっくばらみんなで支える移動支援プロジェクト</a:t>
            </a:r>
            <a:endParaRPr lang="en-US" altLang="ja-JP" sz="2032" b="1" u="sng" dirty="0">
              <a:solidFill>
                <a:srgbClr val="000000"/>
              </a:solidFill>
              <a:latin typeface="Meiryo UI" panose="020B0604030504040204" pitchFamily="50" charset="-128"/>
              <a:ea typeface="Meiryo UI" panose="020B0604030504040204" pitchFamily="50" charset="-128"/>
              <a:cs typeface="ＭＳ 明朝" panose="02020609040205080304" pitchFamily="17" charset="-128"/>
            </a:endParaRPr>
          </a:p>
        </p:txBody>
      </p:sp>
      <p:sp>
        <p:nvSpPr>
          <p:cNvPr id="12" name="四角形: 角を丸くする 11">
            <a:extLst>
              <a:ext uri="{FF2B5EF4-FFF2-40B4-BE49-F238E27FC236}">
                <a16:creationId xmlns:a16="http://schemas.microsoft.com/office/drawing/2014/main" id="{8CE15C8D-DE6F-3BC5-8B3F-CAC649E20B2F}"/>
              </a:ext>
            </a:extLst>
          </p:cNvPr>
          <p:cNvSpPr/>
          <p:nvPr/>
        </p:nvSpPr>
        <p:spPr>
          <a:xfrm>
            <a:off x="487926" y="4405824"/>
            <a:ext cx="8158968" cy="1987384"/>
          </a:xfrm>
          <a:prstGeom prst="roundRect">
            <a:avLst>
              <a:gd name="adj" fmla="val 11976"/>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6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rPr>
              <a:t>【</a:t>
            </a:r>
            <a:r>
              <a:rPr lang="ja-JP" altLang="en-US" sz="16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rPr>
              <a:t>種まき</a:t>
            </a:r>
            <a:r>
              <a:rPr lang="en-US" altLang="ja-JP" sz="16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rPr>
              <a:t>】</a:t>
            </a:r>
            <a:r>
              <a:rPr lang="ja-JP" altLang="ja-JP" sz="16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rPr>
              <a:t>ＮＰＯ法人全国移動サービスネットワーク副理事長河崎民子氏</a:t>
            </a:r>
            <a:r>
              <a:rPr lang="ja-JP" altLang="en-US" sz="16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rPr>
              <a:t>や</a:t>
            </a:r>
            <a:r>
              <a:rPr lang="ja-JP" altLang="ja-JP" sz="1600" dirty="0">
                <a:solidFill>
                  <a:srgbClr val="000000"/>
                </a:solidFill>
                <a:latin typeface="Meiryo UI" panose="020B0604030504040204" pitchFamily="50" charset="-128"/>
                <a:ea typeface="Meiryo UI" panose="020B0604030504040204" pitchFamily="50" charset="-128"/>
                <a:cs typeface="ＭＳ ゴシック" panose="020B0609070205080204" pitchFamily="49" charset="-128"/>
              </a:rPr>
              <a:t>認定</a:t>
            </a:r>
            <a:r>
              <a:rPr lang="ja-JP" altLang="ja-JP" sz="16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rPr>
              <a:t>ＮＰＯ法人</a:t>
            </a:r>
            <a:r>
              <a:rPr lang="ja-JP" altLang="ja-JP" sz="1600" dirty="0">
                <a:solidFill>
                  <a:srgbClr val="000000"/>
                </a:solidFill>
                <a:latin typeface="Meiryo UI" panose="020B0604030504040204" pitchFamily="50" charset="-128"/>
                <a:ea typeface="Meiryo UI" panose="020B0604030504040204" pitchFamily="50" charset="-128"/>
                <a:cs typeface="ＭＳ ゴシック" panose="020B0609070205080204" pitchFamily="49" charset="-128"/>
              </a:rPr>
              <a:t>かながわ福祉移動サービスネットワーク理事石山典</a:t>
            </a:r>
            <a:r>
              <a:rPr lang="ja-JP" altLang="en-US" sz="1600" dirty="0">
                <a:solidFill>
                  <a:srgbClr val="000000"/>
                </a:solidFill>
                <a:latin typeface="Meiryo UI" panose="020B0604030504040204" pitchFamily="50" charset="-128"/>
                <a:ea typeface="Meiryo UI" panose="020B0604030504040204" pitchFamily="50" charset="-128"/>
                <a:cs typeface="ＭＳ ゴシック" panose="020B0609070205080204" pitchFamily="49" charset="-128"/>
              </a:rPr>
              <a:t>代</a:t>
            </a:r>
            <a:r>
              <a:rPr lang="ja-JP" altLang="ja-JP" sz="1600" dirty="0">
                <a:solidFill>
                  <a:srgbClr val="000000"/>
                </a:solidFill>
                <a:latin typeface="Meiryo UI" panose="020B0604030504040204" pitchFamily="50" charset="-128"/>
                <a:ea typeface="Meiryo UI" panose="020B0604030504040204" pitchFamily="50" charset="-128"/>
                <a:cs typeface="ＭＳ ゴシック" panose="020B0609070205080204" pitchFamily="49" charset="-128"/>
              </a:rPr>
              <a:t>氏</a:t>
            </a:r>
            <a:r>
              <a:rPr lang="ja-JP" altLang="en-US" sz="1600" dirty="0">
                <a:solidFill>
                  <a:srgbClr val="000000"/>
                </a:solidFill>
                <a:latin typeface="Meiryo UI" panose="020B0604030504040204" pitchFamily="50" charset="-128"/>
                <a:ea typeface="Meiryo UI" panose="020B0604030504040204" pitchFamily="50" charset="-128"/>
                <a:cs typeface="ＭＳ ゴシック" panose="020B0609070205080204" pitchFamily="49" charset="-128"/>
              </a:rPr>
              <a:t>を講師とする</a:t>
            </a:r>
            <a:r>
              <a:rPr lang="ja-JP" altLang="ja-JP" sz="1600" dirty="0">
                <a:solidFill>
                  <a:srgbClr val="000000"/>
                </a:solidFill>
                <a:latin typeface="Meiryo UI" panose="020B0604030504040204" pitchFamily="50" charset="-128"/>
                <a:ea typeface="Meiryo UI" panose="020B0604030504040204" pitchFamily="50" charset="-128"/>
                <a:cs typeface="ＭＳ ゴシック" panose="020B0609070205080204" pitchFamily="49" charset="-128"/>
              </a:rPr>
              <a:t>移動支援に関する研修会</a:t>
            </a:r>
            <a:r>
              <a:rPr lang="ja-JP" altLang="en-US" sz="1600" dirty="0">
                <a:solidFill>
                  <a:srgbClr val="000000"/>
                </a:solidFill>
                <a:latin typeface="Meiryo UI" panose="020B0604030504040204" pitchFamily="50" charset="-128"/>
                <a:ea typeface="Meiryo UI" panose="020B0604030504040204" pitchFamily="50" charset="-128"/>
                <a:cs typeface="ＭＳ ゴシック" panose="020B0609070205080204" pitchFamily="49" charset="-128"/>
              </a:rPr>
              <a:t>の実施</a:t>
            </a:r>
            <a:r>
              <a:rPr lang="ja-JP" altLang="en-US" sz="1600" dirty="0">
                <a:latin typeface="Meiryo UI" panose="020B0604030504040204" pitchFamily="50" charset="-128"/>
                <a:ea typeface="Meiryo UI" panose="020B0604030504040204" pitchFamily="50" charset="-128"/>
                <a:cs typeface="ＭＳ 明朝" panose="02020609040205080304" pitchFamily="17" charset="-128"/>
              </a:rPr>
              <a:t>　　</a:t>
            </a:r>
            <a:endParaRPr lang="en-US" altLang="ja-JP" sz="1600" dirty="0">
              <a:latin typeface="Meiryo UI" panose="020B0604030504040204" pitchFamily="50" charset="-128"/>
              <a:ea typeface="Meiryo UI" panose="020B0604030504040204" pitchFamily="50" charset="-128"/>
              <a:cs typeface="ＭＳ 明朝" panose="02020609040205080304" pitchFamily="17" charset="-128"/>
            </a:endParaRPr>
          </a:p>
          <a:p>
            <a:r>
              <a:rPr lang="ja-JP" altLang="en-US" sz="1600" dirty="0">
                <a:latin typeface="Meiryo UI" panose="020B0604030504040204" pitchFamily="50" charset="-128"/>
                <a:ea typeface="Meiryo UI" panose="020B0604030504040204" pitchFamily="50" charset="-128"/>
                <a:cs typeface="ＭＳ 明朝" panose="02020609040205080304" pitchFamily="17" charset="-128"/>
              </a:rPr>
              <a:t>　</a:t>
            </a:r>
            <a:r>
              <a:rPr lang="ja-JP" altLang="ja-JP" sz="1600" dirty="0">
                <a:solidFill>
                  <a:srgbClr val="000000"/>
                </a:solidFill>
                <a:latin typeface="Meiryo UI" panose="020B0604030504040204" pitchFamily="50" charset="-128"/>
                <a:ea typeface="Meiryo UI" panose="020B0604030504040204" pitchFamily="50" charset="-128"/>
                <a:cs typeface="ＭＳ ゴシック" panose="020B0609070205080204" pitchFamily="49" charset="-128"/>
              </a:rPr>
              <a:t>［第</a:t>
            </a:r>
            <a:r>
              <a:rPr lang="en-US" altLang="ja-JP" sz="1600" dirty="0">
                <a:solidFill>
                  <a:srgbClr val="000000"/>
                </a:solidFill>
                <a:latin typeface="Meiryo UI" panose="020B0604030504040204" pitchFamily="50" charset="-128"/>
                <a:ea typeface="Meiryo UI" panose="020B0604030504040204" pitchFamily="50" charset="-128"/>
                <a:cs typeface="ＭＳ ゴシック" panose="020B0609070205080204" pitchFamily="49" charset="-128"/>
              </a:rPr>
              <a:t>2</a:t>
            </a:r>
            <a:r>
              <a:rPr lang="ja-JP" altLang="ja-JP" sz="1600" dirty="0">
                <a:solidFill>
                  <a:srgbClr val="000000"/>
                </a:solidFill>
                <a:latin typeface="Meiryo UI" panose="020B0604030504040204" pitchFamily="50" charset="-128"/>
                <a:ea typeface="Meiryo UI" panose="020B0604030504040204" pitchFamily="50" charset="-128"/>
                <a:cs typeface="ＭＳ ゴシック" panose="020B0609070205080204" pitchFamily="49" charset="-128"/>
              </a:rPr>
              <a:t>層生活支援・介護予防協議体］</a:t>
            </a:r>
            <a:r>
              <a:rPr lang="ja-JP" altLang="en-US" sz="1600" dirty="0">
                <a:solidFill>
                  <a:srgbClr val="000000"/>
                </a:solidFill>
                <a:latin typeface="Meiryo UI" panose="020B0604030504040204" pitchFamily="50" charset="-128"/>
                <a:ea typeface="Meiryo UI" panose="020B0604030504040204" pitchFamily="50" charset="-128"/>
                <a:cs typeface="ＭＳ ゴシック" panose="020B0609070205080204" pitchFamily="49" charset="-128"/>
              </a:rPr>
              <a:t>＝地域福祉推進委員会をベースに、生活支援コーディネーターが地域資源をつなぎあわせている</a:t>
            </a:r>
            <a:endParaRPr lang="en-US" altLang="ja-JP" sz="1600" dirty="0">
              <a:solidFill>
                <a:srgbClr val="000000"/>
              </a:solidFill>
              <a:latin typeface="Meiryo UI" panose="020B0604030504040204" pitchFamily="50" charset="-128"/>
              <a:ea typeface="Meiryo UI" panose="020B0604030504040204" pitchFamily="50" charset="-128"/>
              <a:cs typeface="ＭＳ ゴシック" panose="020B0609070205080204" pitchFamily="49" charset="-128"/>
            </a:endParaRPr>
          </a:p>
          <a:p>
            <a:r>
              <a:rPr lang="ja-JP" altLang="ja-JP" sz="1600" dirty="0">
                <a:solidFill>
                  <a:srgbClr val="000000"/>
                </a:solidFill>
                <a:latin typeface="Meiryo UI" panose="020B0604030504040204" pitchFamily="50" charset="-128"/>
                <a:ea typeface="Meiryo UI" panose="020B0604030504040204" pitchFamily="50" charset="-128"/>
                <a:cs typeface="ＭＳ ゴシック" panose="020B0609070205080204" pitchFamily="49" charset="-128"/>
              </a:rPr>
              <a:t>［第</a:t>
            </a:r>
            <a:r>
              <a:rPr lang="en-US" altLang="ja-JP" sz="1600" dirty="0">
                <a:solidFill>
                  <a:srgbClr val="000000"/>
                </a:solidFill>
                <a:latin typeface="Meiryo UI" panose="020B0604030504040204" pitchFamily="50" charset="-128"/>
                <a:ea typeface="Meiryo UI" panose="020B0604030504040204" pitchFamily="50" charset="-128"/>
                <a:cs typeface="ＭＳ ゴシック" panose="020B0609070205080204" pitchFamily="49" charset="-128"/>
              </a:rPr>
              <a:t>1</a:t>
            </a:r>
            <a:r>
              <a:rPr lang="ja-JP" altLang="ja-JP" sz="1600" dirty="0">
                <a:solidFill>
                  <a:srgbClr val="000000"/>
                </a:solidFill>
                <a:latin typeface="Meiryo UI" panose="020B0604030504040204" pitchFamily="50" charset="-128"/>
                <a:ea typeface="Meiryo UI" panose="020B0604030504040204" pitchFamily="50" charset="-128"/>
                <a:cs typeface="ＭＳ ゴシック" panose="020B0609070205080204" pitchFamily="49" charset="-128"/>
              </a:rPr>
              <a:t>層生活支援・介護予防協議体］</a:t>
            </a:r>
            <a:r>
              <a:rPr lang="ja-JP" altLang="en-US" sz="1600" dirty="0">
                <a:solidFill>
                  <a:srgbClr val="000000"/>
                </a:solidFill>
                <a:latin typeface="Meiryo UI" panose="020B0604030504040204" pitchFamily="50" charset="-128"/>
                <a:ea typeface="Meiryo UI" panose="020B0604030504040204" pitchFamily="50" charset="-128"/>
                <a:cs typeface="ＭＳ ゴシック" panose="020B0609070205080204" pitchFamily="49" charset="-128"/>
              </a:rPr>
              <a:t>区長会、民協、農協、</a:t>
            </a:r>
            <a:r>
              <a:rPr lang="en-US" altLang="ja-JP" sz="1600" dirty="0">
                <a:solidFill>
                  <a:srgbClr val="000000"/>
                </a:solidFill>
                <a:latin typeface="Meiryo UI" panose="020B0604030504040204" pitchFamily="50" charset="-128"/>
                <a:ea typeface="Meiryo UI" panose="020B0604030504040204" pitchFamily="50" charset="-128"/>
                <a:cs typeface="ＭＳ ゴシック" panose="020B0609070205080204" pitchFamily="49" charset="-128"/>
              </a:rPr>
              <a:t>6</a:t>
            </a:r>
            <a:r>
              <a:rPr lang="ja-JP" altLang="en-US" sz="1600" dirty="0">
                <a:solidFill>
                  <a:srgbClr val="000000"/>
                </a:solidFill>
                <a:latin typeface="Meiryo UI" panose="020B0604030504040204" pitchFamily="50" charset="-128"/>
                <a:ea typeface="Meiryo UI" panose="020B0604030504040204" pitchFamily="50" charset="-128"/>
                <a:cs typeface="ＭＳ ゴシック" panose="020B0609070205080204" pitchFamily="49" charset="-128"/>
              </a:rPr>
              <a:t>地区地域福祉推進委員会、</a:t>
            </a:r>
            <a:r>
              <a:rPr lang="en-US" altLang="ja-JP" sz="1600" dirty="0">
                <a:solidFill>
                  <a:srgbClr val="000000"/>
                </a:solidFill>
                <a:latin typeface="Meiryo UI" panose="020B0604030504040204" pitchFamily="50" charset="-128"/>
                <a:ea typeface="Meiryo UI" panose="020B0604030504040204" pitchFamily="50" charset="-128"/>
                <a:cs typeface="ＭＳ ゴシック" panose="020B0609070205080204" pitchFamily="49" charset="-128"/>
              </a:rPr>
              <a:t>5</a:t>
            </a:r>
            <a:r>
              <a:rPr lang="ja-JP" altLang="en-US" sz="1600" dirty="0">
                <a:solidFill>
                  <a:srgbClr val="000000"/>
                </a:solidFill>
                <a:latin typeface="Meiryo UI" panose="020B0604030504040204" pitchFamily="50" charset="-128"/>
                <a:ea typeface="Meiryo UI" panose="020B0604030504040204" pitchFamily="50" charset="-128"/>
                <a:cs typeface="ＭＳ ゴシック" panose="020B0609070205080204" pitchFamily="49" charset="-128"/>
              </a:rPr>
              <a:t>カ所包括支援センター、市役所等　計</a:t>
            </a:r>
            <a:r>
              <a:rPr lang="en-US" altLang="ja-JP" sz="1600" dirty="0">
                <a:solidFill>
                  <a:srgbClr val="000000"/>
                </a:solidFill>
                <a:latin typeface="Meiryo UI" panose="020B0604030504040204" pitchFamily="50" charset="-128"/>
                <a:ea typeface="Meiryo UI" panose="020B0604030504040204" pitchFamily="50" charset="-128"/>
                <a:cs typeface="ＭＳ ゴシック" panose="020B0609070205080204" pitchFamily="49" charset="-128"/>
              </a:rPr>
              <a:t>21</a:t>
            </a:r>
            <a:r>
              <a:rPr lang="ja-JP" altLang="en-US" sz="1600" dirty="0">
                <a:solidFill>
                  <a:srgbClr val="000000"/>
                </a:solidFill>
                <a:latin typeface="Meiryo UI" panose="020B0604030504040204" pitchFamily="50" charset="-128"/>
                <a:ea typeface="Meiryo UI" panose="020B0604030504040204" pitchFamily="50" charset="-128"/>
                <a:cs typeface="ＭＳ ゴシック" panose="020B0609070205080204" pitchFamily="49" charset="-128"/>
              </a:rPr>
              <a:t>名</a:t>
            </a:r>
            <a:br>
              <a:rPr lang="ja-JP" altLang="ja-JP" sz="1600" dirty="0">
                <a:latin typeface="Meiryo UI" panose="020B0604030504040204" pitchFamily="50" charset="-128"/>
                <a:ea typeface="Meiryo UI" panose="020B0604030504040204" pitchFamily="50" charset="-128"/>
                <a:cs typeface="ＭＳ 明朝" panose="02020609040205080304" pitchFamily="17" charset="-128"/>
              </a:rPr>
            </a:br>
            <a:r>
              <a:rPr lang="ja-JP" altLang="en-US" sz="1600" dirty="0">
                <a:solidFill>
                  <a:schemeClr val="tx1"/>
                </a:solidFill>
                <a:uFill>
                  <a:solidFill>
                    <a:srgbClr val="000000"/>
                  </a:solidFill>
                </a:uFill>
                <a:latin typeface="Meiryo UI" panose="020B0604030504040204" pitchFamily="50" charset="-128"/>
                <a:ea typeface="Meiryo UI" panose="020B0604030504040204" pitchFamily="50" charset="-128"/>
                <a:cs typeface="ＭＳ 明朝" panose="02020609040205080304" pitchFamily="17" charset="-128"/>
              </a:rPr>
              <a:t>　＊その他、先進地視察、区単位での勉強会も実施</a:t>
            </a:r>
            <a:endParaRPr lang="en-US" altLang="ja-JP" sz="1600" dirty="0">
              <a:solidFill>
                <a:srgbClr val="000000"/>
              </a:solidFill>
              <a:uFill>
                <a:solidFill>
                  <a:srgbClr val="000000"/>
                </a:solidFill>
              </a:uFill>
              <a:latin typeface="Meiryo UI" panose="020B0604030504040204" pitchFamily="50" charset="-128"/>
              <a:ea typeface="Meiryo UI" panose="020B0604030504040204" pitchFamily="50" charset="-128"/>
              <a:cs typeface="ＭＳ 明朝" panose="02020609040205080304" pitchFamily="17" charset="-128"/>
            </a:endParaRPr>
          </a:p>
        </p:txBody>
      </p:sp>
      <p:sp>
        <p:nvSpPr>
          <p:cNvPr id="13" name="正方形/長方形 12">
            <a:extLst>
              <a:ext uri="{FF2B5EF4-FFF2-40B4-BE49-F238E27FC236}">
                <a16:creationId xmlns:a16="http://schemas.microsoft.com/office/drawing/2014/main" id="{08CD8B1C-3D46-B500-1F72-61B8C7DCC1AF}"/>
              </a:ext>
            </a:extLst>
          </p:cNvPr>
          <p:cNvSpPr/>
          <p:nvPr/>
        </p:nvSpPr>
        <p:spPr>
          <a:xfrm>
            <a:off x="5866542" y="6414584"/>
            <a:ext cx="2262158" cy="248658"/>
          </a:xfrm>
          <a:prstGeom prst="rect">
            <a:avLst/>
          </a:prstGeom>
        </p:spPr>
        <p:txBody>
          <a:bodyPr wrap="none">
            <a:spAutoFit/>
          </a:bodyPr>
          <a:lstStyle/>
          <a:p>
            <a:r>
              <a:rPr lang="ja-JP" altLang="en-US" sz="1016" dirty="0">
                <a:solidFill>
                  <a:srgbClr val="222222"/>
                </a:solidFill>
                <a:latin typeface="Meiryo UI" panose="020B0604030504040204" pitchFamily="50" charset="-128"/>
                <a:ea typeface="Meiryo UI" panose="020B0604030504040204" pitchFamily="50" charset="-128"/>
              </a:rPr>
              <a:t>資料提供：御殿場市社会福祉協議会</a:t>
            </a:r>
            <a:endParaRPr lang="ja-JP" altLang="en-US" sz="1016" dirty="0">
              <a:latin typeface="Meiryo UI" panose="020B0604030504040204" pitchFamily="50" charset="-128"/>
              <a:ea typeface="Meiryo UI" panose="020B0604030504040204" pitchFamily="50" charset="-128"/>
            </a:endParaRPr>
          </a:p>
        </p:txBody>
      </p:sp>
      <p:sp>
        <p:nvSpPr>
          <p:cNvPr id="14" name="テキスト ボックス 13">
            <a:extLst>
              <a:ext uri="{FF2B5EF4-FFF2-40B4-BE49-F238E27FC236}">
                <a16:creationId xmlns:a16="http://schemas.microsoft.com/office/drawing/2014/main" id="{C75D9DFA-D5B3-BC07-0F5E-A7143E389350}"/>
              </a:ext>
            </a:extLst>
          </p:cNvPr>
          <p:cNvSpPr txBox="1"/>
          <p:nvPr/>
        </p:nvSpPr>
        <p:spPr>
          <a:xfrm>
            <a:off x="456604" y="1306136"/>
            <a:ext cx="8058746" cy="2682786"/>
          </a:xfrm>
          <a:prstGeom prst="rect">
            <a:avLst/>
          </a:prstGeom>
          <a:noFill/>
        </p:spPr>
        <p:txBody>
          <a:bodyPr wrap="square">
            <a:spAutoFit/>
          </a:bodyPr>
          <a:lstStyle/>
          <a:p>
            <a:pPr algn="just" hangingPunct="0">
              <a:spcAft>
                <a:spcPts val="450"/>
              </a:spcAft>
            </a:pPr>
            <a:r>
              <a:rPr lang="ja-JP" altLang="en-US" sz="1600" u="sng" dirty="0">
                <a:solidFill>
                  <a:srgbClr val="000000"/>
                </a:solidFill>
                <a:latin typeface="Meiryo UI" panose="020B0604030504040204" pitchFamily="50" charset="-128"/>
                <a:ea typeface="Meiryo UI" panose="020B0604030504040204" pitchFamily="50" charset="-128"/>
                <a:cs typeface="ＭＳ 明朝" panose="02020609040205080304" pitchFamily="17" charset="-128"/>
              </a:rPr>
              <a:t>（令和</a:t>
            </a:r>
            <a:r>
              <a:rPr lang="en-US" altLang="ja-JP" sz="1600" u="sng" dirty="0">
                <a:solidFill>
                  <a:srgbClr val="000000"/>
                </a:solidFill>
                <a:latin typeface="Meiryo UI" panose="020B0604030504040204" pitchFamily="50" charset="-128"/>
                <a:ea typeface="Meiryo UI" panose="020B0604030504040204" pitchFamily="50" charset="-128"/>
                <a:cs typeface="ＭＳ 明朝" panose="02020609040205080304" pitchFamily="17" charset="-128"/>
              </a:rPr>
              <a:t>2</a:t>
            </a:r>
            <a:r>
              <a:rPr lang="ja-JP" altLang="en-US" sz="1600" u="sng" dirty="0">
                <a:solidFill>
                  <a:srgbClr val="000000"/>
                </a:solidFill>
                <a:latin typeface="Meiryo UI" panose="020B0604030504040204" pitchFamily="50" charset="-128"/>
                <a:ea typeface="Meiryo UI" panose="020B0604030504040204" pitchFamily="50" charset="-128"/>
                <a:cs typeface="ＭＳ 明朝" panose="02020609040205080304" pitchFamily="17" charset="-128"/>
              </a:rPr>
              <a:t>年</a:t>
            </a:r>
            <a:r>
              <a:rPr lang="en-US" altLang="ja-JP" sz="1600" u="sng" dirty="0">
                <a:solidFill>
                  <a:srgbClr val="000000"/>
                </a:solidFill>
                <a:latin typeface="Meiryo UI" panose="020B0604030504040204" pitchFamily="50" charset="-128"/>
                <a:ea typeface="Meiryo UI" panose="020B0604030504040204" pitchFamily="50" charset="-128"/>
                <a:cs typeface="ＭＳ 明朝" panose="02020609040205080304" pitchFamily="17" charset="-128"/>
              </a:rPr>
              <a:t>9</a:t>
            </a:r>
            <a:r>
              <a:rPr lang="ja-JP" altLang="en-US" sz="1600" u="sng" dirty="0">
                <a:solidFill>
                  <a:srgbClr val="000000"/>
                </a:solidFill>
                <a:latin typeface="Meiryo UI" panose="020B0604030504040204" pitchFamily="50" charset="-128"/>
                <a:ea typeface="Meiryo UI" panose="020B0604030504040204" pitchFamily="50" charset="-128"/>
                <a:cs typeface="ＭＳ 明朝" panose="02020609040205080304" pitchFamily="17" charset="-128"/>
              </a:rPr>
              <a:t>月から本格稼働 </a:t>
            </a:r>
            <a:r>
              <a:rPr lang="en-US" altLang="ja-JP" sz="1600" u="sng" dirty="0">
                <a:solidFill>
                  <a:srgbClr val="000000"/>
                </a:solidFill>
                <a:latin typeface="Meiryo UI" panose="020B0604030504040204" pitchFamily="50" charset="-128"/>
                <a:ea typeface="Meiryo UI" panose="020B0604030504040204" pitchFamily="50" charset="-128"/>
                <a:cs typeface="ＭＳ 明朝" panose="02020609040205080304" pitchFamily="17" charset="-128"/>
              </a:rPr>
              <a:t>/</a:t>
            </a:r>
            <a:r>
              <a:rPr lang="ja-JP" altLang="en-US" sz="1600" u="sng" dirty="0">
                <a:solidFill>
                  <a:srgbClr val="000000"/>
                </a:solidFill>
                <a:latin typeface="Meiryo UI" panose="020B0604030504040204" pitchFamily="50" charset="-128"/>
                <a:ea typeface="Meiryo UI" panose="020B0604030504040204" pitchFamily="50" charset="-128"/>
                <a:cs typeface="ＭＳ 明朝" panose="02020609040205080304" pitchFamily="17" charset="-128"/>
              </a:rPr>
              <a:t> 試行</a:t>
            </a:r>
            <a:r>
              <a:rPr lang="en-US" altLang="ja-JP" sz="1600" u="sng" dirty="0">
                <a:solidFill>
                  <a:srgbClr val="000000"/>
                </a:solidFill>
                <a:latin typeface="Meiryo UI" panose="020B0604030504040204" pitchFamily="50" charset="-128"/>
                <a:ea typeface="Meiryo UI" panose="020B0604030504040204" pitchFamily="50" charset="-128"/>
                <a:cs typeface="ＭＳ 明朝" panose="02020609040205080304" pitchFamily="17" charset="-128"/>
              </a:rPr>
              <a:t>1</a:t>
            </a:r>
            <a:r>
              <a:rPr lang="ja-JP" altLang="en-US" sz="1600" u="sng" dirty="0">
                <a:solidFill>
                  <a:srgbClr val="000000"/>
                </a:solidFill>
                <a:latin typeface="Meiryo UI" panose="020B0604030504040204" pitchFamily="50" charset="-128"/>
                <a:ea typeface="Meiryo UI" panose="020B0604030504040204" pitchFamily="50" charset="-128"/>
                <a:cs typeface="ＭＳ 明朝" panose="02020609040205080304" pitchFamily="17" charset="-128"/>
              </a:rPr>
              <a:t>回、本格稼働令和</a:t>
            </a:r>
            <a:r>
              <a:rPr lang="en-US" altLang="ja-JP" sz="1600" u="sng" dirty="0">
                <a:solidFill>
                  <a:srgbClr val="000000"/>
                </a:solidFill>
                <a:latin typeface="Meiryo UI" panose="020B0604030504040204" pitchFamily="50" charset="-128"/>
                <a:ea typeface="Meiryo UI" panose="020B0604030504040204" pitchFamily="50" charset="-128"/>
                <a:cs typeface="ＭＳ 明朝" panose="02020609040205080304" pitchFamily="17" charset="-128"/>
              </a:rPr>
              <a:t>2</a:t>
            </a:r>
            <a:r>
              <a:rPr lang="ja-JP" altLang="en-US" sz="1600" u="sng" dirty="0">
                <a:solidFill>
                  <a:srgbClr val="000000"/>
                </a:solidFill>
                <a:latin typeface="Meiryo UI" panose="020B0604030504040204" pitchFamily="50" charset="-128"/>
                <a:ea typeface="Meiryo UI" panose="020B0604030504040204" pitchFamily="50" charset="-128"/>
                <a:cs typeface="ＭＳ 明朝" panose="02020609040205080304" pitchFamily="17" charset="-128"/>
              </a:rPr>
              <a:t>年度</a:t>
            </a:r>
            <a:r>
              <a:rPr lang="en-US" altLang="ja-JP" sz="1600" u="sng" dirty="0">
                <a:solidFill>
                  <a:srgbClr val="000000"/>
                </a:solidFill>
                <a:latin typeface="Meiryo UI" panose="020B0604030504040204" pitchFamily="50" charset="-128"/>
                <a:ea typeface="Meiryo UI" panose="020B0604030504040204" pitchFamily="50" charset="-128"/>
                <a:cs typeface="ＭＳ 明朝" panose="02020609040205080304" pitchFamily="17" charset="-128"/>
              </a:rPr>
              <a:t>25</a:t>
            </a:r>
            <a:r>
              <a:rPr lang="ja-JP" altLang="en-US" sz="1600" u="sng" dirty="0">
                <a:solidFill>
                  <a:srgbClr val="000000"/>
                </a:solidFill>
                <a:latin typeface="Meiryo UI" panose="020B0604030504040204" pitchFamily="50" charset="-128"/>
                <a:ea typeface="Meiryo UI" panose="020B0604030504040204" pitchFamily="50" charset="-128"/>
                <a:cs typeface="ＭＳ 明朝" panose="02020609040205080304" pitchFamily="17" charset="-128"/>
              </a:rPr>
              <a:t>回、利用者計</a:t>
            </a:r>
            <a:r>
              <a:rPr lang="en-US" altLang="ja-JP" sz="1600" u="sng" dirty="0">
                <a:solidFill>
                  <a:srgbClr val="000000"/>
                </a:solidFill>
                <a:latin typeface="Meiryo UI" panose="020B0604030504040204" pitchFamily="50" charset="-128"/>
                <a:ea typeface="Meiryo UI" panose="020B0604030504040204" pitchFamily="50" charset="-128"/>
                <a:cs typeface="ＭＳ 明朝" panose="02020609040205080304" pitchFamily="17" charset="-128"/>
              </a:rPr>
              <a:t>96</a:t>
            </a:r>
            <a:r>
              <a:rPr lang="ja-JP" altLang="en-US" sz="1600" u="sng" dirty="0">
                <a:solidFill>
                  <a:srgbClr val="000000"/>
                </a:solidFill>
                <a:latin typeface="Meiryo UI" panose="020B0604030504040204" pitchFamily="50" charset="-128"/>
                <a:ea typeface="Meiryo UI" panose="020B0604030504040204" pitchFamily="50" charset="-128"/>
                <a:cs typeface="ＭＳ 明朝" panose="02020609040205080304" pitchFamily="17" charset="-128"/>
              </a:rPr>
              <a:t>人）</a:t>
            </a:r>
            <a:endParaRPr lang="ja-JP" altLang="ja-JP" sz="1600" u="sng" dirty="0">
              <a:solidFill>
                <a:srgbClr val="000000"/>
              </a:solidFill>
              <a:latin typeface="Meiryo UI" panose="020B0604030504040204" pitchFamily="50" charset="-128"/>
              <a:ea typeface="Meiryo UI" panose="020B0604030504040204" pitchFamily="50" charset="-128"/>
              <a:cs typeface="ＭＳ 明朝" panose="02020609040205080304" pitchFamily="17" charset="-128"/>
            </a:endParaRPr>
          </a:p>
          <a:p>
            <a:pPr algn="just" hangingPunct="0"/>
            <a:r>
              <a:rPr lang="ja-JP" altLang="ja-JP" sz="16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rPr>
              <a:t>北久原区民から要望により開始されたプロジェクト｡</a:t>
            </a:r>
          </a:p>
          <a:p>
            <a:pPr algn="just" hangingPunct="0"/>
            <a:r>
              <a:rPr lang="ja-JP" altLang="ja-JP" sz="16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rPr>
              <a:t>運転ボランティア</a:t>
            </a:r>
            <a:r>
              <a:rPr lang="en-US" altLang="ja-JP" sz="16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rPr>
              <a:t>5</a:t>
            </a:r>
            <a:r>
              <a:rPr lang="ja-JP" altLang="ja-JP" sz="16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rPr>
              <a:t>人、付添ボランティア</a:t>
            </a:r>
            <a:r>
              <a:rPr lang="en-US" altLang="ja-JP" sz="16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rPr>
              <a:t>1</a:t>
            </a:r>
            <a:r>
              <a:rPr lang="ja-JP" altLang="ja-JP" sz="16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rPr>
              <a:t>人が、北久原区在住の免許返納や自動車</a:t>
            </a:r>
            <a:endParaRPr lang="en-US" altLang="ja-JP" sz="16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endParaRPr>
          </a:p>
          <a:p>
            <a:pPr algn="just" hangingPunct="0">
              <a:spcAft>
                <a:spcPts val="450"/>
              </a:spcAft>
            </a:pPr>
            <a:r>
              <a:rPr lang="ja-JP" altLang="ja-JP" sz="16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rPr>
              <a:t>を有しないために移動が困難となった高齢者を対象に移動支援を実施｡</a:t>
            </a:r>
          </a:p>
          <a:p>
            <a:pPr indent="107633" algn="just" hangingPunct="0"/>
            <a:r>
              <a:rPr lang="ja-JP" altLang="ja-JP" sz="16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rPr>
              <a:t>＜活動内容＞</a:t>
            </a:r>
            <a:r>
              <a:rPr lang="ja-JP" altLang="en-US" sz="16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rPr>
              <a:t>　</a:t>
            </a:r>
            <a:endParaRPr lang="en-US" altLang="ja-JP" sz="16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endParaRPr>
          </a:p>
          <a:p>
            <a:pPr indent="107633" algn="just" hangingPunct="0"/>
            <a:r>
              <a:rPr lang="ja-JP" altLang="en-US" sz="1600" b="1" dirty="0">
                <a:solidFill>
                  <a:srgbClr val="000000"/>
                </a:solidFill>
                <a:latin typeface="Meiryo UI" panose="020B0604030504040204" pitchFamily="50" charset="-128"/>
                <a:ea typeface="Meiryo UI" panose="020B0604030504040204" pitchFamily="50" charset="-128"/>
                <a:cs typeface="ＭＳ 明朝" panose="02020609040205080304" pitchFamily="17" charset="-128"/>
              </a:rPr>
              <a:t>　</a:t>
            </a:r>
            <a:r>
              <a:rPr lang="ja-JP" altLang="ja-JP" sz="1600" b="1" dirty="0">
                <a:solidFill>
                  <a:srgbClr val="FF0000"/>
                </a:solidFill>
                <a:latin typeface="Meiryo UI" panose="020B0604030504040204" pitchFamily="50" charset="-128"/>
                <a:ea typeface="Meiryo UI" panose="020B0604030504040204" pitchFamily="50" charset="-128"/>
                <a:cs typeface="ＭＳ 明朝" panose="02020609040205080304" pitchFamily="17" charset="-128"/>
              </a:rPr>
              <a:t>毎週木曜日又は</a:t>
            </a:r>
            <a:r>
              <a:rPr lang="en-US" altLang="ja-JP" sz="1600" b="1" dirty="0">
                <a:solidFill>
                  <a:srgbClr val="FF0000"/>
                </a:solidFill>
                <a:latin typeface="Meiryo UI" panose="020B0604030504040204" pitchFamily="50" charset="-128"/>
                <a:ea typeface="Meiryo UI" panose="020B0604030504040204" pitchFamily="50" charset="-128"/>
                <a:cs typeface="ＭＳ 明朝" panose="02020609040205080304" pitchFamily="17" charset="-128"/>
              </a:rPr>
              <a:t>6</a:t>
            </a:r>
            <a:r>
              <a:rPr lang="ja-JP" altLang="ja-JP" sz="1600" b="1" dirty="0">
                <a:solidFill>
                  <a:srgbClr val="FF0000"/>
                </a:solidFill>
                <a:latin typeface="Meiryo UI" panose="020B0604030504040204" pitchFamily="50" charset="-128"/>
                <a:ea typeface="Meiryo UI" panose="020B0604030504040204" pitchFamily="50" charset="-128"/>
                <a:cs typeface="ＭＳ 明朝" panose="02020609040205080304" pitchFamily="17" charset="-128"/>
              </a:rPr>
              <a:t>の付く日に実施</a:t>
            </a:r>
            <a:r>
              <a:rPr lang="ja-JP" altLang="en-US" sz="1600" b="1" dirty="0">
                <a:solidFill>
                  <a:srgbClr val="FF0000"/>
                </a:solidFill>
                <a:latin typeface="Meiryo UI" panose="020B0604030504040204" pitchFamily="50" charset="-128"/>
                <a:ea typeface="Meiryo UI" panose="020B0604030504040204" pitchFamily="50" charset="-128"/>
                <a:cs typeface="ＭＳ 明朝" panose="02020609040205080304" pitchFamily="17" charset="-128"/>
              </a:rPr>
              <a:t>　</a:t>
            </a:r>
            <a:r>
              <a:rPr lang="en-US" altLang="ja-JP" sz="1600" b="1" dirty="0">
                <a:solidFill>
                  <a:srgbClr val="FF0000"/>
                </a:solidFill>
                <a:latin typeface="Meiryo UI" panose="020B0604030504040204" pitchFamily="50" charset="-128"/>
                <a:ea typeface="Meiryo UI" panose="020B0604030504040204" pitchFamily="50" charset="-128"/>
                <a:cs typeface="ＭＳ 明朝" panose="02020609040205080304" pitchFamily="17" charset="-128"/>
              </a:rPr>
              <a:t>10</a:t>
            </a:r>
            <a:r>
              <a:rPr lang="ja-JP" altLang="en-US" sz="1600" b="1" dirty="0">
                <a:solidFill>
                  <a:srgbClr val="FF0000"/>
                </a:solidFill>
                <a:latin typeface="Meiryo UI" panose="020B0604030504040204" pitchFamily="50" charset="-128"/>
                <a:ea typeface="Meiryo UI" panose="020B0604030504040204" pitchFamily="50" charset="-128"/>
                <a:cs typeface="ＭＳ 明朝" panose="02020609040205080304" pitchFamily="17" charset="-128"/>
              </a:rPr>
              <a:t>時から</a:t>
            </a:r>
            <a:r>
              <a:rPr lang="en-US" altLang="ja-JP" sz="1600" b="1" dirty="0">
                <a:solidFill>
                  <a:srgbClr val="FF0000"/>
                </a:solidFill>
                <a:latin typeface="Meiryo UI" panose="020B0604030504040204" pitchFamily="50" charset="-128"/>
                <a:ea typeface="Meiryo UI" panose="020B0604030504040204" pitchFamily="50" charset="-128"/>
                <a:cs typeface="ＭＳ 明朝" panose="02020609040205080304" pitchFamily="17" charset="-128"/>
              </a:rPr>
              <a:t>12</a:t>
            </a:r>
            <a:r>
              <a:rPr lang="ja-JP" altLang="en-US" sz="1600" b="1" dirty="0">
                <a:solidFill>
                  <a:srgbClr val="FF0000"/>
                </a:solidFill>
                <a:latin typeface="Meiryo UI" panose="020B0604030504040204" pitchFamily="50" charset="-128"/>
                <a:ea typeface="Meiryo UI" panose="020B0604030504040204" pitchFamily="50" charset="-128"/>
                <a:cs typeface="ＭＳ 明朝" panose="02020609040205080304" pitchFamily="17" charset="-128"/>
              </a:rPr>
              <a:t>時まで</a:t>
            </a:r>
            <a:endParaRPr lang="en-US" altLang="ja-JP" sz="1600" b="1" dirty="0">
              <a:solidFill>
                <a:srgbClr val="FF0000"/>
              </a:solidFill>
              <a:latin typeface="Meiryo UI" panose="020B0604030504040204" pitchFamily="50" charset="-128"/>
              <a:ea typeface="Meiryo UI" panose="020B0604030504040204" pitchFamily="50" charset="-128"/>
              <a:cs typeface="ＭＳ 明朝" panose="02020609040205080304" pitchFamily="17" charset="-128"/>
            </a:endParaRPr>
          </a:p>
          <a:p>
            <a:pPr indent="200027" algn="just" hangingPunct="0"/>
            <a:r>
              <a:rPr lang="ja-JP" altLang="ja-JP" sz="16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rPr>
              <a:t>使用車両</a:t>
            </a:r>
            <a:r>
              <a:rPr lang="en-US" altLang="ja-JP" sz="16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rPr>
              <a:t>  </a:t>
            </a:r>
            <a:r>
              <a:rPr lang="ja-JP" altLang="ja-JP" sz="16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rPr>
              <a:t>社会福祉法人十字の園御殿場十字の園車両</a:t>
            </a:r>
            <a:r>
              <a:rPr lang="en-US" altLang="ja-JP" sz="16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rPr>
              <a:t>(</a:t>
            </a:r>
            <a:r>
              <a:rPr lang="ja-JP" altLang="ja-JP" sz="16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rPr>
              <a:t>キャラバン</a:t>
            </a:r>
            <a:r>
              <a:rPr lang="en-US" altLang="ja-JP" sz="16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rPr>
              <a:t>:10</a:t>
            </a:r>
            <a:r>
              <a:rPr lang="ja-JP" altLang="ja-JP" sz="16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rPr>
              <a:t>人乗り</a:t>
            </a:r>
            <a:r>
              <a:rPr lang="en-US" altLang="ja-JP" sz="16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rPr>
              <a:t>)</a:t>
            </a:r>
            <a:endParaRPr lang="ja-JP" altLang="ja-JP" sz="16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endParaRPr>
          </a:p>
          <a:p>
            <a:pPr indent="215267" algn="just" hangingPunct="0"/>
            <a:r>
              <a:rPr lang="ja-JP" altLang="ja-JP" sz="16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rPr>
              <a:t>場所　　　</a:t>
            </a:r>
            <a:r>
              <a:rPr lang="ja-JP" altLang="en-US" sz="16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rPr>
              <a:t>　</a:t>
            </a:r>
            <a:r>
              <a:rPr lang="ja-JP" altLang="ja-JP" sz="16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rPr>
              <a:t>マックスバリュ御殿場萩原店</a:t>
            </a:r>
            <a:endParaRPr lang="en-US" altLang="ja-JP" sz="16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endParaRPr>
          </a:p>
          <a:p>
            <a:pPr indent="215267" algn="just" hangingPunct="0"/>
            <a:r>
              <a:rPr lang="ja-JP" altLang="en-US" sz="16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rPr>
              <a:t>利用料　　無料</a:t>
            </a:r>
            <a:endParaRPr lang="en-US" altLang="ja-JP" sz="16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endParaRPr>
          </a:p>
          <a:p>
            <a:pPr indent="215267" algn="just" hangingPunct="0"/>
            <a:r>
              <a:rPr lang="ja-JP" altLang="en-US" sz="16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rPr>
              <a:t>　　　　　　　　　　　　　　　</a:t>
            </a:r>
            <a:r>
              <a:rPr lang="ja-JP" altLang="en-US" sz="1600" u="sng" dirty="0">
                <a:solidFill>
                  <a:srgbClr val="000000"/>
                </a:solidFill>
                <a:highlight>
                  <a:srgbClr val="00FFFF"/>
                </a:highlight>
                <a:latin typeface="Meiryo UI" panose="020B0604030504040204" pitchFamily="50" charset="-128"/>
                <a:ea typeface="Meiryo UI" panose="020B0604030504040204" pitchFamily="50" charset="-128"/>
                <a:cs typeface="ＭＳ 明朝" panose="02020609040205080304" pitchFamily="17" charset="-128"/>
              </a:rPr>
              <a:t>検索！「北久原移動支援</a:t>
            </a:r>
            <a:r>
              <a:rPr lang="en-US" altLang="ja-JP" sz="1600" u="sng" dirty="0">
                <a:solidFill>
                  <a:srgbClr val="000000"/>
                </a:solidFill>
                <a:highlight>
                  <a:srgbClr val="00FFFF"/>
                </a:highlight>
                <a:latin typeface="Meiryo UI" panose="020B0604030504040204" pitchFamily="50" charset="-128"/>
                <a:ea typeface="Meiryo UI" panose="020B0604030504040204" pitchFamily="50" charset="-128"/>
                <a:cs typeface="ＭＳ 明朝" panose="02020609040205080304" pitchFamily="17" charset="-128"/>
              </a:rPr>
              <a:t>YouTube</a:t>
            </a:r>
            <a:r>
              <a:rPr lang="ja-JP" altLang="en-US" sz="1600" u="sng" dirty="0">
                <a:solidFill>
                  <a:srgbClr val="000000"/>
                </a:solidFill>
                <a:highlight>
                  <a:srgbClr val="00FFFF"/>
                </a:highlight>
                <a:latin typeface="Meiryo UI" panose="020B0604030504040204" pitchFamily="50" charset="-128"/>
                <a:ea typeface="Meiryo UI" panose="020B0604030504040204" pitchFamily="50" charset="-128"/>
                <a:cs typeface="ＭＳ 明朝" panose="02020609040205080304" pitchFamily="17" charset="-128"/>
              </a:rPr>
              <a:t>」</a:t>
            </a:r>
            <a:endParaRPr lang="ja-JP" altLang="ja-JP" sz="1600" u="sng" dirty="0">
              <a:solidFill>
                <a:srgbClr val="000000"/>
              </a:solidFill>
              <a:highlight>
                <a:srgbClr val="00FFFF"/>
              </a:highlight>
              <a:latin typeface="Meiryo UI" panose="020B0604030504040204" pitchFamily="50" charset="-128"/>
              <a:ea typeface="Meiryo UI" panose="020B0604030504040204" pitchFamily="50" charset="-128"/>
              <a:cs typeface="ＭＳ 明朝" panose="02020609040205080304" pitchFamily="17" charset="-128"/>
            </a:endParaRPr>
          </a:p>
        </p:txBody>
      </p:sp>
      <p:sp>
        <p:nvSpPr>
          <p:cNvPr id="3" name="円/楕円 9">
            <a:extLst>
              <a:ext uri="{FF2B5EF4-FFF2-40B4-BE49-F238E27FC236}">
                <a16:creationId xmlns:a16="http://schemas.microsoft.com/office/drawing/2014/main" id="{1AF612B7-9BA8-08C9-5A4B-A92DDCE53E40}"/>
              </a:ext>
            </a:extLst>
          </p:cNvPr>
          <p:cNvSpPr/>
          <p:nvPr/>
        </p:nvSpPr>
        <p:spPr>
          <a:xfrm>
            <a:off x="7359412" y="1741233"/>
            <a:ext cx="1229993" cy="964378"/>
          </a:xfrm>
          <a:prstGeom prst="ellipse">
            <a:avLst/>
          </a:prstGeom>
          <a:solidFill>
            <a:schemeClr val="accent2">
              <a:lumMod val="40000"/>
              <a:lumOff val="60000"/>
            </a:schemeClr>
          </a:solid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500" dirty="0">
                <a:solidFill>
                  <a:schemeClr val="tx1"/>
                </a:solidFill>
                <a:latin typeface="Meiryo UI" panose="020B0604030504040204" pitchFamily="50" charset="-128"/>
                <a:ea typeface="Meiryo UI" panose="020B0604030504040204" pitchFamily="50" charset="-128"/>
              </a:rPr>
              <a:t>無償ボランティア</a:t>
            </a:r>
            <a:endParaRPr lang="ja-JP" altLang="en-US" sz="2100" b="1" dirty="0">
              <a:solidFill>
                <a:schemeClr val="tx1"/>
              </a:solidFill>
              <a:latin typeface="Meiryo UI" panose="020B0604030504040204" pitchFamily="50" charset="-128"/>
              <a:ea typeface="Meiryo UI" panose="020B0604030504040204" pitchFamily="50" charset="-128"/>
            </a:endParaRPr>
          </a:p>
        </p:txBody>
      </p:sp>
      <p:pic>
        <p:nvPicPr>
          <p:cNvPr id="7" name="図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145839" y="3478846"/>
            <a:ext cx="851782" cy="851782"/>
          </a:xfrm>
          <a:prstGeom prst="rect">
            <a:avLst/>
          </a:prstGeom>
        </p:spPr>
      </p:pic>
      <p:sp>
        <p:nvSpPr>
          <p:cNvPr id="10" name="正方形/長方形 9">
            <a:extLst>
              <a:ext uri="{FF2B5EF4-FFF2-40B4-BE49-F238E27FC236}">
                <a16:creationId xmlns:a16="http://schemas.microsoft.com/office/drawing/2014/main" id="{C4B397B2-0BA0-EFEB-B170-B379FDBBB731}"/>
              </a:ext>
            </a:extLst>
          </p:cNvPr>
          <p:cNvSpPr/>
          <p:nvPr/>
        </p:nvSpPr>
        <p:spPr>
          <a:xfrm>
            <a:off x="1722384" y="3999610"/>
            <a:ext cx="4423455" cy="347980"/>
          </a:xfrm>
          <a:prstGeom prst="rect">
            <a:avLst/>
          </a:prstGeom>
        </p:spPr>
        <p:txBody>
          <a:bodyPr wrap="none">
            <a:spAutoFit/>
          </a:bodyPr>
          <a:lstStyle/>
          <a:p>
            <a:pPr>
              <a:lnSpc>
                <a:spcPct val="120000"/>
              </a:lnSpc>
            </a:pPr>
            <a:r>
              <a:rPr lang="en-US" altLang="ja-JP" sz="1524" dirty="0">
                <a:latin typeface="Arial" panose="020B0604020202020204" pitchFamily="34" charset="0"/>
                <a:hlinkClick r:id="rId3"/>
              </a:rPr>
              <a:t>https://www.youtube.com/watch?v=B1fo4I94Uwg</a:t>
            </a:r>
            <a:endParaRPr lang="en-US" altLang="ja-JP" sz="1524" dirty="0">
              <a:latin typeface="Arial" panose="020B0604020202020204" pitchFamily="34" charset="0"/>
            </a:endParaRPr>
          </a:p>
        </p:txBody>
      </p:sp>
    </p:spTree>
    <p:extLst>
      <p:ext uri="{BB962C8B-B14F-4D97-AF65-F5344CB8AC3E}">
        <p14:creationId xmlns:p14="http://schemas.microsoft.com/office/powerpoint/2010/main" val="34190141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女性高齢者、孤独 のイラスト素材・ベクタ - . Image 55629599.">
            <a:extLst>
              <a:ext uri="{FF2B5EF4-FFF2-40B4-BE49-F238E27FC236}">
                <a16:creationId xmlns:a16="http://schemas.microsoft.com/office/drawing/2014/main" id="{2AA41E61-2CA1-35C4-4E36-A896C903510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02635" y="1799169"/>
            <a:ext cx="1328273" cy="137034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4" descr="女性高齢者、孤独 のイラスト素材・ベクタ - . Image 55629599.">
            <a:extLst>
              <a:ext uri="{FF2B5EF4-FFF2-40B4-BE49-F238E27FC236}">
                <a16:creationId xmlns:a16="http://schemas.microsoft.com/office/drawing/2014/main" id="{966665E9-1FB0-11CC-09C4-7AC58AAD6C44}"/>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70007" y="4263978"/>
            <a:ext cx="1212497" cy="125090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77D35CD3-6145-B0EF-B474-0DB89803F0EB}"/>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flipH="1">
            <a:off x="2601937" y="4282170"/>
            <a:ext cx="1883780" cy="145742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a:extLst>
              <a:ext uri="{FF2B5EF4-FFF2-40B4-BE49-F238E27FC236}">
                <a16:creationId xmlns:a16="http://schemas.microsoft.com/office/drawing/2014/main" id="{C4415468-EE03-41D6-F14C-F1C364A7EA8C}"/>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138277" y="4465818"/>
            <a:ext cx="1490503" cy="1026036"/>
          </a:xfrm>
          <a:prstGeom prst="rect">
            <a:avLst/>
          </a:prstGeom>
          <a:noFill/>
          <a:extLst>
            <a:ext uri="{909E8E84-426E-40DD-AFC4-6F175D3DCCD1}">
              <a14:hiddenFill xmlns:a14="http://schemas.microsoft.com/office/drawing/2010/main">
                <a:solidFill>
                  <a:srgbClr val="FFFFFF"/>
                </a:solidFill>
              </a14:hiddenFill>
            </a:ext>
          </a:extLst>
        </p:spPr>
      </p:pic>
      <p:sp>
        <p:nvSpPr>
          <p:cNvPr id="5" name="矢印: 右 4">
            <a:extLst>
              <a:ext uri="{FF2B5EF4-FFF2-40B4-BE49-F238E27FC236}">
                <a16:creationId xmlns:a16="http://schemas.microsoft.com/office/drawing/2014/main" id="{A1472072-23C3-6278-FE49-8295279B659C}"/>
              </a:ext>
            </a:extLst>
          </p:cNvPr>
          <p:cNvSpPr/>
          <p:nvPr/>
        </p:nvSpPr>
        <p:spPr>
          <a:xfrm>
            <a:off x="837350" y="5825707"/>
            <a:ext cx="7414458" cy="569427"/>
          </a:xfrm>
          <a:prstGeom prst="right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524" b="1" dirty="0"/>
              <a:t>移動支援</a:t>
            </a:r>
            <a:r>
              <a:rPr lang="ja-JP" altLang="en-US" sz="1270" b="1" dirty="0"/>
              <a:t>（誘い出し、社会資源へのつなぎ、信頼関係外出・交流を促す一連の活動）</a:t>
            </a:r>
          </a:p>
        </p:txBody>
      </p:sp>
      <p:pic>
        <p:nvPicPr>
          <p:cNvPr id="7" name="Picture 8">
            <a:extLst>
              <a:ext uri="{FF2B5EF4-FFF2-40B4-BE49-F238E27FC236}">
                <a16:creationId xmlns:a16="http://schemas.microsoft.com/office/drawing/2014/main" id="{F8495431-502F-0BCB-ABFF-E3C375F50329}"/>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634702" y="4507080"/>
            <a:ext cx="1124481" cy="996096"/>
          </a:xfrm>
          <a:prstGeom prst="rect">
            <a:avLst/>
          </a:prstGeom>
          <a:noFill/>
          <a:extLst>
            <a:ext uri="{909E8E84-426E-40DD-AFC4-6F175D3DCCD1}">
              <a14:hiddenFill xmlns:a14="http://schemas.microsoft.com/office/drawing/2010/main">
                <a:solidFill>
                  <a:srgbClr val="FFFFFF"/>
                </a:solidFill>
              </a14:hiddenFill>
            </a:ext>
          </a:extLst>
        </p:spPr>
      </p:pic>
      <p:sp>
        <p:nvSpPr>
          <p:cNvPr id="8" name="四角形: 角を丸くする 7">
            <a:extLst>
              <a:ext uri="{FF2B5EF4-FFF2-40B4-BE49-F238E27FC236}">
                <a16:creationId xmlns:a16="http://schemas.microsoft.com/office/drawing/2014/main" id="{CB9E9410-9D39-8F6C-3D96-890CD273ECE8}"/>
              </a:ext>
            </a:extLst>
          </p:cNvPr>
          <p:cNvSpPr/>
          <p:nvPr/>
        </p:nvSpPr>
        <p:spPr>
          <a:xfrm>
            <a:off x="2071994" y="3262596"/>
            <a:ext cx="4755799" cy="547686"/>
          </a:xfrm>
          <a:prstGeom prst="roundRect">
            <a:avLst>
              <a:gd name="adj" fmla="val 15094"/>
            </a:avLst>
          </a:prstGeom>
          <a:noFill/>
          <a:ln w="762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32" b="1" dirty="0">
                <a:solidFill>
                  <a:schemeClr val="accent6">
                    <a:lumMod val="75000"/>
                  </a:schemeClr>
                </a:solidFill>
              </a:rPr>
              <a:t>社会参加（関係性の再構築）を実現！</a:t>
            </a:r>
            <a:endParaRPr lang="ja-JP" altLang="en-US" sz="2032" b="1" dirty="0"/>
          </a:p>
        </p:txBody>
      </p:sp>
      <p:sp>
        <p:nvSpPr>
          <p:cNvPr id="9" name="矢印: 右 8">
            <a:extLst>
              <a:ext uri="{FF2B5EF4-FFF2-40B4-BE49-F238E27FC236}">
                <a16:creationId xmlns:a16="http://schemas.microsoft.com/office/drawing/2014/main" id="{85068128-EADC-32A8-53A7-D8E0750C817B}"/>
              </a:ext>
            </a:extLst>
          </p:cNvPr>
          <p:cNvSpPr/>
          <p:nvPr/>
        </p:nvSpPr>
        <p:spPr>
          <a:xfrm>
            <a:off x="2366234" y="2243112"/>
            <a:ext cx="2469119" cy="569427"/>
          </a:xfrm>
          <a:prstGeom prst="right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524" b="1" dirty="0"/>
              <a:t>移動支援サービス</a:t>
            </a:r>
          </a:p>
        </p:txBody>
      </p:sp>
      <p:sp>
        <p:nvSpPr>
          <p:cNvPr id="11" name="乗算記号 10">
            <a:extLst>
              <a:ext uri="{FF2B5EF4-FFF2-40B4-BE49-F238E27FC236}">
                <a16:creationId xmlns:a16="http://schemas.microsoft.com/office/drawing/2014/main" id="{4982F78D-C185-02CA-6F0B-99E3C3B4BE41}"/>
              </a:ext>
            </a:extLst>
          </p:cNvPr>
          <p:cNvSpPr/>
          <p:nvPr/>
        </p:nvSpPr>
        <p:spPr>
          <a:xfrm>
            <a:off x="2735081" y="1922601"/>
            <a:ext cx="1369474" cy="1250901"/>
          </a:xfrm>
          <a:prstGeom prst="mathMultiply">
            <a:avLst>
              <a:gd name="adj1" fmla="val 1476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43"/>
          </a:p>
        </p:txBody>
      </p:sp>
      <p:pic>
        <p:nvPicPr>
          <p:cNvPr id="12" name="Picture 4" descr="女性高齢者、孤独 のイラスト素材・ベクタ - . Image 55629599.">
            <a:extLst>
              <a:ext uri="{FF2B5EF4-FFF2-40B4-BE49-F238E27FC236}">
                <a16:creationId xmlns:a16="http://schemas.microsoft.com/office/drawing/2014/main" id="{3E30A867-D8B5-C073-FE88-63711F47BF1A}"/>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4957316" y="1989168"/>
            <a:ext cx="1039774" cy="1072708"/>
          </a:xfrm>
          <a:prstGeom prst="rect">
            <a:avLst/>
          </a:prstGeom>
          <a:noFill/>
          <a:extLst>
            <a:ext uri="{909E8E84-426E-40DD-AFC4-6F175D3DCCD1}">
              <a14:hiddenFill xmlns:a14="http://schemas.microsoft.com/office/drawing/2010/main">
                <a:solidFill>
                  <a:srgbClr val="FFFFFF"/>
                </a:solidFill>
              </a14:hiddenFill>
            </a:ext>
          </a:extLst>
        </p:spPr>
      </p:pic>
      <p:sp>
        <p:nvSpPr>
          <p:cNvPr id="13" name="矢印: 右 12">
            <a:extLst>
              <a:ext uri="{FF2B5EF4-FFF2-40B4-BE49-F238E27FC236}">
                <a16:creationId xmlns:a16="http://schemas.microsoft.com/office/drawing/2014/main" id="{E7078536-D340-CFC2-20CD-B324A37D953B}"/>
              </a:ext>
            </a:extLst>
          </p:cNvPr>
          <p:cNvSpPr/>
          <p:nvPr/>
        </p:nvSpPr>
        <p:spPr>
          <a:xfrm rot="2765786">
            <a:off x="6106316" y="2436999"/>
            <a:ext cx="795293" cy="30301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43"/>
          </a:p>
        </p:txBody>
      </p:sp>
      <p:sp>
        <p:nvSpPr>
          <p:cNvPr id="14" name="四角形: 角を丸くする 13">
            <a:extLst>
              <a:ext uri="{FF2B5EF4-FFF2-40B4-BE49-F238E27FC236}">
                <a16:creationId xmlns:a16="http://schemas.microsoft.com/office/drawing/2014/main" id="{22F10DFE-1090-F202-B2FF-AE3E795FB6CE}"/>
              </a:ext>
            </a:extLst>
          </p:cNvPr>
          <p:cNvSpPr/>
          <p:nvPr/>
        </p:nvSpPr>
        <p:spPr>
          <a:xfrm>
            <a:off x="5138277" y="1547900"/>
            <a:ext cx="2307727" cy="410229"/>
          </a:xfrm>
          <a:prstGeom prst="roundRect">
            <a:avLst>
              <a:gd name="adj" fmla="val 15094"/>
            </a:avLst>
          </a:prstGeom>
          <a:noFill/>
          <a:ln w="762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93" b="1" dirty="0">
                <a:solidFill>
                  <a:schemeClr val="accent6">
                    <a:lumMod val="75000"/>
                  </a:schemeClr>
                </a:solidFill>
              </a:rPr>
              <a:t>社会参加が叶わず</a:t>
            </a:r>
            <a:r>
              <a:rPr lang="en-US" altLang="ja-JP" sz="1693" b="1" dirty="0">
                <a:solidFill>
                  <a:schemeClr val="accent6">
                    <a:lumMod val="75000"/>
                  </a:schemeClr>
                </a:solidFill>
              </a:rPr>
              <a:t>…</a:t>
            </a:r>
            <a:endParaRPr lang="ja-JP" altLang="en-US" sz="1693" b="1" dirty="0"/>
          </a:p>
        </p:txBody>
      </p:sp>
      <p:sp>
        <p:nvSpPr>
          <p:cNvPr id="15" name="テキスト ボックス 14">
            <a:extLst>
              <a:ext uri="{FF2B5EF4-FFF2-40B4-BE49-F238E27FC236}">
                <a16:creationId xmlns:a16="http://schemas.microsoft.com/office/drawing/2014/main" id="{6CDE9072-44AC-0656-CEB5-65F63BD90475}"/>
              </a:ext>
            </a:extLst>
          </p:cNvPr>
          <p:cNvSpPr txBox="1"/>
          <p:nvPr/>
        </p:nvSpPr>
        <p:spPr>
          <a:xfrm>
            <a:off x="6949756" y="2273502"/>
            <a:ext cx="1358064" cy="1030539"/>
          </a:xfrm>
          <a:prstGeom prst="rect">
            <a:avLst/>
          </a:prstGeom>
          <a:noFill/>
        </p:spPr>
        <p:txBody>
          <a:bodyPr wrap="none" rtlCol="0">
            <a:spAutoFit/>
          </a:bodyPr>
          <a:lstStyle/>
          <a:p>
            <a:r>
              <a:rPr lang="en-US" altLang="ja-JP" sz="1524" b="1" dirty="0"/>
              <a:t>QOL</a:t>
            </a:r>
            <a:r>
              <a:rPr lang="ja-JP" altLang="en-US" sz="1524" b="1" dirty="0"/>
              <a:t>や</a:t>
            </a:r>
            <a:r>
              <a:rPr lang="en-US" altLang="ja-JP" sz="1524" b="1" dirty="0"/>
              <a:t>ADL</a:t>
            </a:r>
            <a:r>
              <a:rPr lang="ja-JP" altLang="en-US" sz="1524" b="1" dirty="0"/>
              <a:t>が</a:t>
            </a:r>
            <a:endParaRPr lang="en-US" altLang="ja-JP" sz="1524" b="1" dirty="0"/>
          </a:p>
          <a:p>
            <a:r>
              <a:rPr lang="ja-JP" altLang="en-US" sz="1524" b="1" dirty="0"/>
              <a:t>ダウン！！</a:t>
            </a:r>
            <a:endParaRPr lang="en-US" altLang="ja-JP" sz="1524" b="1" dirty="0"/>
          </a:p>
          <a:p>
            <a:r>
              <a:rPr lang="ja-JP" altLang="en-US" sz="1524" b="1" dirty="0"/>
              <a:t>医療費・介護</a:t>
            </a:r>
            <a:endParaRPr lang="en-US" altLang="ja-JP" sz="1524" b="1" dirty="0"/>
          </a:p>
          <a:p>
            <a:r>
              <a:rPr lang="ja-JP" altLang="en-US" sz="1524" b="1" dirty="0"/>
              <a:t>給付費が増加</a:t>
            </a:r>
          </a:p>
        </p:txBody>
      </p:sp>
      <p:pic>
        <p:nvPicPr>
          <p:cNvPr id="10" name="Picture 4">
            <a:extLst>
              <a:ext uri="{FF2B5EF4-FFF2-40B4-BE49-F238E27FC236}">
                <a16:creationId xmlns:a16="http://schemas.microsoft.com/office/drawing/2014/main" id="{D13F8131-63C6-6553-2A08-A8974C7A193E}"/>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1938484" y="4851068"/>
            <a:ext cx="558413" cy="65695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a:extLst>
              <a:ext uri="{FF2B5EF4-FFF2-40B4-BE49-F238E27FC236}">
                <a16:creationId xmlns:a16="http://schemas.microsoft.com/office/drawing/2014/main" id="{AA36D386-0AAB-B002-CEFD-25504CC4F140}"/>
              </a:ext>
            </a:extLst>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7660036" y="4198466"/>
            <a:ext cx="565845" cy="6583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a:extLst>
              <a:ext uri="{FF2B5EF4-FFF2-40B4-BE49-F238E27FC236}">
                <a16:creationId xmlns:a16="http://schemas.microsoft.com/office/drawing/2014/main" id="{A1BEE493-FD31-1191-4F07-6D5C7905AAF8}"/>
              </a:ext>
            </a:extLst>
          </p:cNvPr>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4452670" y="4752224"/>
            <a:ext cx="565845" cy="685648"/>
          </a:xfrm>
          <a:prstGeom prst="rect">
            <a:avLst/>
          </a:prstGeom>
          <a:noFill/>
          <a:extLst>
            <a:ext uri="{909E8E84-426E-40DD-AFC4-6F175D3DCCD1}">
              <a14:hiddenFill xmlns:a14="http://schemas.microsoft.com/office/drawing/2010/main">
                <a:solidFill>
                  <a:srgbClr val="FFFFFF"/>
                </a:solidFill>
              </a14:hiddenFill>
            </a:ext>
          </a:extLst>
        </p:spPr>
      </p:pic>
      <p:sp>
        <p:nvSpPr>
          <p:cNvPr id="19" name="吹き出し: 角を丸めた四角形 18">
            <a:extLst>
              <a:ext uri="{FF2B5EF4-FFF2-40B4-BE49-F238E27FC236}">
                <a16:creationId xmlns:a16="http://schemas.microsoft.com/office/drawing/2014/main" id="{EA10E899-C956-F78E-9063-AA4EB06278D3}"/>
              </a:ext>
            </a:extLst>
          </p:cNvPr>
          <p:cNvSpPr/>
          <p:nvPr/>
        </p:nvSpPr>
        <p:spPr>
          <a:xfrm>
            <a:off x="2051835" y="3953904"/>
            <a:ext cx="1212497" cy="511913"/>
          </a:xfrm>
          <a:prstGeom prst="wedgeRoundRectCallout">
            <a:avLst>
              <a:gd name="adj1" fmla="val -33284"/>
              <a:gd name="adj2" fmla="val 85320"/>
              <a:gd name="adj3" fmla="val 16667"/>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762"/>
              </a:lnSpc>
            </a:pPr>
            <a:endParaRPr lang="ja-JP" altLang="en-US" sz="847" spc="-96" dirty="0">
              <a:solidFill>
                <a:schemeClr val="accent6">
                  <a:lumMod val="50000"/>
                </a:schemeClr>
              </a:solidFill>
            </a:endParaRPr>
          </a:p>
        </p:txBody>
      </p:sp>
      <p:sp>
        <p:nvSpPr>
          <p:cNvPr id="21" name="テキスト ボックス 20">
            <a:extLst>
              <a:ext uri="{FF2B5EF4-FFF2-40B4-BE49-F238E27FC236}">
                <a16:creationId xmlns:a16="http://schemas.microsoft.com/office/drawing/2014/main" id="{6DC6927C-6178-D772-8C14-4E4913BC2BFF}"/>
              </a:ext>
            </a:extLst>
          </p:cNvPr>
          <p:cNvSpPr txBox="1"/>
          <p:nvPr/>
        </p:nvSpPr>
        <p:spPr>
          <a:xfrm>
            <a:off x="2018922" y="4028375"/>
            <a:ext cx="1245411" cy="457048"/>
          </a:xfrm>
          <a:prstGeom prst="rect">
            <a:avLst/>
          </a:prstGeom>
          <a:noFill/>
        </p:spPr>
        <p:txBody>
          <a:bodyPr wrap="square">
            <a:spAutoFit/>
          </a:bodyPr>
          <a:lstStyle/>
          <a:p>
            <a:pPr algn="ctr"/>
            <a:r>
              <a:rPr lang="ja-JP" altLang="en-US" sz="1185" spc="-96" dirty="0">
                <a:solidFill>
                  <a:srgbClr val="FF0000"/>
                </a:solidFill>
              </a:rPr>
              <a:t>お出かけの日</a:t>
            </a:r>
            <a:endParaRPr lang="en-US" altLang="ja-JP" sz="1185" spc="-96" dirty="0">
              <a:solidFill>
                <a:srgbClr val="FF0000"/>
              </a:solidFill>
            </a:endParaRPr>
          </a:p>
          <a:p>
            <a:pPr algn="ctr"/>
            <a:r>
              <a:rPr lang="ja-JP" altLang="en-US" sz="1185" spc="-96" dirty="0">
                <a:solidFill>
                  <a:srgbClr val="FF0000"/>
                </a:solidFill>
              </a:rPr>
              <a:t>ですよ～</a:t>
            </a:r>
          </a:p>
        </p:txBody>
      </p:sp>
      <p:sp>
        <p:nvSpPr>
          <p:cNvPr id="22" name="吹き出し: 角を丸めた四角形 21">
            <a:extLst>
              <a:ext uri="{FF2B5EF4-FFF2-40B4-BE49-F238E27FC236}">
                <a16:creationId xmlns:a16="http://schemas.microsoft.com/office/drawing/2014/main" id="{1CA312ED-BC0B-B3F1-F6B3-BB1A5DC17C29}"/>
              </a:ext>
            </a:extLst>
          </p:cNvPr>
          <p:cNvSpPr/>
          <p:nvPr/>
        </p:nvSpPr>
        <p:spPr>
          <a:xfrm>
            <a:off x="4145019" y="4003485"/>
            <a:ext cx="1252192" cy="469949"/>
          </a:xfrm>
          <a:prstGeom prst="wedgeRoundRectCallout">
            <a:avLst>
              <a:gd name="adj1" fmla="val -12484"/>
              <a:gd name="adj2" fmla="val 84865"/>
              <a:gd name="adj3" fmla="val 16667"/>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762"/>
              </a:lnSpc>
            </a:pPr>
            <a:endParaRPr lang="ja-JP" altLang="en-US" sz="762" spc="-96" dirty="0">
              <a:solidFill>
                <a:schemeClr val="accent6">
                  <a:lumMod val="50000"/>
                </a:schemeClr>
              </a:solidFill>
            </a:endParaRPr>
          </a:p>
        </p:txBody>
      </p:sp>
      <p:sp>
        <p:nvSpPr>
          <p:cNvPr id="23" name="テキスト ボックス 22">
            <a:extLst>
              <a:ext uri="{FF2B5EF4-FFF2-40B4-BE49-F238E27FC236}">
                <a16:creationId xmlns:a16="http://schemas.microsoft.com/office/drawing/2014/main" id="{43DB30F9-1AD9-BDE9-9CDC-8B6CC51BB80E}"/>
              </a:ext>
            </a:extLst>
          </p:cNvPr>
          <p:cNvSpPr txBox="1"/>
          <p:nvPr/>
        </p:nvSpPr>
        <p:spPr>
          <a:xfrm>
            <a:off x="4046816" y="4064077"/>
            <a:ext cx="1513789" cy="457048"/>
          </a:xfrm>
          <a:prstGeom prst="rect">
            <a:avLst/>
          </a:prstGeom>
          <a:noFill/>
        </p:spPr>
        <p:txBody>
          <a:bodyPr wrap="square">
            <a:spAutoFit/>
          </a:bodyPr>
          <a:lstStyle/>
          <a:p>
            <a:pPr algn="ctr"/>
            <a:r>
              <a:rPr lang="ja-JP" altLang="en-US" sz="1185" spc="-96" dirty="0">
                <a:solidFill>
                  <a:srgbClr val="FF0000"/>
                </a:solidFill>
              </a:rPr>
              <a:t>社会資源を</a:t>
            </a:r>
            <a:endParaRPr lang="en-US" altLang="ja-JP" sz="1185" spc="-96" dirty="0">
              <a:solidFill>
                <a:srgbClr val="FF0000"/>
              </a:solidFill>
            </a:endParaRPr>
          </a:p>
          <a:p>
            <a:pPr algn="ctr"/>
            <a:r>
              <a:rPr lang="ja-JP" altLang="en-US" sz="1185" spc="-96" dirty="0">
                <a:solidFill>
                  <a:srgbClr val="FF0000"/>
                </a:solidFill>
              </a:rPr>
              <a:t>活用しましょう！</a:t>
            </a:r>
          </a:p>
        </p:txBody>
      </p:sp>
      <p:sp>
        <p:nvSpPr>
          <p:cNvPr id="24" name="吹き出し: 角を丸めた四角形 23">
            <a:extLst>
              <a:ext uri="{FF2B5EF4-FFF2-40B4-BE49-F238E27FC236}">
                <a16:creationId xmlns:a16="http://schemas.microsoft.com/office/drawing/2014/main" id="{5BD920DB-7DCA-DBBC-91A9-3A8754B96F5C}"/>
              </a:ext>
            </a:extLst>
          </p:cNvPr>
          <p:cNvSpPr/>
          <p:nvPr/>
        </p:nvSpPr>
        <p:spPr>
          <a:xfrm>
            <a:off x="7120935" y="3454428"/>
            <a:ext cx="1262557" cy="549057"/>
          </a:xfrm>
          <a:prstGeom prst="wedgeRoundRectCallout">
            <a:avLst>
              <a:gd name="adj1" fmla="val -8298"/>
              <a:gd name="adj2" fmla="val 77659"/>
              <a:gd name="adj3" fmla="val 16667"/>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762"/>
              </a:lnSpc>
            </a:pPr>
            <a:endParaRPr lang="ja-JP" altLang="en-US" sz="699" spc="-96" dirty="0">
              <a:solidFill>
                <a:schemeClr val="accent6">
                  <a:lumMod val="50000"/>
                </a:schemeClr>
              </a:solidFill>
            </a:endParaRPr>
          </a:p>
        </p:txBody>
      </p:sp>
      <p:sp>
        <p:nvSpPr>
          <p:cNvPr id="25" name="テキスト ボックス 24">
            <a:extLst>
              <a:ext uri="{FF2B5EF4-FFF2-40B4-BE49-F238E27FC236}">
                <a16:creationId xmlns:a16="http://schemas.microsoft.com/office/drawing/2014/main" id="{6C6ABBB7-5AE6-2B03-5EEC-51686174F8B7}"/>
              </a:ext>
            </a:extLst>
          </p:cNvPr>
          <p:cNvSpPr txBox="1"/>
          <p:nvPr/>
        </p:nvSpPr>
        <p:spPr>
          <a:xfrm>
            <a:off x="7120936" y="3485190"/>
            <a:ext cx="1306297" cy="457048"/>
          </a:xfrm>
          <a:prstGeom prst="rect">
            <a:avLst/>
          </a:prstGeom>
          <a:noFill/>
        </p:spPr>
        <p:txBody>
          <a:bodyPr wrap="square">
            <a:spAutoFit/>
          </a:bodyPr>
          <a:lstStyle/>
          <a:p>
            <a:pPr algn="ctr"/>
            <a:r>
              <a:rPr lang="ja-JP" altLang="en-US" sz="1185" spc="-96" dirty="0">
                <a:solidFill>
                  <a:srgbClr val="FF0000"/>
                </a:solidFill>
              </a:rPr>
              <a:t>大丈夫！安心してくださいね</a:t>
            </a:r>
            <a:endParaRPr lang="en-US" altLang="ja-JP" sz="1185" spc="-96" dirty="0">
              <a:solidFill>
                <a:srgbClr val="FF0000"/>
              </a:solidFill>
            </a:endParaRPr>
          </a:p>
        </p:txBody>
      </p:sp>
      <p:sp>
        <p:nvSpPr>
          <p:cNvPr id="26" name="タイトル 4">
            <a:extLst>
              <a:ext uri="{FF2B5EF4-FFF2-40B4-BE49-F238E27FC236}">
                <a16:creationId xmlns:a16="http://schemas.microsoft.com/office/drawing/2014/main" id="{8F920F24-964D-4A23-85A2-D054C39F596E}"/>
              </a:ext>
            </a:extLst>
          </p:cNvPr>
          <p:cNvSpPr txBox="1">
            <a:spLocks/>
          </p:cNvSpPr>
          <p:nvPr/>
        </p:nvSpPr>
        <p:spPr>
          <a:xfrm>
            <a:off x="773709" y="1412540"/>
            <a:ext cx="4468598" cy="499966"/>
          </a:xfrm>
          <a:prstGeom prst="rect">
            <a:avLst/>
          </a:prstGeom>
        </p:spPr>
        <p:txBody>
          <a:bodyPr vert="horz" lIns="84304" tIns="42152" rIns="84304" bIns="42152" rtlCol="0" anchor="ctr">
            <a:normAutofit/>
          </a:bodyPr>
          <a:lstStyle>
            <a:lvl1pPr algn="ctr" defTabSz="890446">
              <a:spcBef>
                <a:spcPct val="0"/>
              </a:spcBef>
              <a:buNone/>
              <a:defRPr sz="2351">
                <a:latin typeface="メイリオ" panose="020B0604030504040204" pitchFamily="50" charset="-128"/>
                <a:ea typeface="メイリオ" panose="020B0604030504040204" pitchFamily="50" charset="-128"/>
                <a:cs typeface="+mj-cs"/>
              </a:defRPr>
            </a:lvl1pPr>
          </a:lstStyle>
          <a:p>
            <a:pPr algn="l"/>
            <a:r>
              <a:rPr lang="ja-JP" altLang="en-US" sz="1991" dirty="0"/>
              <a:t>例えば、利用者に対する効果は</a:t>
            </a:r>
            <a:r>
              <a:rPr lang="en-US" altLang="ja-JP" sz="1991" dirty="0"/>
              <a:t>…</a:t>
            </a:r>
            <a:endParaRPr lang="ja-JP" altLang="en-US" sz="1991" dirty="0"/>
          </a:p>
        </p:txBody>
      </p:sp>
      <p:sp>
        <p:nvSpPr>
          <p:cNvPr id="27" name="タイトル 4">
            <a:extLst>
              <a:ext uri="{FF2B5EF4-FFF2-40B4-BE49-F238E27FC236}">
                <a16:creationId xmlns:a16="http://schemas.microsoft.com/office/drawing/2014/main" id="{8F920F24-964D-4A23-85A2-D054C39F596E}"/>
              </a:ext>
            </a:extLst>
          </p:cNvPr>
          <p:cNvSpPr txBox="1">
            <a:spLocks/>
          </p:cNvSpPr>
          <p:nvPr/>
        </p:nvSpPr>
        <p:spPr>
          <a:xfrm>
            <a:off x="481596" y="1046159"/>
            <a:ext cx="8180808" cy="248662"/>
          </a:xfrm>
          <a:prstGeom prst="rect">
            <a:avLst/>
          </a:prstGeom>
        </p:spPr>
        <p:txBody>
          <a:bodyP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2032" b="1" dirty="0">
                <a:solidFill>
                  <a:schemeClr val="accent2">
                    <a:lumMod val="50000"/>
                  </a:schemeClr>
                </a:solidFill>
                <a:latin typeface="メイリオ" panose="020B0604030504040204" pitchFamily="50" charset="-128"/>
                <a:ea typeface="メイリオ" panose="020B0604030504040204" pitchFamily="50" charset="-128"/>
              </a:rPr>
              <a:t>車で送迎するだけに見える移動支援、効果があるの？</a:t>
            </a:r>
          </a:p>
        </p:txBody>
      </p:sp>
      <p:sp>
        <p:nvSpPr>
          <p:cNvPr id="6" name="タイトル 4">
            <a:extLst>
              <a:ext uri="{FF2B5EF4-FFF2-40B4-BE49-F238E27FC236}">
                <a16:creationId xmlns:a16="http://schemas.microsoft.com/office/drawing/2014/main" id="{5A882327-C466-12DF-E3AD-06B1F2EECF00}"/>
              </a:ext>
            </a:extLst>
          </p:cNvPr>
          <p:cNvSpPr txBox="1">
            <a:spLocks/>
          </p:cNvSpPr>
          <p:nvPr/>
        </p:nvSpPr>
        <p:spPr>
          <a:xfrm>
            <a:off x="337203" y="383428"/>
            <a:ext cx="8458454" cy="499966"/>
          </a:xfrm>
          <a:prstGeom prst="rect">
            <a:avLst/>
          </a:prstGeom>
          <a:solidFill>
            <a:schemeClr val="accent6">
              <a:lumMod val="40000"/>
              <a:lumOff val="60000"/>
            </a:schemeClr>
          </a:solidFill>
        </p:spPr>
        <p:style>
          <a:lnRef idx="3">
            <a:schemeClr val="lt1"/>
          </a:lnRef>
          <a:fillRef idx="1">
            <a:schemeClr val="accent5"/>
          </a:fillRef>
          <a:effectRef idx="1">
            <a:schemeClr val="accent5"/>
          </a:effectRef>
          <a:fontRef idx="minor">
            <a:schemeClr val="lt1"/>
          </a:fontRef>
        </p:style>
        <p:txBody>
          <a:bodyPr vert="horz" lIns="51435" tIns="25717" rIns="51435" bIns="25717" rtlCol="0" anchor="ctr">
            <a:normAutofit/>
          </a:bodyPr>
          <a:lstStyle>
            <a:lvl1pPr algn="l" defTabSz="914400" rtl="0" eaLnBrk="1" latinLnBrk="0" hangingPunct="1">
              <a:lnSpc>
                <a:spcPct val="90000"/>
              </a:lnSpc>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ja-JP" altLang="en-US" sz="2371" dirty="0">
                <a:solidFill>
                  <a:schemeClr val="tx1"/>
                </a:solidFill>
                <a:latin typeface="Meiryo UI" panose="020B0604030504040204" pitchFamily="50" charset="-128"/>
                <a:ea typeface="Meiryo UI" panose="020B0604030504040204" pitchFamily="50" charset="-128"/>
              </a:rPr>
              <a:t>改めて、住民主体の移動支援の目的　～効果から考える～</a:t>
            </a:r>
          </a:p>
        </p:txBody>
      </p:sp>
    </p:spTree>
    <p:extLst>
      <p:ext uri="{BB962C8B-B14F-4D97-AF65-F5344CB8AC3E}">
        <p14:creationId xmlns:p14="http://schemas.microsoft.com/office/powerpoint/2010/main" val="328642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タイトル 4">
            <a:extLst>
              <a:ext uri="{FF2B5EF4-FFF2-40B4-BE49-F238E27FC236}">
                <a16:creationId xmlns:a16="http://schemas.microsoft.com/office/drawing/2014/main" id="{8F920F24-964D-4A23-85A2-D054C39F596E}"/>
              </a:ext>
            </a:extLst>
          </p:cNvPr>
          <p:cNvSpPr>
            <a:spLocks noGrp="1"/>
          </p:cNvSpPr>
          <p:nvPr>
            <p:ph type="title"/>
          </p:nvPr>
        </p:nvSpPr>
        <p:spPr>
          <a:xfrm>
            <a:off x="623328" y="471451"/>
            <a:ext cx="7892022" cy="499966"/>
          </a:xfrm>
          <a:solidFill>
            <a:schemeClr val="accent6">
              <a:lumMod val="40000"/>
              <a:lumOff val="60000"/>
            </a:schemeClr>
          </a:solidFill>
          <a:effectLst/>
        </p:spPr>
        <p:style>
          <a:lnRef idx="3">
            <a:schemeClr val="lt1"/>
          </a:lnRef>
          <a:fillRef idx="1">
            <a:schemeClr val="accent5"/>
          </a:fillRef>
          <a:effectRef idx="1">
            <a:schemeClr val="accent5"/>
          </a:effectRef>
          <a:fontRef idx="minor">
            <a:schemeClr val="lt1"/>
          </a:fontRef>
        </p:style>
        <p:txBody>
          <a:bodyPr vert="horz" lIns="51435" tIns="25717" rIns="51435" bIns="25717" rtlCol="0" anchor="ctr">
            <a:normAutofit/>
          </a:bodyPr>
          <a:lstStyle/>
          <a:p>
            <a:r>
              <a:rPr lang="ja-JP" altLang="en-US" sz="2371" dirty="0">
                <a:solidFill>
                  <a:schemeClr val="tx1"/>
                </a:solidFill>
                <a:latin typeface="Meiryo UI" panose="020B0604030504040204" pitchFamily="50" charset="-128"/>
                <a:ea typeface="Meiryo UI" panose="020B0604030504040204" pitchFamily="50" charset="-128"/>
                <a:cs typeface="+mn-cs"/>
              </a:rPr>
              <a:t>住民主体の移動支援の特徴　</a:t>
            </a:r>
          </a:p>
        </p:txBody>
      </p:sp>
      <p:sp>
        <p:nvSpPr>
          <p:cNvPr id="22" name="コンテンツ プレースホルダー 21"/>
          <p:cNvSpPr>
            <a:spLocks noGrp="1"/>
          </p:cNvSpPr>
          <p:nvPr>
            <p:ph idx="1"/>
          </p:nvPr>
        </p:nvSpPr>
        <p:spPr>
          <a:xfrm>
            <a:off x="866704" y="1139701"/>
            <a:ext cx="7648646" cy="3139321"/>
          </a:xfrm>
          <a:prstGeom prst="rect">
            <a:avLst/>
          </a:prstGeom>
          <a:noFill/>
        </p:spPr>
        <p:txBody>
          <a:bodyPr wrap="square">
            <a:spAutoFit/>
          </a:bodyPr>
          <a:lstStyle/>
          <a:p>
            <a:pPr marL="135489" indent="-135489" algn="just" defTabSz="774222">
              <a:lnSpc>
                <a:spcPct val="100000"/>
              </a:lnSpc>
              <a:spcBef>
                <a:spcPts val="0"/>
              </a:spcBef>
            </a:pPr>
            <a:r>
              <a:rPr lang="ja-JP" altLang="ja-JP" sz="1800" kern="100" dirty="0">
                <a:latin typeface="Meiryo UI" panose="020B0604030504040204" pitchFamily="50" charset="-128"/>
                <a:ea typeface="Meiryo UI" panose="020B0604030504040204" pitchFamily="50" charset="-128"/>
                <a:cs typeface="Times New Roman" panose="02020603050405020304" pitchFamily="18" charset="0"/>
              </a:rPr>
              <a:t>多くが</a:t>
            </a:r>
            <a:r>
              <a:rPr lang="ja-JP" altLang="ja-JP" sz="1800" kern="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個人のニーズに対応する形</a:t>
            </a:r>
            <a:r>
              <a:rPr lang="ja-JP" altLang="en-US" sz="1800" kern="100" dirty="0">
                <a:latin typeface="Meiryo UI" panose="020B0604030504040204" pitchFamily="50" charset="-128"/>
                <a:ea typeface="Meiryo UI" panose="020B0604030504040204" pitchFamily="50" charset="-128"/>
                <a:cs typeface="Times New Roman" panose="02020603050405020304" pitchFamily="18" charset="0"/>
              </a:rPr>
              <a:t>（小規模・臨機応変）</a:t>
            </a:r>
            <a:r>
              <a:rPr lang="ja-JP" altLang="ja-JP" sz="1800" kern="100" dirty="0">
                <a:latin typeface="Meiryo UI" panose="020B0604030504040204" pitchFamily="50" charset="-128"/>
                <a:ea typeface="Meiryo UI" panose="020B0604030504040204" pitchFamily="50" charset="-128"/>
                <a:cs typeface="Times New Roman" panose="02020603050405020304" pitchFamily="18" charset="0"/>
              </a:rPr>
              <a:t>で実施される。</a:t>
            </a:r>
            <a:r>
              <a:rPr lang="ja-JP" altLang="en-US" sz="1800" kern="100" dirty="0">
                <a:latin typeface="Meiryo UI" panose="020B0604030504040204" pitchFamily="50" charset="-128"/>
                <a:ea typeface="Meiryo UI" panose="020B0604030504040204" pitchFamily="50" charset="-128"/>
                <a:cs typeface="Times New Roman" panose="02020603050405020304" pitchFamily="18" charset="0"/>
              </a:rPr>
              <a:t>事業化されていない場合も多い。</a:t>
            </a:r>
            <a:endParaRPr lang="en-US" altLang="ja-JP" sz="1800" kern="100" dirty="0">
              <a:latin typeface="Meiryo UI" panose="020B0604030504040204" pitchFamily="50" charset="-128"/>
              <a:ea typeface="Meiryo UI" panose="020B0604030504040204" pitchFamily="50" charset="-128"/>
              <a:cs typeface="Times New Roman" panose="02020603050405020304" pitchFamily="18" charset="0"/>
            </a:endParaRPr>
          </a:p>
          <a:p>
            <a:pPr marL="135489" indent="-135489" algn="just" defTabSz="774222">
              <a:lnSpc>
                <a:spcPct val="100000"/>
              </a:lnSpc>
              <a:spcBef>
                <a:spcPts val="0"/>
              </a:spcBef>
            </a:pPr>
            <a:endParaRPr lang="en-US" altLang="ja-JP" sz="1800" kern="100" dirty="0">
              <a:latin typeface="Meiryo UI" panose="020B0604030504040204" pitchFamily="50" charset="-128"/>
              <a:ea typeface="Meiryo UI" panose="020B0604030504040204" pitchFamily="50" charset="-128"/>
              <a:cs typeface="Times New Roman" panose="02020603050405020304" pitchFamily="18" charset="0"/>
            </a:endParaRPr>
          </a:p>
          <a:p>
            <a:pPr marL="135489" indent="-135489" algn="just" defTabSz="774222">
              <a:lnSpc>
                <a:spcPct val="100000"/>
              </a:lnSpc>
              <a:spcBef>
                <a:spcPts val="0"/>
              </a:spcBef>
            </a:pPr>
            <a:r>
              <a:rPr lang="ja-JP" altLang="ja-JP" sz="1800" kern="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ドア・ツー・ドア、または自宅のすぐ近くで乗車し目的地で降車する</a:t>
            </a:r>
            <a:r>
              <a:rPr lang="ja-JP" altLang="ja-JP" sz="1800" kern="100" dirty="0">
                <a:latin typeface="Meiryo UI" panose="020B0604030504040204" pitchFamily="50" charset="-128"/>
                <a:ea typeface="Meiryo UI" panose="020B0604030504040204" pitchFamily="50" charset="-128"/>
                <a:cs typeface="Times New Roman" panose="02020603050405020304" pitchFamily="18" charset="0"/>
              </a:rPr>
              <a:t>しくみを取っていることが多く、</a:t>
            </a:r>
            <a:r>
              <a:rPr lang="ja-JP" altLang="ja-JP" sz="1800" kern="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ボランティアが運転や付き添い</a:t>
            </a:r>
            <a:r>
              <a:rPr lang="ja-JP" altLang="ja-JP" sz="1800" kern="100" dirty="0">
                <a:latin typeface="Meiryo UI" panose="020B0604030504040204" pitchFamily="50" charset="-128"/>
                <a:ea typeface="Meiryo UI" panose="020B0604030504040204" pitchFamily="50" charset="-128"/>
                <a:cs typeface="Times New Roman" panose="02020603050405020304" pitchFamily="18" charset="0"/>
              </a:rPr>
              <a:t>を担っている。</a:t>
            </a:r>
            <a:endParaRPr lang="en-US" altLang="ja-JP" sz="1800" kern="100" dirty="0">
              <a:latin typeface="Meiryo UI" panose="020B0604030504040204" pitchFamily="50" charset="-128"/>
              <a:ea typeface="Meiryo UI" panose="020B0604030504040204" pitchFamily="50" charset="-128"/>
              <a:cs typeface="Times New Roman" panose="02020603050405020304" pitchFamily="18" charset="0"/>
            </a:endParaRPr>
          </a:p>
          <a:p>
            <a:pPr marL="135489" indent="-135489" algn="just" defTabSz="774222">
              <a:lnSpc>
                <a:spcPct val="100000"/>
              </a:lnSpc>
              <a:spcBef>
                <a:spcPts val="0"/>
              </a:spcBef>
            </a:pPr>
            <a:endParaRPr lang="en-US" altLang="ja-JP" sz="1800" kern="100" dirty="0">
              <a:latin typeface="Meiryo UI" panose="020B0604030504040204" pitchFamily="50" charset="-128"/>
              <a:ea typeface="Meiryo UI" panose="020B0604030504040204" pitchFamily="50" charset="-128"/>
              <a:cs typeface="Times New Roman" panose="02020603050405020304" pitchFamily="18" charset="0"/>
            </a:endParaRPr>
          </a:p>
          <a:p>
            <a:pPr marL="135489" indent="-135489" algn="just" defTabSz="774222">
              <a:lnSpc>
                <a:spcPct val="100000"/>
              </a:lnSpc>
              <a:spcBef>
                <a:spcPts val="0"/>
              </a:spcBef>
            </a:pPr>
            <a:r>
              <a:rPr lang="ja-JP" altLang="en-US" sz="1800" kern="100" dirty="0">
                <a:latin typeface="Meiryo UI" panose="020B0604030504040204" pitchFamily="50" charset="-128"/>
                <a:ea typeface="Meiryo UI" panose="020B0604030504040204" pitchFamily="50" charset="-128"/>
                <a:cs typeface="Times New Roman" panose="02020603050405020304" pitchFamily="18" charset="0"/>
              </a:rPr>
              <a:t>全ての移動手段を担うものではないが</a:t>
            </a:r>
            <a:r>
              <a:rPr lang="ja-JP" altLang="ja-JP" sz="18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ja-JP" sz="1800" kern="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通院や買い物、高齢者のサロン等の居場所の送迎など</a:t>
            </a:r>
            <a:r>
              <a:rPr lang="ja-JP" altLang="ja-JP" sz="1800" kern="100" dirty="0">
                <a:latin typeface="Meiryo UI" panose="020B0604030504040204" pitchFamily="50" charset="-128"/>
                <a:ea typeface="Meiryo UI" panose="020B0604030504040204" pitchFamily="50" charset="-128"/>
                <a:cs typeface="Times New Roman" panose="02020603050405020304" pitchFamily="18" charset="0"/>
              </a:rPr>
              <a:t>によって、暮らしを支えている。</a:t>
            </a:r>
            <a:endParaRPr lang="en-US" altLang="ja-JP" sz="1800" kern="100" dirty="0">
              <a:latin typeface="Meiryo UI" panose="020B0604030504040204" pitchFamily="50" charset="-128"/>
              <a:ea typeface="Meiryo UI" panose="020B0604030504040204" pitchFamily="50" charset="-128"/>
              <a:cs typeface="Times New Roman" panose="02020603050405020304" pitchFamily="18" charset="0"/>
            </a:endParaRPr>
          </a:p>
          <a:p>
            <a:pPr marL="135489" indent="-135489" algn="just" defTabSz="774222">
              <a:lnSpc>
                <a:spcPct val="100000"/>
              </a:lnSpc>
              <a:spcBef>
                <a:spcPts val="0"/>
              </a:spcBef>
            </a:pPr>
            <a:endParaRPr lang="en-US" altLang="ja-JP" sz="1800" kern="100" dirty="0">
              <a:latin typeface="Meiryo UI" panose="020B0604030504040204" pitchFamily="50" charset="-128"/>
              <a:ea typeface="Meiryo UI" panose="020B0604030504040204" pitchFamily="50" charset="-128"/>
              <a:cs typeface="Times New Roman" panose="02020603050405020304" pitchFamily="18" charset="0"/>
            </a:endParaRPr>
          </a:p>
          <a:p>
            <a:pPr marL="135489" indent="-135489" algn="just" defTabSz="774222">
              <a:lnSpc>
                <a:spcPct val="100000"/>
              </a:lnSpc>
              <a:spcBef>
                <a:spcPts val="0"/>
              </a:spcBef>
            </a:pPr>
            <a:r>
              <a:rPr lang="ja-JP" altLang="en-US" sz="1800" kern="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送迎のみでなく</a:t>
            </a:r>
            <a:r>
              <a:rPr lang="ja-JP" altLang="en-US" sz="1800" kern="100" dirty="0">
                <a:latin typeface="Meiryo UI" panose="020B0604030504040204" pitchFamily="50" charset="-128"/>
                <a:ea typeface="Meiryo UI" panose="020B0604030504040204" pitchFamily="50" charset="-128"/>
                <a:cs typeface="Times New Roman" panose="02020603050405020304" pitchFamily="18" charset="0"/>
              </a:rPr>
              <a:t>、申込時の聞き取りを通じた生活課題の把握、乗り合って出かけることによる交流の場づくりも行われている。</a:t>
            </a:r>
            <a:endParaRPr lang="ja-JP" altLang="ja-JP" sz="1800"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2" name="スライド番号プレースホルダー 1"/>
          <p:cNvSpPr>
            <a:spLocks noGrp="1"/>
          </p:cNvSpPr>
          <p:nvPr>
            <p:ph type="sldNum" sz="quarter" idx="12"/>
          </p:nvPr>
        </p:nvSpPr>
        <p:spPr/>
        <p:txBody>
          <a:bodyPr/>
          <a:lstStyle/>
          <a:p>
            <a:fld id="{54D59273-CF6A-4105-986B-03FD5A07102F}" type="slidenum">
              <a:rPr kumimoji="1" lang="ja-JP" altLang="en-US" smtClean="0"/>
              <a:t>2</a:t>
            </a:fld>
            <a:endParaRPr kumimoji="1" lang="ja-JP" altLang="en-US"/>
          </a:p>
        </p:txBody>
      </p:sp>
      <p:pic>
        <p:nvPicPr>
          <p:cNvPr id="14" name="図 1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958352" y="4447306"/>
            <a:ext cx="2101188" cy="1575180"/>
          </a:xfrm>
          <a:prstGeom prst="rect">
            <a:avLst/>
          </a:prstGeom>
          <a:effectLst>
            <a:softEdge rad="203200"/>
          </a:effectLst>
        </p:spPr>
      </p:pic>
      <p:pic>
        <p:nvPicPr>
          <p:cNvPr id="16" name="図 1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691023" y="4461617"/>
            <a:ext cx="1200742" cy="1600989"/>
          </a:xfrm>
          <a:prstGeom prst="rect">
            <a:avLst/>
          </a:prstGeom>
          <a:effectLst>
            <a:softEdge rad="139700"/>
          </a:effectLst>
        </p:spPr>
      </p:pic>
      <p:pic>
        <p:nvPicPr>
          <p:cNvPr id="17" name="図 1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441190" y="4484091"/>
            <a:ext cx="1967737" cy="1475803"/>
          </a:xfrm>
          <a:prstGeom prst="rect">
            <a:avLst/>
          </a:prstGeom>
          <a:effectLst>
            <a:softEdge rad="76200"/>
          </a:effectLst>
        </p:spPr>
      </p:pic>
      <p:sp>
        <p:nvSpPr>
          <p:cNvPr id="10" name="正方形/長方形 9"/>
          <p:cNvSpPr/>
          <p:nvPr/>
        </p:nvSpPr>
        <p:spPr>
          <a:xfrm>
            <a:off x="623328" y="6164963"/>
            <a:ext cx="7892022" cy="4100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住民が得意なこと、できそうなことを形にする　→　どんな方法があるか　</a:t>
            </a:r>
          </a:p>
        </p:txBody>
      </p:sp>
    </p:spTree>
    <p:extLst>
      <p:ext uri="{BB962C8B-B14F-4D97-AF65-F5344CB8AC3E}">
        <p14:creationId xmlns:p14="http://schemas.microsoft.com/office/powerpoint/2010/main" val="26281846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extLst>
              <p:ext uri="{D42A27DB-BD31-4B8C-83A1-F6EECF244321}">
                <p14:modId xmlns:p14="http://schemas.microsoft.com/office/powerpoint/2010/main" val="2428330030"/>
              </p:ext>
            </p:extLst>
          </p:nvPr>
        </p:nvGraphicFramePr>
        <p:xfrm>
          <a:off x="318839" y="1565414"/>
          <a:ext cx="8447313" cy="5151187"/>
        </p:xfrm>
        <a:graphic>
          <a:graphicData uri="http://schemas.openxmlformats.org/drawingml/2006/table">
            <a:tbl>
              <a:tblPr firstRow="1" firstCol="1" bandRow="1">
                <a:tableStyleId>{5C22544A-7EE6-4342-B048-85BDC9FD1C3A}</a:tableStyleId>
              </a:tblPr>
              <a:tblGrid>
                <a:gridCol w="602481">
                  <a:extLst>
                    <a:ext uri="{9D8B030D-6E8A-4147-A177-3AD203B41FA5}">
                      <a16:colId xmlns:a16="http://schemas.microsoft.com/office/drawing/2014/main" val="20000"/>
                    </a:ext>
                  </a:extLst>
                </a:gridCol>
                <a:gridCol w="1605112">
                  <a:extLst>
                    <a:ext uri="{9D8B030D-6E8A-4147-A177-3AD203B41FA5}">
                      <a16:colId xmlns:a16="http://schemas.microsoft.com/office/drawing/2014/main" val="20001"/>
                    </a:ext>
                  </a:extLst>
                </a:gridCol>
                <a:gridCol w="2407343">
                  <a:extLst>
                    <a:ext uri="{9D8B030D-6E8A-4147-A177-3AD203B41FA5}">
                      <a16:colId xmlns:a16="http://schemas.microsoft.com/office/drawing/2014/main" val="20002"/>
                    </a:ext>
                  </a:extLst>
                </a:gridCol>
                <a:gridCol w="1203671">
                  <a:extLst>
                    <a:ext uri="{9D8B030D-6E8A-4147-A177-3AD203B41FA5}">
                      <a16:colId xmlns:a16="http://schemas.microsoft.com/office/drawing/2014/main" val="20003"/>
                    </a:ext>
                  </a:extLst>
                </a:gridCol>
                <a:gridCol w="2628706">
                  <a:extLst>
                    <a:ext uri="{9D8B030D-6E8A-4147-A177-3AD203B41FA5}">
                      <a16:colId xmlns:a16="http://schemas.microsoft.com/office/drawing/2014/main" val="20004"/>
                    </a:ext>
                  </a:extLst>
                </a:gridCol>
              </a:tblGrid>
              <a:tr h="426777">
                <a:tc>
                  <a:txBody>
                    <a:bodyPr/>
                    <a:lstStyle/>
                    <a:p>
                      <a:pPr algn="ctr">
                        <a:lnSpc>
                          <a:spcPts val="1560"/>
                        </a:lnSpc>
                        <a:spcAft>
                          <a:spcPts val="0"/>
                        </a:spcAft>
                      </a:pPr>
                      <a:r>
                        <a:rPr lang="en-US" sz="1500" kern="100" dirty="0">
                          <a:effectLst/>
                        </a:rPr>
                        <a:t> </a:t>
                      </a:r>
                      <a:endParaRPr lang="ja-JP" sz="15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30481" marR="30481" marT="60961" marB="60961" anchor="b"/>
                </a:tc>
                <a:tc>
                  <a:txBody>
                    <a:bodyPr/>
                    <a:lstStyle/>
                    <a:p>
                      <a:pPr algn="ctr">
                        <a:lnSpc>
                          <a:spcPts val="1560"/>
                        </a:lnSpc>
                        <a:spcAft>
                          <a:spcPts val="0"/>
                        </a:spcAft>
                      </a:pPr>
                      <a:r>
                        <a:rPr lang="ja-JP" sz="1500" kern="100" dirty="0">
                          <a:effectLst/>
                        </a:rPr>
                        <a:t>調査客体</a:t>
                      </a:r>
                      <a:endParaRPr lang="ja-JP" sz="15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30481" marR="30481" marT="60961" marB="60961" anchor="b"/>
                </a:tc>
                <a:tc>
                  <a:txBody>
                    <a:bodyPr/>
                    <a:lstStyle/>
                    <a:p>
                      <a:pPr algn="ctr">
                        <a:lnSpc>
                          <a:spcPts val="1560"/>
                        </a:lnSpc>
                        <a:spcAft>
                          <a:spcPts val="0"/>
                        </a:spcAft>
                      </a:pPr>
                      <a:r>
                        <a:rPr lang="ja-JP" sz="1500" kern="100">
                          <a:effectLst/>
                        </a:rPr>
                        <a:t>主な属性</a:t>
                      </a:r>
                      <a:endParaRPr lang="ja-JP" sz="15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30481" marR="30481" marT="60961" marB="60961" anchor="b"/>
                </a:tc>
                <a:tc>
                  <a:txBody>
                    <a:bodyPr/>
                    <a:lstStyle/>
                    <a:p>
                      <a:pPr algn="ctr">
                        <a:lnSpc>
                          <a:spcPts val="1560"/>
                        </a:lnSpc>
                        <a:spcAft>
                          <a:spcPts val="0"/>
                        </a:spcAft>
                      </a:pPr>
                      <a:r>
                        <a:rPr lang="ja-JP" sz="1500" kern="100" dirty="0">
                          <a:effectLst/>
                        </a:rPr>
                        <a:t>数</a:t>
                      </a:r>
                      <a:endParaRPr lang="ja-JP" sz="15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30481" marR="30481" marT="60961" marB="60961" anchor="b"/>
                </a:tc>
                <a:tc>
                  <a:txBody>
                    <a:bodyPr/>
                    <a:lstStyle/>
                    <a:p>
                      <a:pPr algn="ctr">
                        <a:lnSpc>
                          <a:spcPts val="1560"/>
                        </a:lnSpc>
                        <a:spcAft>
                          <a:spcPts val="0"/>
                        </a:spcAft>
                      </a:pPr>
                      <a:r>
                        <a:rPr lang="ja-JP" sz="1500" kern="100" dirty="0">
                          <a:effectLst/>
                        </a:rPr>
                        <a:t>求める結果</a:t>
                      </a:r>
                      <a:endParaRPr lang="ja-JP" sz="15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30481" marR="30481" marT="60961" marB="60961" anchor="b"/>
                </a:tc>
                <a:extLst>
                  <a:ext uri="{0D108BD9-81ED-4DB2-BD59-A6C34878D82A}">
                    <a16:rowId xmlns:a16="http://schemas.microsoft.com/office/drawing/2014/main" val="10000"/>
                  </a:ext>
                </a:extLst>
              </a:tr>
              <a:tr h="709282">
                <a:tc rowSpan="2">
                  <a:txBody>
                    <a:bodyPr/>
                    <a:lstStyle/>
                    <a:p>
                      <a:pPr algn="ctr">
                        <a:lnSpc>
                          <a:spcPts val="1560"/>
                        </a:lnSpc>
                        <a:spcAft>
                          <a:spcPts val="0"/>
                        </a:spcAft>
                      </a:pPr>
                      <a:r>
                        <a:rPr lang="ja-JP" sz="1500" kern="100" dirty="0">
                          <a:effectLst/>
                        </a:rPr>
                        <a:t>調査１</a:t>
                      </a:r>
                      <a:endParaRPr lang="ja-JP" sz="15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30481" marR="30481" marT="60961" marB="60961" anchor="ctr"/>
                </a:tc>
                <a:tc>
                  <a:txBody>
                    <a:bodyPr/>
                    <a:lstStyle/>
                    <a:p>
                      <a:pPr marL="0" algn="l" defTabSz="871610" rtl="0" eaLnBrk="1" latinLnBrk="0" hangingPunct="1">
                        <a:lnSpc>
                          <a:spcPct val="100000"/>
                        </a:lnSpc>
                        <a:spcAft>
                          <a:spcPts val="0"/>
                        </a:spcAft>
                      </a:pPr>
                      <a:r>
                        <a:rPr kumimoji="1" lang="ja-JP" sz="1500" kern="100" dirty="0">
                          <a:solidFill>
                            <a:schemeClr val="dk1"/>
                          </a:solidFill>
                          <a:effectLst/>
                          <a:latin typeface="+mn-lt"/>
                          <a:ea typeface="+mn-ea"/>
                          <a:cs typeface="+mn-cs"/>
                        </a:rPr>
                        <a:t>①利用者</a:t>
                      </a:r>
                    </a:p>
                  </a:txBody>
                  <a:tcPr marL="30481" marR="30481" marT="60961" marB="60961" anchor="ctr"/>
                </a:tc>
                <a:tc>
                  <a:txBody>
                    <a:bodyPr/>
                    <a:lstStyle/>
                    <a:p>
                      <a:pPr marL="0" algn="l" defTabSz="871610" rtl="0" eaLnBrk="1" latinLnBrk="0" hangingPunct="1">
                        <a:lnSpc>
                          <a:spcPct val="100000"/>
                        </a:lnSpc>
                        <a:spcAft>
                          <a:spcPts val="0"/>
                        </a:spcAft>
                      </a:pPr>
                      <a:r>
                        <a:rPr kumimoji="1" lang="ja-JP" sz="1500" kern="100" dirty="0">
                          <a:solidFill>
                            <a:schemeClr val="dk1"/>
                          </a:solidFill>
                          <a:effectLst/>
                          <a:latin typeface="+mn-lt"/>
                          <a:ea typeface="+mn-ea"/>
                          <a:cs typeface="+mn-cs"/>
                        </a:rPr>
                        <a:t>①要介護者、要支援者</a:t>
                      </a:r>
                    </a:p>
                    <a:p>
                      <a:pPr marL="0" algn="l" defTabSz="871610" rtl="0" eaLnBrk="1" latinLnBrk="0" hangingPunct="1">
                        <a:lnSpc>
                          <a:spcPct val="100000"/>
                        </a:lnSpc>
                        <a:spcAft>
                          <a:spcPts val="0"/>
                        </a:spcAft>
                      </a:pPr>
                      <a:r>
                        <a:rPr kumimoji="1" lang="ja-JP" sz="1500" kern="100" dirty="0">
                          <a:solidFill>
                            <a:schemeClr val="dk1"/>
                          </a:solidFill>
                          <a:effectLst/>
                          <a:latin typeface="+mn-lt"/>
                          <a:ea typeface="+mn-ea"/>
                          <a:cs typeface="+mn-cs"/>
                        </a:rPr>
                        <a:t>基本</a:t>
                      </a:r>
                      <a:r>
                        <a:rPr kumimoji="1" lang="en-US" sz="1500" kern="100" dirty="0">
                          <a:solidFill>
                            <a:schemeClr val="dk1"/>
                          </a:solidFill>
                          <a:effectLst/>
                          <a:latin typeface="+mn-lt"/>
                          <a:ea typeface="+mn-ea"/>
                          <a:cs typeface="+mn-cs"/>
                        </a:rPr>
                        <a:t>CL</a:t>
                      </a:r>
                      <a:r>
                        <a:rPr kumimoji="1" lang="ja-JP" sz="1500" kern="100" dirty="0">
                          <a:solidFill>
                            <a:schemeClr val="dk1"/>
                          </a:solidFill>
                          <a:effectLst/>
                          <a:latin typeface="+mn-lt"/>
                          <a:ea typeface="+mn-ea"/>
                          <a:cs typeface="+mn-cs"/>
                        </a:rPr>
                        <a:t>該当者、いずれにも非該当の高齢者</a:t>
                      </a:r>
                    </a:p>
                  </a:txBody>
                  <a:tcPr marL="30481" marR="30481" marT="60961" marB="60961" anchor="ctr"/>
                </a:tc>
                <a:tc>
                  <a:txBody>
                    <a:bodyPr/>
                    <a:lstStyle/>
                    <a:p>
                      <a:pPr algn="l">
                        <a:lnSpc>
                          <a:spcPts val="1560"/>
                        </a:lnSpc>
                        <a:spcAft>
                          <a:spcPts val="0"/>
                        </a:spcAft>
                      </a:pPr>
                      <a:r>
                        <a:rPr lang="en-US" sz="1500" kern="100" dirty="0">
                          <a:effectLst/>
                        </a:rPr>
                        <a:t>203</a:t>
                      </a:r>
                      <a:r>
                        <a:rPr lang="ja-JP" sz="1500" kern="100" dirty="0">
                          <a:effectLst/>
                        </a:rPr>
                        <a:t>人</a:t>
                      </a:r>
                      <a:endParaRPr lang="ja-JP" sz="15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30481" marR="30481" marT="60961" marB="60961" anchor="ctr"/>
                </a:tc>
                <a:tc rowSpan="2">
                  <a:txBody>
                    <a:bodyPr/>
                    <a:lstStyle/>
                    <a:p>
                      <a:pPr marL="0" algn="l" defTabSz="871610" rtl="0" eaLnBrk="1" latinLnBrk="0" hangingPunct="1">
                        <a:lnSpc>
                          <a:spcPct val="100000"/>
                        </a:lnSpc>
                        <a:spcAft>
                          <a:spcPts val="0"/>
                        </a:spcAft>
                      </a:pPr>
                      <a:r>
                        <a:rPr kumimoji="1" lang="ja-JP" sz="1500" b="1" kern="100" dirty="0">
                          <a:solidFill>
                            <a:srgbClr val="C00000"/>
                          </a:solidFill>
                          <a:effectLst/>
                          <a:latin typeface="+mn-lt"/>
                          <a:ea typeface="+mn-ea"/>
                          <a:cs typeface="+mn-cs"/>
                        </a:rPr>
                        <a:t>どのような人がどのように変化するか</a:t>
                      </a:r>
                      <a:r>
                        <a:rPr kumimoji="1" lang="ja-JP" altLang="en-US" sz="1500" b="1" kern="100" dirty="0">
                          <a:solidFill>
                            <a:srgbClr val="C00000"/>
                          </a:solidFill>
                          <a:effectLst/>
                          <a:latin typeface="+mn-lt"/>
                          <a:ea typeface="+mn-ea"/>
                          <a:cs typeface="+mn-cs"/>
                        </a:rPr>
                        <a:t>。</a:t>
                      </a:r>
                      <a:endParaRPr kumimoji="1" lang="ja-JP" sz="1500" b="1" kern="100" dirty="0">
                        <a:solidFill>
                          <a:srgbClr val="C00000"/>
                        </a:solidFill>
                        <a:effectLst/>
                        <a:latin typeface="+mn-lt"/>
                        <a:ea typeface="+mn-ea"/>
                        <a:cs typeface="+mn-cs"/>
                      </a:endParaRPr>
                    </a:p>
                    <a:p>
                      <a:pPr marL="0" algn="l" defTabSz="871610" rtl="0" eaLnBrk="1" latinLnBrk="0" hangingPunct="1">
                        <a:lnSpc>
                          <a:spcPct val="100000"/>
                        </a:lnSpc>
                        <a:spcAft>
                          <a:spcPts val="0"/>
                        </a:spcAft>
                      </a:pPr>
                      <a:r>
                        <a:rPr kumimoji="1" lang="ja-JP" sz="1500" b="1" kern="100" dirty="0">
                          <a:solidFill>
                            <a:srgbClr val="C00000"/>
                          </a:solidFill>
                          <a:effectLst/>
                          <a:latin typeface="+mn-lt"/>
                          <a:ea typeface="+mn-ea"/>
                          <a:cs typeface="+mn-cs"/>
                        </a:rPr>
                        <a:t>利用者と担い手にどのような良い変化があらわれるかを見つける</a:t>
                      </a:r>
                      <a:endParaRPr kumimoji="1" lang="en-US" altLang="ja-JP" sz="1500" b="1" kern="100" dirty="0">
                        <a:solidFill>
                          <a:srgbClr val="C00000"/>
                        </a:solidFill>
                        <a:effectLst/>
                        <a:latin typeface="+mn-lt"/>
                        <a:ea typeface="+mn-ea"/>
                        <a:cs typeface="+mn-cs"/>
                      </a:endParaRPr>
                    </a:p>
                    <a:p>
                      <a:pPr marL="0" algn="l" defTabSz="871610" rtl="0" eaLnBrk="1" latinLnBrk="0" hangingPunct="1">
                        <a:lnSpc>
                          <a:spcPct val="100000"/>
                        </a:lnSpc>
                        <a:spcAft>
                          <a:spcPts val="0"/>
                        </a:spcAft>
                      </a:pPr>
                      <a:endParaRPr kumimoji="1" lang="ja-JP" sz="1500" b="1" kern="100" dirty="0">
                        <a:solidFill>
                          <a:srgbClr val="C00000"/>
                        </a:solidFill>
                        <a:effectLst/>
                        <a:latin typeface="+mn-lt"/>
                        <a:ea typeface="+mn-ea"/>
                        <a:cs typeface="+mn-cs"/>
                      </a:endParaRPr>
                    </a:p>
                  </a:txBody>
                  <a:tcPr marL="30481" marR="30481" marT="60961" marB="60961"/>
                </a:tc>
                <a:extLst>
                  <a:ext uri="{0D108BD9-81ED-4DB2-BD59-A6C34878D82A}">
                    <a16:rowId xmlns:a16="http://schemas.microsoft.com/office/drawing/2014/main" val="10001"/>
                  </a:ext>
                </a:extLst>
              </a:tr>
              <a:tr h="470197">
                <a:tc vMerge="1">
                  <a:txBody>
                    <a:bodyPr/>
                    <a:lstStyle/>
                    <a:p>
                      <a:endParaRPr kumimoji="1" lang="ja-JP" altLang="en-US"/>
                    </a:p>
                  </a:txBody>
                  <a:tcPr/>
                </a:tc>
                <a:tc>
                  <a:txBody>
                    <a:bodyPr/>
                    <a:lstStyle/>
                    <a:p>
                      <a:pPr algn="l">
                        <a:lnSpc>
                          <a:spcPts val="1560"/>
                        </a:lnSpc>
                        <a:spcAft>
                          <a:spcPts val="0"/>
                        </a:spcAft>
                      </a:pPr>
                      <a:r>
                        <a:rPr lang="ja-JP" sz="1500" kern="100" dirty="0">
                          <a:effectLst/>
                        </a:rPr>
                        <a:t>②運転ボランティア</a:t>
                      </a:r>
                      <a:endParaRPr lang="ja-JP" sz="15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30481" marR="30481" marT="60961" marB="60961" anchor="ctr"/>
                </a:tc>
                <a:tc>
                  <a:txBody>
                    <a:bodyPr/>
                    <a:lstStyle/>
                    <a:p>
                      <a:pPr marL="0" algn="l" defTabSz="871610" rtl="0" eaLnBrk="1" latinLnBrk="0" hangingPunct="1">
                        <a:lnSpc>
                          <a:spcPct val="100000"/>
                        </a:lnSpc>
                        <a:spcAft>
                          <a:spcPts val="0"/>
                        </a:spcAft>
                      </a:pPr>
                      <a:r>
                        <a:rPr kumimoji="1" lang="ja-JP" sz="1500" kern="100" dirty="0">
                          <a:solidFill>
                            <a:schemeClr val="dk1"/>
                          </a:solidFill>
                          <a:effectLst/>
                          <a:latin typeface="+mn-lt"/>
                          <a:ea typeface="+mn-ea"/>
                          <a:cs typeface="+mn-cs"/>
                        </a:rPr>
                        <a:t>②</a:t>
                      </a:r>
                      <a:r>
                        <a:rPr kumimoji="1" lang="en-US" sz="1500" kern="100" dirty="0">
                          <a:solidFill>
                            <a:schemeClr val="dk1"/>
                          </a:solidFill>
                          <a:effectLst/>
                          <a:latin typeface="+mn-lt"/>
                          <a:ea typeface="+mn-ea"/>
                          <a:cs typeface="+mn-cs"/>
                        </a:rPr>
                        <a:t>65</a:t>
                      </a:r>
                      <a:r>
                        <a:rPr kumimoji="1" lang="ja-JP" sz="1500" kern="100" dirty="0">
                          <a:solidFill>
                            <a:schemeClr val="dk1"/>
                          </a:solidFill>
                          <a:effectLst/>
                          <a:latin typeface="+mn-lt"/>
                          <a:ea typeface="+mn-ea"/>
                          <a:cs typeface="+mn-cs"/>
                        </a:rPr>
                        <a:t>歳以上の人</a:t>
                      </a:r>
                    </a:p>
                  </a:txBody>
                  <a:tcPr marL="30481" marR="30481" marT="60961" marB="60961" anchor="ctr"/>
                </a:tc>
                <a:tc>
                  <a:txBody>
                    <a:bodyPr/>
                    <a:lstStyle/>
                    <a:p>
                      <a:pPr algn="l">
                        <a:lnSpc>
                          <a:spcPts val="1560"/>
                        </a:lnSpc>
                        <a:spcAft>
                          <a:spcPts val="0"/>
                        </a:spcAft>
                      </a:pPr>
                      <a:r>
                        <a:rPr lang="en-US" sz="1500" kern="100" dirty="0">
                          <a:effectLst/>
                        </a:rPr>
                        <a:t>94</a:t>
                      </a:r>
                      <a:r>
                        <a:rPr lang="ja-JP" sz="1500" kern="100" dirty="0">
                          <a:effectLst/>
                        </a:rPr>
                        <a:t>人</a:t>
                      </a:r>
                      <a:endParaRPr lang="ja-JP" sz="15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30481" marR="30481" marT="60961" marB="60961" anchor="ctr"/>
                </a:tc>
                <a:tc vMerge="1">
                  <a:txBody>
                    <a:bodyPr/>
                    <a:lstStyle/>
                    <a:p>
                      <a:endParaRPr kumimoji="1" lang="ja-JP" altLang="en-US"/>
                    </a:p>
                  </a:txBody>
                  <a:tcPr/>
                </a:tc>
                <a:extLst>
                  <a:ext uri="{0D108BD9-81ED-4DB2-BD59-A6C34878D82A}">
                    <a16:rowId xmlns:a16="http://schemas.microsoft.com/office/drawing/2014/main" val="10002"/>
                  </a:ext>
                </a:extLst>
              </a:tr>
              <a:tr h="680348">
                <a:tc rowSpan="2">
                  <a:txBody>
                    <a:bodyPr/>
                    <a:lstStyle/>
                    <a:p>
                      <a:pPr algn="ctr">
                        <a:lnSpc>
                          <a:spcPts val="1560"/>
                        </a:lnSpc>
                        <a:spcAft>
                          <a:spcPts val="0"/>
                        </a:spcAft>
                      </a:pPr>
                      <a:r>
                        <a:rPr lang="ja-JP" sz="1500" kern="100" dirty="0">
                          <a:effectLst/>
                        </a:rPr>
                        <a:t>調査２</a:t>
                      </a:r>
                      <a:endParaRPr lang="ja-JP" sz="15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30481" marR="30481" marT="60961" marB="60961" anchor="ctr"/>
                </a:tc>
                <a:tc>
                  <a:txBody>
                    <a:bodyPr/>
                    <a:lstStyle/>
                    <a:p>
                      <a:pPr marL="0" algn="l" defTabSz="871610" rtl="0" eaLnBrk="1" latinLnBrk="0" hangingPunct="1">
                        <a:lnSpc>
                          <a:spcPct val="100000"/>
                        </a:lnSpc>
                        <a:spcAft>
                          <a:spcPts val="0"/>
                        </a:spcAft>
                      </a:pPr>
                      <a:r>
                        <a:rPr kumimoji="1" lang="ja-JP" sz="1500" kern="100" dirty="0">
                          <a:solidFill>
                            <a:schemeClr val="dk1"/>
                          </a:solidFill>
                          <a:effectLst/>
                          <a:latin typeface="+mn-lt"/>
                          <a:ea typeface="+mn-ea"/>
                          <a:cs typeface="+mn-cs"/>
                        </a:rPr>
                        <a:t>①利用者</a:t>
                      </a:r>
                    </a:p>
                  </a:txBody>
                  <a:tcPr marL="30481" marR="30481" marT="60961" marB="60961" anchor="ctr"/>
                </a:tc>
                <a:tc>
                  <a:txBody>
                    <a:bodyPr/>
                    <a:lstStyle/>
                    <a:p>
                      <a:pPr marL="0" algn="l" defTabSz="871610" rtl="0" eaLnBrk="1" latinLnBrk="0" hangingPunct="1">
                        <a:lnSpc>
                          <a:spcPct val="100000"/>
                        </a:lnSpc>
                        <a:spcAft>
                          <a:spcPts val="0"/>
                        </a:spcAft>
                      </a:pPr>
                      <a:r>
                        <a:rPr kumimoji="1" lang="ja-JP" sz="1500" kern="100" dirty="0">
                          <a:solidFill>
                            <a:schemeClr val="dk1"/>
                          </a:solidFill>
                          <a:effectLst/>
                          <a:latin typeface="+mn-lt"/>
                          <a:ea typeface="+mn-ea"/>
                          <a:cs typeface="+mn-cs"/>
                        </a:rPr>
                        <a:t>①要介護者、要支援者</a:t>
                      </a:r>
                    </a:p>
                    <a:p>
                      <a:pPr marL="0" algn="l" defTabSz="871610" rtl="0" eaLnBrk="1" latinLnBrk="0" hangingPunct="1">
                        <a:lnSpc>
                          <a:spcPct val="100000"/>
                        </a:lnSpc>
                        <a:spcAft>
                          <a:spcPts val="0"/>
                        </a:spcAft>
                      </a:pPr>
                      <a:r>
                        <a:rPr kumimoji="1" lang="ja-JP" sz="1500" kern="100" dirty="0">
                          <a:solidFill>
                            <a:schemeClr val="dk1"/>
                          </a:solidFill>
                          <a:effectLst/>
                          <a:latin typeface="+mn-lt"/>
                          <a:ea typeface="+mn-ea"/>
                          <a:cs typeface="+mn-cs"/>
                        </a:rPr>
                        <a:t>基本</a:t>
                      </a:r>
                      <a:r>
                        <a:rPr kumimoji="1" lang="en-US" sz="1500" kern="100" dirty="0">
                          <a:solidFill>
                            <a:schemeClr val="dk1"/>
                          </a:solidFill>
                          <a:effectLst/>
                          <a:latin typeface="+mn-lt"/>
                          <a:ea typeface="+mn-ea"/>
                          <a:cs typeface="+mn-cs"/>
                        </a:rPr>
                        <a:t>CL</a:t>
                      </a:r>
                      <a:r>
                        <a:rPr kumimoji="1" lang="ja-JP" sz="1500" kern="100" dirty="0">
                          <a:solidFill>
                            <a:schemeClr val="dk1"/>
                          </a:solidFill>
                          <a:effectLst/>
                          <a:latin typeface="+mn-lt"/>
                          <a:ea typeface="+mn-ea"/>
                          <a:cs typeface="+mn-cs"/>
                        </a:rPr>
                        <a:t>該当者、いずれにも非該当の高齢者</a:t>
                      </a:r>
                    </a:p>
                  </a:txBody>
                  <a:tcPr marL="30481" marR="30481" marT="60961" marB="60961" anchor="ctr"/>
                </a:tc>
                <a:tc rowSpan="2">
                  <a:txBody>
                    <a:bodyPr/>
                    <a:lstStyle/>
                    <a:p>
                      <a:pPr marL="0" algn="l" defTabSz="871610" rtl="0" eaLnBrk="1" latinLnBrk="0" hangingPunct="1">
                        <a:lnSpc>
                          <a:spcPct val="100000"/>
                        </a:lnSpc>
                        <a:spcAft>
                          <a:spcPts val="0"/>
                        </a:spcAft>
                      </a:pPr>
                      <a:r>
                        <a:rPr kumimoji="1" lang="ja-JP" altLang="en-US" sz="1500" kern="100" dirty="0">
                          <a:solidFill>
                            <a:srgbClr val="FF0000"/>
                          </a:solidFill>
                          <a:effectLst/>
                          <a:latin typeface="+mn-lt"/>
                          <a:ea typeface="+mn-ea"/>
                          <a:cs typeface="+mn-cs"/>
                        </a:rPr>
                        <a:t>９</a:t>
                      </a:r>
                      <a:r>
                        <a:rPr kumimoji="1" lang="ja-JP" sz="1500" kern="100" dirty="0">
                          <a:solidFill>
                            <a:schemeClr val="dk1"/>
                          </a:solidFill>
                          <a:effectLst/>
                          <a:latin typeface="+mn-lt"/>
                          <a:ea typeface="+mn-ea"/>
                          <a:cs typeface="+mn-cs"/>
                        </a:rPr>
                        <a:t>事例</a:t>
                      </a:r>
                    </a:p>
                    <a:p>
                      <a:pPr marL="0" algn="l" defTabSz="871610" rtl="0" eaLnBrk="1" latinLnBrk="0" hangingPunct="1">
                        <a:lnSpc>
                          <a:spcPct val="100000"/>
                        </a:lnSpc>
                        <a:spcAft>
                          <a:spcPts val="0"/>
                        </a:spcAft>
                      </a:pPr>
                      <a:r>
                        <a:rPr kumimoji="1" lang="ja-JP" sz="1500" kern="100" dirty="0">
                          <a:solidFill>
                            <a:schemeClr val="dk1"/>
                          </a:solidFill>
                          <a:effectLst/>
                          <a:latin typeface="+mn-lt"/>
                          <a:ea typeface="+mn-ea"/>
                          <a:cs typeface="+mn-cs"/>
                        </a:rPr>
                        <a:t>（</a:t>
                      </a:r>
                      <a:r>
                        <a:rPr kumimoji="1" lang="ja-JP" altLang="en-US" sz="1500" kern="100" dirty="0">
                          <a:solidFill>
                            <a:srgbClr val="FF0000"/>
                          </a:solidFill>
                          <a:effectLst/>
                          <a:latin typeface="+mn-lt"/>
                          <a:ea typeface="+mn-ea"/>
                          <a:cs typeface="+mn-cs"/>
                        </a:rPr>
                        <a:t>８</a:t>
                      </a:r>
                      <a:r>
                        <a:rPr kumimoji="1" lang="ja-JP" sz="1500" kern="100" dirty="0">
                          <a:solidFill>
                            <a:schemeClr val="dk1"/>
                          </a:solidFill>
                          <a:effectLst/>
                          <a:latin typeface="+mn-lt"/>
                          <a:ea typeface="+mn-ea"/>
                          <a:cs typeface="+mn-cs"/>
                        </a:rPr>
                        <a:t>市町村）</a:t>
                      </a:r>
                    </a:p>
                  </a:txBody>
                  <a:tcPr marL="30481" marR="30481" marT="60961" marB="60961" anchor="ctr"/>
                </a:tc>
                <a:tc rowSpan="2">
                  <a:txBody>
                    <a:bodyPr/>
                    <a:lstStyle/>
                    <a:p>
                      <a:pPr marL="0" algn="l" defTabSz="871610" rtl="0" eaLnBrk="1" latinLnBrk="0" hangingPunct="1">
                        <a:lnSpc>
                          <a:spcPct val="100000"/>
                        </a:lnSpc>
                        <a:spcAft>
                          <a:spcPts val="0"/>
                        </a:spcAft>
                      </a:pPr>
                      <a:r>
                        <a:rPr kumimoji="1" lang="ja-JP" sz="1500" b="1" kern="100" dirty="0">
                          <a:solidFill>
                            <a:srgbClr val="C00000"/>
                          </a:solidFill>
                          <a:effectLst/>
                          <a:latin typeface="+mn-lt"/>
                          <a:ea typeface="+mn-ea"/>
                          <a:cs typeface="+mn-cs"/>
                        </a:rPr>
                        <a:t>どのような機能によって、利用者と担い手に変化が起きるかを洗い出す</a:t>
                      </a:r>
                      <a:endParaRPr kumimoji="1" lang="en-US" altLang="ja-JP" sz="1500" b="1" kern="100" dirty="0">
                        <a:solidFill>
                          <a:srgbClr val="C00000"/>
                        </a:solidFill>
                        <a:effectLst/>
                        <a:latin typeface="+mn-lt"/>
                        <a:ea typeface="+mn-ea"/>
                        <a:cs typeface="+mn-cs"/>
                      </a:endParaRPr>
                    </a:p>
                    <a:p>
                      <a:pPr marL="0" algn="l" defTabSz="871610" rtl="0" eaLnBrk="1" latinLnBrk="0" hangingPunct="1">
                        <a:lnSpc>
                          <a:spcPct val="100000"/>
                        </a:lnSpc>
                        <a:spcAft>
                          <a:spcPts val="0"/>
                        </a:spcAft>
                      </a:pPr>
                      <a:endParaRPr kumimoji="1" lang="en-US" altLang="ja-JP" sz="1500" b="1" kern="100" dirty="0">
                        <a:solidFill>
                          <a:srgbClr val="C00000"/>
                        </a:solidFill>
                        <a:effectLst/>
                        <a:latin typeface="+mn-lt"/>
                        <a:ea typeface="+mn-ea"/>
                        <a:cs typeface="+mn-cs"/>
                      </a:endParaRPr>
                    </a:p>
                    <a:p>
                      <a:pPr marL="0" algn="l" defTabSz="871610" rtl="0" eaLnBrk="1" latinLnBrk="0" hangingPunct="1">
                        <a:lnSpc>
                          <a:spcPct val="100000"/>
                        </a:lnSpc>
                        <a:spcAft>
                          <a:spcPts val="0"/>
                        </a:spcAft>
                      </a:pPr>
                      <a:endParaRPr kumimoji="1" lang="ja-JP" sz="1500" b="1" kern="100" dirty="0">
                        <a:solidFill>
                          <a:srgbClr val="C00000"/>
                        </a:solidFill>
                        <a:effectLst/>
                        <a:latin typeface="+mn-lt"/>
                        <a:ea typeface="+mn-ea"/>
                        <a:cs typeface="+mn-cs"/>
                      </a:endParaRPr>
                    </a:p>
                  </a:txBody>
                  <a:tcPr marL="30481" marR="30481" marT="60961" marB="60961"/>
                </a:tc>
                <a:extLst>
                  <a:ext uri="{0D108BD9-81ED-4DB2-BD59-A6C34878D82A}">
                    <a16:rowId xmlns:a16="http://schemas.microsoft.com/office/drawing/2014/main" val="10003"/>
                  </a:ext>
                </a:extLst>
              </a:tr>
              <a:tr h="344819">
                <a:tc vMerge="1">
                  <a:txBody>
                    <a:bodyPr/>
                    <a:lstStyle/>
                    <a:p>
                      <a:endParaRPr kumimoji="1" lang="ja-JP" altLang="en-US"/>
                    </a:p>
                  </a:txBody>
                  <a:tcPr/>
                </a:tc>
                <a:tc>
                  <a:txBody>
                    <a:bodyPr/>
                    <a:lstStyle/>
                    <a:p>
                      <a:pPr marL="0" algn="l" defTabSz="871610" rtl="0" eaLnBrk="1" latinLnBrk="0" hangingPunct="1">
                        <a:lnSpc>
                          <a:spcPct val="100000"/>
                        </a:lnSpc>
                        <a:spcAft>
                          <a:spcPts val="0"/>
                        </a:spcAft>
                      </a:pPr>
                      <a:r>
                        <a:rPr kumimoji="1" lang="ja-JP" sz="1500" kern="100" dirty="0">
                          <a:solidFill>
                            <a:schemeClr val="dk1"/>
                          </a:solidFill>
                          <a:effectLst/>
                          <a:latin typeface="+mn-lt"/>
                          <a:ea typeface="+mn-ea"/>
                          <a:cs typeface="+mn-cs"/>
                        </a:rPr>
                        <a:t>②運転ボランティア</a:t>
                      </a:r>
                    </a:p>
                  </a:txBody>
                  <a:tcPr marL="30481" marR="30481" marT="60961" marB="60961" anchor="ctr"/>
                </a:tc>
                <a:tc>
                  <a:txBody>
                    <a:bodyPr/>
                    <a:lstStyle/>
                    <a:p>
                      <a:pPr marL="0" algn="l" defTabSz="871610" rtl="0" eaLnBrk="1" latinLnBrk="0" hangingPunct="1">
                        <a:lnSpc>
                          <a:spcPct val="100000"/>
                        </a:lnSpc>
                        <a:spcAft>
                          <a:spcPts val="0"/>
                        </a:spcAft>
                      </a:pPr>
                      <a:r>
                        <a:rPr kumimoji="1" lang="ja-JP" sz="1500" kern="100" dirty="0">
                          <a:solidFill>
                            <a:schemeClr val="dk1"/>
                          </a:solidFill>
                          <a:effectLst/>
                          <a:latin typeface="+mn-lt"/>
                          <a:ea typeface="+mn-ea"/>
                          <a:cs typeface="+mn-cs"/>
                        </a:rPr>
                        <a:t>②</a:t>
                      </a:r>
                      <a:r>
                        <a:rPr kumimoji="1" lang="en-US" sz="1500" kern="100" dirty="0">
                          <a:solidFill>
                            <a:schemeClr val="dk1"/>
                          </a:solidFill>
                          <a:effectLst/>
                          <a:latin typeface="+mn-lt"/>
                          <a:ea typeface="+mn-ea"/>
                          <a:cs typeface="+mn-cs"/>
                        </a:rPr>
                        <a:t>65</a:t>
                      </a:r>
                      <a:r>
                        <a:rPr kumimoji="1" lang="ja-JP" sz="1500" kern="100" dirty="0">
                          <a:solidFill>
                            <a:schemeClr val="dk1"/>
                          </a:solidFill>
                          <a:effectLst/>
                          <a:latin typeface="+mn-lt"/>
                          <a:ea typeface="+mn-ea"/>
                          <a:cs typeface="+mn-cs"/>
                        </a:rPr>
                        <a:t>歳以上の人</a:t>
                      </a:r>
                    </a:p>
                  </a:txBody>
                  <a:tcPr marL="30481" marR="30481" marT="60961" marB="60961" anchor="ct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0004"/>
                  </a:ext>
                </a:extLst>
              </a:tr>
              <a:tr h="844518">
                <a:tc rowSpan="2">
                  <a:txBody>
                    <a:bodyPr/>
                    <a:lstStyle/>
                    <a:p>
                      <a:pPr algn="ctr">
                        <a:lnSpc>
                          <a:spcPts val="1560"/>
                        </a:lnSpc>
                        <a:spcAft>
                          <a:spcPts val="0"/>
                        </a:spcAft>
                      </a:pPr>
                      <a:r>
                        <a:rPr lang="ja-JP" sz="1500" kern="100" dirty="0">
                          <a:effectLst/>
                        </a:rPr>
                        <a:t>調査３</a:t>
                      </a:r>
                      <a:endParaRPr lang="ja-JP" sz="15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30481" marR="30481" marT="60961" marB="60961" anchor="ctr"/>
                </a:tc>
                <a:tc>
                  <a:txBody>
                    <a:bodyPr/>
                    <a:lstStyle/>
                    <a:p>
                      <a:pPr marL="0" algn="l" defTabSz="871610" rtl="0" eaLnBrk="1" latinLnBrk="0" hangingPunct="1">
                        <a:lnSpc>
                          <a:spcPct val="100000"/>
                        </a:lnSpc>
                        <a:spcAft>
                          <a:spcPts val="0"/>
                        </a:spcAft>
                      </a:pPr>
                      <a:r>
                        <a:rPr kumimoji="1" lang="ja-JP" sz="1500" kern="100" dirty="0">
                          <a:solidFill>
                            <a:schemeClr val="dk1"/>
                          </a:solidFill>
                          <a:effectLst/>
                          <a:latin typeface="+mn-lt"/>
                          <a:ea typeface="+mn-ea"/>
                          <a:cs typeface="+mn-cs"/>
                        </a:rPr>
                        <a:t>①移動支援の利用者と非利用者</a:t>
                      </a:r>
                    </a:p>
                  </a:txBody>
                  <a:tcPr marL="30481" marR="30481" marT="60961" marB="60961" anchor="ctr"/>
                </a:tc>
                <a:tc>
                  <a:txBody>
                    <a:bodyPr/>
                    <a:lstStyle/>
                    <a:p>
                      <a:pPr marL="0" algn="l" defTabSz="871610" rtl="0" eaLnBrk="1" latinLnBrk="0" hangingPunct="1">
                        <a:lnSpc>
                          <a:spcPct val="100000"/>
                        </a:lnSpc>
                        <a:spcAft>
                          <a:spcPts val="0"/>
                        </a:spcAft>
                      </a:pPr>
                      <a:r>
                        <a:rPr kumimoji="1" lang="ja-JP" sz="1500" kern="100" dirty="0">
                          <a:solidFill>
                            <a:schemeClr val="dk1"/>
                          </a:solidFill>
                          <a:effectLst/>
                          <a:latin typeface="+mn-lt"/>
                          <a:ea typeface="+mn-ea"/>
                          <a:cs typeface="+mn-cs"/>
                        </a:rPr>
                        <a:t>①要支援者、基本</a:t>
                      </a:r>
                      <a:r>
                        <a:rPr kumimoji="1" lang="en-US" sz="1500" kern="100" dirty="0">
                          <a:solidFill>
                            <a:schemeClr val="dk1"/>
                          </a:solidFill>
                          <a:effectLst/>
                          <a:latin typeface="+mn-lt"/>
                          <a:ea typeface="+mn-ea"/>
                          <a:cs typeface="+mn-cs"/>
                        </a:rPr>
                        <a:t>CL</a:t>
                      </a:r>
                      <a:r>
                        <a:rPr kumimoji="1" lang="ja-JP" sz="1500" kern="100" dirty="0">
                          <a:solidFill>
                            <a:schemeClr val="dk1"/>
                          </a:solidFill>
                          <a:effectLst/>
                          <a:latin typeface="+mn-lt"/>
                          <a:ea typeface="+mn-ea"/>
                          <a:cs typeface="+mn-cs"/>
                        </a:rPr>
                        <a:t>該当者、いずれにも非該当の高齢者</a:t>
                      </a:r>
                    </a:p>
                  </a:txBody>
                  <a:tcPr marL="30481" marR="30481" marT="60961" marB="60961" anchor="ctr"/>
                </a:tc>
                <a:tc>
                  <a:txBody>
                    <a:bodyPr/>
                    <a:lstStyle/>
                    <a:p>
                      <a:pPr marL="0" algn="l" defTabSz="871610" rtl="0" eaLnBrk="1" latinLnBrk="0" hangingPunct="1">
                        <a:lnSpc>
                          <a:spcPct val="100000"/>
                        </a:lnSpc>
                        <a:spcAft>
                          <a:spcPts val="0"/>
                        </a:spcAft>
                      </a:pPr>
                      <a:r>
                        <a:rPr kumimoji="1" lang="ja-JP" sz="1500" kern="100" dirty="0">
                          <a:solidFill>
                            <a:schemeClr val="dk1"/>
                          </a:solidFill>
                          <a:effectLst/>
                          <a:latin typeface="+mn-lt"/>
                          <a:ea typeface="+mn-ea"/>
                          <a:cs typeface="+mn-cs"/>
                        </a:rPr>
                        <a:t>２自治体（愛知県豊明市、大分県国東市）</a:t>
                      </a:r>
                    </a:p>
                  </a:txBody>
                  <a:tcPr marL="30481" marR="30481" marT="60961" marB="60961" anchor="ctr"/>
                </a:tc>
                <a:tc rowSpan="2">
                  <a:txBody>
                    <a:bodyPr/>
                    <a:lstStyle/>
                    <a:p>
                      <a:pPr marL="0" algn="l" defTabSz="871610" rtl="0" eaLnBrk="1" latinLnBrk="0" hangingPunct="1">
                        <a:lnSpc>
                          <a:spcPct val="100000"/>
                        </a:lnSpc>
                        <a:spcAft>
                          <a:spcPts val="0"/>
                        </a:spcAft>
                      </a:pPr>
                      <a:r>
                        <a:rPr kumimoji="1" lang="ja-JP" sz="1500" b="1" kern="100" dirty="0">
                          <a:solidFill>
                            <a:srgbClr val="C00000"/>
                          </a:solidFill>
                          <a:effectLst/>
                          <a:latin typeface="+mn-lt"/>
                          <a:ea typeface="+mn-ea"/>
                          <a:cs typeface="+mn-cs"/>
                        </a:rPr>
                        <a:t>対象群を置くことにより、移動支援による効果の有無を明らかにする</a:t>
                      </a:r>
                      <a:endParaRPr kumimoji="1" lang="en-US" altLang="ja-JP" sz="1500" b="1" kern="100" dirty="0">
                        <a:solidFill>
                          <a:srgbClr val="C00000"/>
                        </a:solidFill>
                        <a:effectLst/>
                        <a:latin typeface="+mn-lt"/>
                        <a:ea typeface="+mn-ea"/>
                        <a:cs typeface="+mn-cs"/>
                      </a:endParaRPr>
                    </a:p>
                    <a:p>
                      <a:pPr marL="0" algn="l" defTabSz="871610" rtl="0" eaLnBrk="1" latinLnBrk="0" hangingPunct="1">
                        <a:lnSpc>
                          <a:spcPct val="100000"/>
                        </a:lnSpc>
                        <a:spcAft>
                          <a:spcPts val="0"/>
                        </a:spcAft>
                      </a:pPr>
                      <a:endParaRPr kumimoji="1" lang="en-US" altLang="ja-JP" sz="1500" b="1" kern="100" dirty="0">
                        <a:solidFill>
                          <a:srgbClr val="C00000"/>
                        </a:solidFill>
                        <a:effectLst/>
                        <a:latin typeface="+mn-lt"/>
                        <a:ea typeface="+mn-ea"/>
                        <a:cs typeface="+mn-cs"/>
                      </a:endParaRPr>
                    </a:p>
                    <a:p>
                      <a:pPr marL="0" algn="l" defTabSz="871610" rtl="0" eaLnBrk="1" latinLnBrk="0" hangingPunct="1">
                        <a:lnSpc>
                          <a:spcPct val="100000"/>
                        </a:lnSpc>
                        <a:spcAft>
                          <a:spcPts val="0"/>
                        </a:spcAft>
                      </a:pPr>
                      <a:endParaRPr kumimoji="1" lang="ja-JP" sz="1500" b="1" kern="100" dirty="0">
                        <a:solidFill>
                          <a:srgbClr val="C00000"/>
                        </a:solidFill>
                        <a:effectLst/>
                        <a:latin typeface="+mn-lt"/>
                        <a:ea typeface="+mn-ea"/>
                        <a:cs typeface="+mn-cs"/>
                      </a:endParaRPr>
                    </a:p>
                  </a:txBody>
                  <a:tcPr marL="30481" marR="30481" marT="60961" marB="60961"/>
                </a:tc>
                <a:extLst>
                  <a:ext uri="{0D108BD9-81ED-4DB2-BD59-A6C34878D82A}">
                    <a16:rowId xmlns:a16="http://schemas.microsoft.com/office/drawing/2014/main" val="10005"/>
                  </a:ext>
                </a:extLst>
              </a:tr>
              <a:tr h="520957">
                <a:tc vMerge="1">
                  <a:txBody>
                    <a:bodyPr/>
                    <a:lstStyle/>
                    <a:p>
                      <a:endParaRPr kumimoji="1" lang="ja-JP" altLang="en-US"/>
                    </a:p>
                  </a:txBody>
                  <a:tcPr/>
                </a:tc>
                <a:tc>
                  <a:txBody>
                    <a:bodyPr/>
                    <a:lstStyle/>
                    <a:p>
                      <a:pPr marL="0" algn="l" defTabSz="871610" rtl="0" eaLnBrk="1" latinLnBrk="0" hangingPunct="1">
                        <a:lnSpc>
                          <a:spcPct val="100000"/>
                        </a:lnSpc>
                        <a:spcAft>
                          <a:spcPts val="0"/>
                        </a:spcAft>
                      </a:pPr>
                      <a:r>
                        <a:rPr kumimoji="1" lang="ja-JP" sz="1500" kern="100" dirty="0">
                          <a:solidFill>
                            <a:schemeClr val="dk1"/>
                          </a:solidFill>
                          <a:effectLst/>
                          <a:latin typeface="+mn-lt"/>
                          <a:ea typeface="+mn-ea"/>
                          <a:cs typeface="+mn-cs"/>
                        </a:rPr>
                        <a:t>②「健康とくらしの調査</a:t>
                      </a:r>
                      <a:r>
                        <a:rPr kumimoji="1" lang="en-US" sz="1500" kern="100" dirty="0">
                          <a:solidFill>
                            <a:schemeClr val="dk1"/>
                          </a:solidFill>
                          <a:effectLst/>
                          <a:latin typeface="+mn-lt"/>
                          <a:ea typeface="+mn-ea"/>
                          <a:cs typeface="+mn-cs"/>
                        </a:rPr>
                        <a:t>2010</a:t>
                      </a:r>
                      <a:r>
                        <a:rPr kumimoji="1" lang="ja-JP" sz="1500" kern="100" dirty="0">
                          <a:solidFill>
                            <a:schemeClr val="dk1"/>
                          </a:solidFill>
                          <a:effectLst/>
                          <a:latin typeface="+mn-lt"/>
                          <a:ea typeface="+mn-ea"/>
                          <a:cs typeface="+mn-cs"/>
                        </a:rPr>
                        <a:t>」の回答者</a:t>
                      </a:r>
                    </a:p>
                  </a:txBody>
                  <a:tcPr marL="30481" marR="30481" marT="60961" marB="60961" anchor="ctr"/>
                </a:tc>
                <a:tc>
                  <a:txBody>
                    <a:bodyPr/>
                    <a:lstStyle/>
                    <a:p>
                      <a:pPr marL="0" algn="l" defTabSz="871610" rtl="0" eaLnBrk="1" latinLnBrk="0" hangingPunct="1">
                        <a:lnSpc>
                          <a:spcPct val="100000"/>
                        </a:lnSpc>
                        <a:spcAft>
                          <a:spcPts val="0"/>
                        </a:spcAft>
                      </a:pPr>
                      <a:r>
                        <a:rPr kumimoji="1" lang="ja-JP" sz="1500" kern="100" dirty="0">
                          <a:solidFill>
                            <a:schemeClr val="dk1"/>
                          </a:solidFill>
                          <a:effectLst/>
                          <a:latin typeface="+mn-lt"/>
                          <a:ea typeface="+mn-ea"/>
                          <a:cs typeface="+mn-cs"/>
                        </a:rPr>
                        <a:t>②要支援者、基本</a:t>
                      </a:r>
                      <a:r>
                        <a:rPr kumimoji="1" lang="en-US" sz="1500" kern="100" dirty="0">
                          <a:solidFill>
                            <a:schemeClr val="dk1"/>
                          </a:solidFill>
                          <a:effectLst/>
                          <a:latin typeface="+mn-lt"/>
                          <a:ea typeface="+mn-ea"/>
                          <a:cs typeface="+mn-cs"/>
                        </a:rPr>
                        <a:t>CL</a:t>
                      </a:r>
                      <a:r>
                        <a:rPr kumimoji="1" lang="ja-JP" sz="1500" kern="100" dirty="0">
                          <a:solidFill>
                            <a:schemeClr val="dk1"/>
                          </a:solidFill>
                          <a:effectLst/>
                          <a:latin typeface="+mn-lt"/>
                          <a:ea typeface="+mn-ea"/>
                          <a:cs typeface="+mn-cs"/>
                        </a:rPr>
                        <a:t>該当者、いずれにも非該当の高齢者</a:t>
                      </a:r>
                    </a:p>
                  </a:txBody>
                  <a:tcPr marL="30481" marR="30481" marT="60961" marB="60961" anchor="ctr"/>
                </a:tc>
                <a:tc>
                  <a:txBody>
                    <a:bodyPr/>
                    <a:lstStyle/>
                    <a:p>
                      <a:pPr marL="0" algn="l" defTabSz="871610" rtl="0" eaLnBrk="1" latinLnBrk="0" hangingPunct="1">
                        <a:lnSpc>
                          <a:spcPct val="100000"/>
                        </a:lnSpc>
                        <a:spcAft>
                          <a:spcPts val="0"/>
                        </a:spcAft>
                      </a:pPr>
                      <a:r>
                        <a:rPr kumimoji="1" lang="ja-JP" sz="1500" kern="100" dirty="0">
                          <a:solidFill>
                            <a:schemeClr val="dk1"/>
                          </a:solidFill>
                          <a:effectLst/>
                          <a:latin typeface="+mn-lt"/>
                          <a:ea typeface="+mn-ea"/>
                          <a:cs typeface="+mn-cs"/>
                        </a:rPr>
                        <a:t>豊明市在住の</a:t>
                      </a:r>
                      <a:r>
                        <a:rPr kumimoji="1" lang="en-US" sz="1500" kern="100" dirty="0">
                          <a:solidFill>
                            <a:schemeClr val="dk1"/>
                          </a:solidFill>
                          <a:effectLst/>
                          <a:latin typeface="+mn-lt"/>
                          <a:ea typeface="+mn-ea"/>
                          <a:cs typeface="+mn-cs"/>
                        </a:rPr>
                        <a:t>8,145</a:t>
                      </a:r>
                      <a:r>
                        <a:rPr kumimoji="1" lang="ja-JP" sz="1500" kern="100" dirty="0">
                          <a:solidFill>
                            <a:schemeClr val="dk1"/>
                          </a:solidFill>
                          <a:effectLst/>
                          <a:latin typeface="+mn-lt"/>
                          <a:ea typeface="+mn-ea"/>
                          <a:cs typeface="+mn-cs"/>
                        </a:rPr>
                        <a:t>人</a:t>
                      </a:r>
                    </a:p>
                  </a:txBody>
                  <a:tcPr marL="30481" marR="30481" marT="60961" marB="60961" anchor="ctr"/>
                </a:tc>
                <a:tc vMerge="1">
                  <a:txBody>
                    <a:bodyPr/>
                    <a:lstStyle/>
                    <a:p>
                      <a:endParaRPr kumimoji="1" lang="ja-JP" altLang="en-US"/>
                    </a:p>
                  </a:txBody>
                  <a:tcPr/>
                </a:tc>
                <a:extLst>
                  <a:ext uri="{0D108BD9-81ED-4DB2-BD59-A6C34878D82A}">
                    <a16:rowId xmlns:a16="http://schemas.microsoft.com/office/drawing/2014/main" val="10006"/>
                  </a:ext>
                </a:extLst>
              </a:tr>
            </a:tbl>
          </a:graphicData>
        </a:graphic>
      </p:graphicFrame>
      <p:sp>
        <p:nvSpPr>
          <p:cNvPr id="6" name="正方形/長方形 5"/>
          <p:cNvSpPr/>
          <p:nvPr/>
        </p:nvSpPr>
        <p:spPr>
          <a:xfrm>
            <a:off x="7082828" y="3106690"/>
            <a:ext cx="1683323" cy="338554"/>
          </a:xfrm>
          <a:prstGeom prst="rect">
            <a:avLst/>
          </a:prstGeom>
          <a:solidFill>
            <a:schemeClr val="bg1"/>
          </a:solidFill>
        </p:spPr>
        <p:txBody>
          <a:bodyPr wrap="square">
            <a:spAutoFit/>
          </a:bodyPr>
          <a:lstStyle/>
          <a:p>
            <a:r>
              <a:rPr lang="ja-JP" altLang="en-US" sz="1600" dirty="0"/>
              <a:t>目的変数を探る</a:t>
            </a:r>
          </a:p>
        </p:txBody>
      </p:sp>
      <p:sp>
        <p:nvSpPr>
          <p:cNvPr id="7" name="正方形/長方形 6"/>
          <p:cNvSpPr/>
          <p:nvPr/>
        </p:nvSpPr>
        <p:spPr>
          <a:xfrm>
            <a:off x="7072993" y="4232550"/>
            <a:ext cx="1683324" cy="584775"/>
          </a:xfrm>
          <a:prstGeom prst="rect">
            <a:avLst/>
          </a:prstGeom>
          <a:solidFill>
            <a:schemeClr val="bg1"/>
          </a:solidFill>
        </p:spPr>
        <p:txBody>
          <a:bodyPr wrap="square">
            <a:spAutoFit/>
          </a:bodyPr>
          <a:lstStyle/>
          <a:p>
            <a:r>
              <a:rPr lang="ja-JP" altLang="en-US" sz="1600" dirty="0"/>
              <a:t>なぜ効果があるのかを検討する</a:t>
            </a:r>
          </a:p>
        </p:txBody>
      </p:sp>
      <p:sp>
        <p:nvSpPr>
          <p:cNvPr id="8" name="正方形/長方形 7"/>
          <p:cNvSpPr/>
          <p:nvPr/>
        </p:nvSpPr>
        <p:spPr>
          <a:xfrm>
            <a:off x="7072993" y="6354235"/>
            <a:ext cx="1663654" cy="338554"/>
          </a:xfrm>
          <a:prstGeom prst="rect">
            <a:avLst/>
          </a:prstGeom>
          <a:solidFill>
            <a:schemeClr val="bg1"/>
          </a:solidFill>
        </p:spPr>
        <p:txBody>
          <a:bodyPr wrap="square">
            <a:spAutoFit/>
          </a:bodyPr>
          <a:lstStyle/>
          <a:p>
            <a:r>
              <a:rPr lang="ja-JP" altLang="en-US" sz="1600" dirty="0"/>
              <a:t>その効果を測る</a:t>
            </a:r>
          </a:p>
        </p:txBody>
      </p:sp>
      <p:sp>
        <p:nvSpPr>
          <p:cNvPr id="9" name="タイトル 4">
            <a:extLst>
              <a:ext uri="{FF2B5EF4-FFF2-40B4-BE49-F238E27FC236}">
                <a16:creationId xmlns:a16="http://schemas.microsoft.com/office/drawing/2014/main" id="{8F920F24-964D-4A23-85A2-D054C39F596E}"/>
              </a:ext>
            </a:extLst>
          </p:cNvPr>
          <p:cNvSpPr txBox="1">
            <a:spLocks/>
          </p:cNvSpPr>
          <p:nvPr/>
        </p:nvSpPr>
        <p:spPr>
          <a:xfrm>
            <a:off x="787054" y="165211"/>
            <a:ext cx="7445133" cy="516028"/>
          </a:xfrm>
          <a:prstGeom prst="rect">
            <a:avLst/>
          </a:prstGeom>
        </p:spPr>
        <p:txBody>
          <a:bodyPr vert="horz" lIns="77421" tIns="38710" rIns="77421" bIns="3871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1693" dirty="0">
                <a:latin typeface="メイリオ" panose="020B0604030504040204" pitchFamily="50" charset="-128"/>
                <a:ea typeface="メイリオ" panose="020B0604030504040204" pitchFamily="50" charset="-128"/>
              </a:rPr>
              <a:t>住民主体の移動支援が高齢者の介護予防にもたらす効果に関する調査研究</a:t>
            </a:r>
          </a:p>
        </p:txBody>
      </p:sp>
      <p:sp>
        <p:nvSpPr>
          <p:cNvPr id="10" name="Rectangle 1"/>
          <p:cNvSpPr txBox="1">
            <a:spLocks noChangeArrowheads="1"/>
          </p:cNvSpPr>
          <p:nvPr/>
        </p:nvSpPr>
        <p:spPr bwMode="auto">
          <a:xfrm>
            <a:off x="228600" y="729680"/>
            <a:ext cx="8567056" cy="876002"/>
          </a:xfrm>
          <a:prstGeom prst="rect">
            <a:avLst/>
          </a:prstGeom>
          <a:noFill/>
        </p:spPr>
        <p:txBody>
          <a:bodyPr vert="horz" lIns="84304" tIns="42152" rIns="84304" bIns="42152" rtlCol="0" anchor="ctr">
            <a:noAutofit/>
          </a:bodyPr>
          <a:lstStyle>
            <a:lvl1pPr algn="ctr" defTabSz="871610" rtl="0" eaLnBrk="1" latinLnBrk="0" hangingPunct="1">
              <a:spcBef>
                <a:spcPct val="0"/>
              </a:spcBef>
              <a:buNone/>
              <a:defRPr kumimoji="1" sz="4202" kern="1200">
                <a:solidFill>
                  <a:schemeClr val="tx1"/>
                </a:solidFill>
                <a:latin typeface="+mj-lt"/>
                <a:ea typeface="+mj-ea"/>
                <a:cs typeface="+mj-cs"/>
              </a:defRPr>
            </a:lvl1pPr>
          </a:lstStyle>
          <a:p>
            <a:pPr algn="l"/>
            <a:r>
              <a:rPr lang="ja-JP" altLang="en-US" sz="1600" dirty="0">
                <a:solidFill>
                  <a:srgbClr val="C00000"/>
                </a:solidFill>
                <a:latin typeface="メイリオ" panose="020B0604030504040204" pitchFamily="50" charset="-128"/>
                <a:ea typeface="メイリオ" panose="020B0604030504040204" pitchFamily="50" charset="-128"/>
              </a:rPr>
              <a:t>＜調査１＞</a:t>
            </a:r>
            <a:r>
              <a:rPr lang="ja-JP" altLang="en-US" sz="1600" dirty="0">
                <a:latin typeface="メイリオ" panose="020B0604030504040204" pitchFamily="50" charset="-128"/>
                <a:ea typeface="メイリオ" panose="020B0604030504040204" pitchFamily="50" charset="-128"/>
              </a:rPr>
              <a:t>移動支援の利用者および 担い手への定量的・定性的調査</a:t>
            </a:r>
            <a:br>
              <a:rPr lang="ja-JP" altLang="en-US" sz="1600" dirty="0">
                <a:latin typeface="メイリオ" panose="020B0604030504040204" pitchFamily="50" charset="-128"/>
                <a:ea typeface="メイリオ" panose="020B0604030504040204" pitchFamily="50" charset="-128"/>
              </a:rPr>
            </a:br>
            <a:r>
              <a:rPr lang="ja-JP" altLang="en-US" sz="1600" dirty="0">
                <a:solidFill>
                  <a:srgbClr val="C00000"/>
                </a:solidFill>
                <a:latin typeface="メイリオ" panose="020B0604030504040204" pitchFamily="50" charset="-128"/>
                <a:ea typeface="メイリオ" panose="020B0604030504040204" pitchFamily="50" charset="-128"/>
              </a:rPr>
              <a:t>＜調査２＞</a:t>
            </a:r>
            <a:r>
              <a:rPr lang="ja-JP" altLang="en-US" sz="1600" dirty="0">
                <a:latin typeface="メイリオ" panose="020B0604030504040204" pitchFamily="50" charset="-128"/>
                <a:ea typeface="メイリオ" panose="020B0604030504040204" pitchFamily="50" charset="-128"/>
              </a:rPr>
              <a:t>利用者への移動支援の機能に関するヒアリング調査</a:t>
            </a:r>
            <a:br>
              <a:rPr lang="en-US" altLang="ja-JP" sz="1600" dirty="0">
                <a:latin typeface="メイリオ" panose="020B0604030504040204" pitchFamily="50" charset="-128"/>
                <a:ea typeface="メイリオ" panose="020B0604030504040204" pitchFamily="50" charset="-128"/>
              </a:rPr>
            </a:br>
            <a:r>
              <a:rPr lang="ja-JP" altLang="en-US" sz="1600" dirty="0">
                <a:solidFill>
                  <a:srgbClr val="C00000"/>
                </a:solidFill>
                <a:latin typeface="メイリオ" panose="020B0604030504040204" pitchFamily="50" charset="-128"/>
                <a:ea typeface="メイリオ" panose="020B0604030504040204" pitchFamily="50" charset="-128"/>
              </a:rPr>
              <a:t>＜調査３＞</a:t>
            </a:r>
            <a:r>
              <a:rPr lang="ja-JP" altLang="en-US" sz="1600" dirty="0">
                <a:latin typeface="メイリオ" panose="020B0604030504040204" pitchFamily="50" charset="-128"/>
                <a:ea typeface="メイリオ" panose="020B0604030504040204" pitchFamily="50" charset="-128"/>
              </a:rPr>
              <a:t>移動支援を利用している要支援者等と利用していない要支援者等の変化の比較</a:t>
            </a:r>
            <a:endParaRPr lang="ja-JP" altLang="ja-JP" sz="1600" dirty="0">
              <a:latin typeface="メイリオ" panose="020B0604030504040204" pitchFamily="50" charset="-128"/>
              <a:ea typeface="メイリオ" panose="020B0604030504040204" pitchFamily="50" charset="-128"/>
            </a:endParaRPr>
          </a:p>
        </p:txBody>
      </p:sp>
      <p:cxnSp>
        <p:nvCxnSpPr>
          <p:cNvPr id="11" name="直線コネクタ 10"/>
          <p:cNvCxnSpPr/>
          <p:nvPr/>
        </p:nvCxnSpPr>
        <p:spPr>
          <a:xfrm>
            <a:off x="787053" y="559022"/>
            <a:ext cx="7438110" cy="1"/>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26814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473C350C-449A-4FB1-9841-03CEDF533AC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13489" y="2343852"/>
            <a:ext cx="952257" cy="94855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C36D1B07-48BE-4AE9-B293-6396DA6D617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445585" y="2345748"/>
            <a:ext cx="902986" cy="106233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a:extLst>
              <a:ext uri="{FF2B5EF4-FFF2-40B4-BE49-F238E27FC236}">
                <a16:creationId xmlns:a16="http://schemas.microsoft.com/office/drawing/2014/main" id="{DEFA6FF7-1D5F-4E4E-A0AD-504881E409F8}"/>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flipH="1">
            <a:off x="3282959" y="2106746"/>
            <a:ext cx="1797192" cy="1632654"/>
          </a:xfrm>
          <a:prstGeom prst="rect">
            <a:avLst/>
          </a:prstGeom>
          <a:noFill/>
          <a:extLst>
            <a:ext uri="{909E8E84-426E-40DD-AFC4-6F175D3DCCD1}">
              <a14:hiddenFill xmlns:a14="http://schemas.microsoft.com/office/drawing/2010/main">
                <a:solidFill>
                  <a:srgbClr val="FFFFFF"/>
                </a:solidFill>
              </a14:hiddenFill>
            </a:ext>
          </a:extLst>
        </p:spPr>
      </p:pic>
      <p:sp>
        <p:nvSpPr>
          <p:cNvPr id="3" name="四角形: 上の 2 つの角を丸める 2">
            <a:extLst>
              <a:ext uri="{FF2B5EF4-FFF2-40B4-BE49-F238E27FC236}">
                <a16:creationId xmlns:a16="http://schemas.microsoft.com/office/drawing/2014/main" id="{86F5DCFF-E7D4-4D8A-B8A5-A1BA0A57705E}"/>
              </a:ext>
            </a:extLst>
          </p:cNvPr>
          <p:cNvSpPr/>
          <p:nvPr/>
        </p:nvSpPr>
        <p:spPr>
          <a:xfrm>
            <a:off x="1013490" y="899408"/>
            <a:ext cx="3339149" cy="528580"/>
          </a:xfrm>
          <a:prstGeom prst="round2SameRect">
            <a:avLst>
              <a:gd name="adj1" fmla="val 42157"/>
              <a:gd name="adj2" fmla="val 42135"/>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778" b="1" dirty="0">
                <a:latin typeface="BIZ UDPゴシック" panose="020B0400000000000000" pitchFamily="50" charset="-128"/>
                <a:ea typeface="BIZ UDPゴシック" panose="020B0400000000000000" pitchFamily="50" charset="-128"/>
              </a:rPr>
              <a:t>誘い出し機能</a:t>
            </a:r>
          </a:p>
        </p:txBody>
      </p:sp>
      <p:sp>
        <p:nvSpPr>
          <p:cNvPr id="8" name="四角形: 上の 2 つの角を丸める 7">
            <a:extLst>
              <a:ext uri="{FF2B5EF4-FFF2-40B4-BE49-F238E27FC236}">
                <a16:creationId xmlns:a16="http://schemas.microsoft.com/office/drawing/2014/main" id="{B1F266E6-1973-4D96-B44E-4A6F4F1ECE54}"/>
              </a:ext>
            </a:extLst>
          </p:cNvPr>
          <p:cNvSpPr/>
          <p:nvPr/>
        </p:nvSpPr>
        <p:spPr>
          <a:xfrm>
            <a:off x="2991446" y="1579503"/>
            <a:ext cx="3362399" cy="550862"/>
          </a:xfrm>
          <a:prstGeom prst="round2SameRect">
            <a:avLst>
              <a:gd name="adj1" fmla="val 42157"/>
              <a:gd name="adj2" fmla="val 45172"/>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778" b="1" dirty="0">
                <a:latin typeface="BIZ UDPゴシック" panose="020B0400000000000000" pitchFamily="50" charset="-128"/>
                <a:ea typeface="BIZ UDPゴシック" panose="020B0400000000000000" pitchFamily="50" charset="-128"/>
              </a:rPr>
              <a:t>信頼関係の構築機能</a:t>
            </a:r>
          </a:p>
        </p:txBody>
      </p:sp>
      <p:sp>
        <p:nvSpPr>
          <p:cNvPr id="11" name="四角形: 上の 2 つの角を丸める 10">
            <a:extLst>
              <a:ext uri="{FF2B5EF4-FFF2-40B4-BE49-F238E27FC236}">
                <a16:creationId xmlns:a16="http://schemas.microsoft.com/office/drawing/2014/main" id="{56E411A9-00CA-4101-B2F7-FF96ED057D3B}"/>
              </a:ext>
            </a:extLst>
          </p:cNvPr>
          <p:cNvSpPr/>
          <p:nvPr/>
        </p:nvSpPr>
        <p:spPr>
          <a:xfrm>
            <a:off x="4443690" y="881031"/>
            <a:ext cx="3605110" cy="552457"/>
          </a:xfrm>
          <a:prstGeom prst="round2SameRect">
            <a:avLst>
              <a:gd name="adj1" fmla="val 42157"/>
              <a:gd name="adj2" fmla="val 34428"/>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778" b="1" dirty="0">
                <a:latin typeface="BIZ UDPゴシック" panose="020B0400000000000000" pitchFamily="50" charset="-128"/>
                <a:ea typeface="BIZ UDPゴシック" panose="020B0400000000000000" pitchFamily="50" charset="-128"/>
              </a:rPr>
              <a:t>社会資源につなぐ機能</a:t>
            </a:r>
          </a:p>
        </p:txBody>
      </p:sp>
      <p:sp>
        <p:nvSpPr>
          <p:cNvPr id="6" name="二等辺三角形 5">
            <a:extLst>
              <a:ext uri="{FF2B5EF4-FFF2-40B4-BE49-F238E27FC236}">
                <a16:creationId xmlns:a16="http://schemas.microsoft.com/office/drawing/2014/main" id="{66F7D33A-98B9-4E43-8F49-48FF7503A6FA}"/>
              </a:ext>
            </a:extLst>
          </p:cNvPr>
          <p:cNvSpPr/>
          <p:nvPr/>
        </p:nvSpPr>
        <p:spPr>
          <a:xfrm rot="5400000">
            <a:off x="1913100" y="2692612"/>
            <a:ext cx="585132" cy="259997"/>
          </a:xfrm>
          <a:prstGeom prst="triangle">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43"/>
          </a:p>
        </p:txBody>
      </p:sp>
      <p:sp>
        <p:nvSpPr>
          <p:cNvPr id="15" name="二等辺三角形 14">
            <a:extLst>
              <a:ext uri="{FF2B5EF4-FFF2-40B4-BE49-F238E27FC236}">
                <a16:creationId xmlns:a16="http://schemas.microsoft.com/office/drawing/2014/main" id="{E1E56DB2-26F2-48C1-8706-7E85DAB03FD0}"/>
              </a:ext>
            </a:extLst>
          </p:cNvPr>
          <p:cNvSpPr/>
          <p:nvPr/>
        </p:nvSpPr>
        <p:spPr>
          <a:xfrm rot="5400000">
            <a:off x="4993124" y="2688128"/>
            <a:ext cx="585132" cy="259997"/>
          </a:xfrm>
          <a:prstGeom prst="triangle">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43"/>
          </a:p>
        </p:txBody>
      </p:sp>
      <p:sp>
        <p:nvSpPr>
          <p:cNvPr id="7" name="四角形: 角を丸くする 6">
            <a:extLst>
              <a:ext uri="{FF2B5EF4-FFF2-40B4-BE49-F238E27FC236}">
                <a16:creationId xmlns:a16="http://schemas.microsoft.com/office/drawing/2014/main" id="{06034CAC-5EA7-497D-8ABE-9DAD74AB0364}"/>
              </a:ext>
            </a:extLst>
          </p:cNvPr>
          <p:cNvSpPr/>
          <p:nvPr/>
        </p:nvSpPr>
        <p:spPr>
          <a:xfrm>
            <a:off x="1635443" y="3838851"/>
            <a:ext cx="3881182" cy="580657"/>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286" b="1" dirty="0">
                <a:latin typeface="BIZ UDPゴシック" panose="020B0400000000000000" pitchFamily="50" charset="-128"/>
                <a:ea typeface="BIZ UDPゴシック" panose="020B0400000000000000" pitchFamily="50" charset="-128"/>
              </a:rPr>
              <a:t>社会参加の基盤として機能</a:t>
            </a:r>
          </a:p>
        </p:txBody>
      </p:sp>
      <p:pic>
        <p:nvPicPr>
          <p:cNvPr id="1026" name="Picture 2">
            <a:extLst>
              <a:ext uri="{FF2B5EF4-FFF2-40B4-BE49-F238E27FC236}">
                <a16:creationId xmlns:a16="http://schemas.microsoft.com/office/drawing/2014/main" id="{8418B51A-6EAF-45F4-A618-06DB8AF51BA1}"/>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516624" y="2232494"/>
            <a:ext cx="1411616" cy="107635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おばあちゃん_スーパーでお買い物 17105035">
            <a:extLst>
              <a:ext uri="{FF2B5EF4-FFF2-40B4-BE49-F238E27FC236}">
                <a16:creationId xmlns:a16="http://schemas.microsoft.com/office/drawing/2014/main" id="{31562289-DFA4-4B5C-B264-2F29394169C9}"/>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079319" y="2337343"/>
            <a:ext cx="969481" cy="71925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43794CFA-6CBF-430A-840D-FCA7EFF49A32}"/>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674410" y="3023614"/>
            <a:ext cx="1525468" cy="139589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08B5E2D6-B20F-4460-BCF4-F1311837F604}"/>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5808136" y="3561235"/>
            <a:ext cx="799134" cy="881803"/>
          </a:xfrm>
          <a:prstGeom prst="rect">
            <a:avLst/>
          </a:prstGeom>
          <a:noFill/>
          <a:extLst>
            <a:ext uri="{909E8E84-426E-40DD-AFC4-6F175D3DCCD1}">
              <a14:hiddenFill xmlns:a14="http://schemas.microsoft.com/office/drawing/2010/main">
                <a:solidFill>
                  <a:srgbClr val="FFFFFF"/>
                </a:solidFill>
              </a14:hiddenFill>
            </a:ext>
          </a:extLst>
        </p:spPr>
      </p:pic>
      <p:sp>
        <p:nvSpPr>
          <p:cNvPr id="21" name="タイトル 4">
            <a:extLst>
              <a:ext uri="{FF2B5EF4-FFF2-40B4-BE49-F238E27FC236}">
                <a16:creationId xmlns:a16="http://schemas.microsoft.com/office/drawing/2014/main" id="{8F920F24-964D-4A23-85A2-D054C39F596E}"/>
              </a:ext>
            </a:extLst>
          </p:cNvPr>
          <p:cNvSpPr txBox="1">
            <a:spLocks/>
          </p:cNvSpPr>
          <p:nvPr/>
        </p:nvSpPr>
        <p:spPr>
          <a:xfrm>
            <a:off x="1207206" y="381065"/>
            <a:ext cx="6820721" cy="499966"/>
          </a:xfrm>
          <a:prstGeom prst="rect">
            <a:avLst/>
          </a:prstGeom>
        </p:spPr>
        <p:txBody>
          <a:bodyPr>
            <a:normAutofit/>
          </a:bodyPr>
          <a:lstStyle>
            <a:lvl1pPr algn="ctr" defTabSz="871610" rtl="0" eaLnBrk="1" latinLnBrk="0" hangingPunct="1">
              <a:spcBef>
                <a:spcPct val="0"/>
              </a:spcBef>
              <a:buNone/>
              <a:defRPr kumimoji="1" sz="4202" kern="1200">
                <a:solidFill>
                  <a:schemeClr val="tx1"/>
                </a:solidFill>
                <a:latin typeface="+mj-lt"/>
                <a:ea typeface="+mj-ea"/>
                <a:cs typeface="+mj-cs"/>
              </a:defRPr>
            </a:lvl1pPr>
          </a:lstStyle>
          <a:p>
            <a:r>
              <a:rPr lang="ja-JP" altLang="en-US" sz="2074" dirty="0">
                <a:latin typeface="メイリオ" panose="020B0604030504040204" pitchFamily="50" charset="-128"/>
                <a:ea typeface="メイリオ" panose="020B0604030504040204" pitchFamily="50" charset="-128"/>
              </a:rPr>
              <a:t>効果・変化をもたらす移動支援の機能（個人レベル）</a:t>
            </a:r>
          </a:p>
        </p:txBody>
      </p:sp>
      <p:sp>
        <p:nvSpPr>
          <p:cNvPr id="14" name="ドーナツ 13"/>
          <p:cNvSpPr/>
          <p:nvPr/>
        </p:nvSpPr>
        <p:spPr>
          <a:xfrm>
            <a:off x="606731" y="1668879"/>
            <a:ext cx="2257541" cy="645782"/>
          </a:xfrm>
          <a:prstGeom prst="donut">
            <a:avLst>
              <a:gd name="adj" fmla="val 10418"/>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55" b="1" dirty="0">
                <a:solidFill>
                  <a:schemeClr val="accent6">
                    <a:lumMod val="50000"/>
                  </a:schemeClr>
                </a:solidFill>
              </a:rPr>
              <a:t>３つを</a:t>
            </a:r>
            <a:endParaRPr lang="en-US" altLang="ja-JP" sz="1355" b="1" dirty="0">
              <a:solidFill>
                <a:schemeClr val="accent6">
                  <a:lumMod val="50000"/>
                </a:schemeClr>
              </a:solidFill>
            </a:endParaRPr>
          </a:p>
          <a:p>
            <a:pPr algn="ctr"/>
            <a:r>
              <a:rPr lang="ja-JP" altLang="en-US" sz="1355" b="1" dirty="0">
                <a:solidFill>
                  <a:schemeClr val="accent6">
                    <a:lumMod val="50000"/>
                  </a:schemeClr>
                </a:solidFill>
              </a:rPr>
              <a:t>あわせると・・・</a:t>
            </a:r>
          </a:p>
        </p:txBody>
      </p:sp>
      <p:sp>
        <p:nvSpPr>
          <p:cNvPr id="23" name="タイトル 4">
            <a:extLst>
              <a:ext uri="{FF2B5EF4-FFF2-40B4-BE49-F238E27FC236}">
                <a16:creationId xmlns:a16="http://schemas.microsoft.com/office/drawing/2014/main" id="{8F920F24-964D-4A23-85A2-D054C39F596E}"/>
              </a:ext>
            </a:extLst>
          </p:cNvPr>
          <p:cNvSpPr txBox="1">
            <a:spLocks/>
          </p:cNvSpPr>
          <p:nvPr/>
        </p:nvSpPr>
        <p:spPr>
          <a:xfrm>
            <a:off x="978805" y="4617277"/>
            <a:ext cx="7186390" cy="499293"/>
          </a:xfrm>
          <a:prstGeom prst="rect">
            <a:avLst/>
          </a:prstGeom>
        </p:spPr>
        <p:txBody>
          <a:bodyP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693" b="1" dirty="0">
                <a:solidFill>
                  <a:schemeClr val="accent2">
                    <a:lumMod val="50000"/>
                  </a:schemeClr>
                </a:solidFill>
                <a:latin typeface="メイリオ" panose="020B0604030504040204" pitchFamily="50" charset="-128"/>
                <a:ea typeface="メイリオ" panose="020B0604030504040204" pitchFamily="50" charset="-128"/>
              </a:rPr>
              <a:t>日々の活動では、意外と気づけないので、意識して取り組むことが大事</a:t>
            </a:r>
          </a:p>
        </p:txBody>
      </p:sp>
      <p:sp>
        <p:nvSpPr>
          <p:cNvPr id="2" name="タイトル 4">
            <a:extLst>
              <a:ext uri="{FF2B5EF4-FFF2-40B4-BE49-F238E27FC236}">
                <a16:creationId xmlns:a16="http://schemas.microsoft.com/office/drawing/2014/main" id="{424514C3-A8CC-4715-1173-683026727075}"/>
              </a:ext>
            </a:extLst>
          </p:cNvPr>
          <p:cNvSpPr txBox="1">
            <a:spLocks/>
          </p:cNvSpPr>
          <p:nvPr/>
        </p:nvSpPr>
        <p:spPr>
          <a:xfrm>
            <a:off x="606731" y="5359210"/>
            <a:ext cx="7688183" cy="1193989"/>
          </a:xfrm>
          <a:prstGeom prst="rect">
            <a:avLst/>
          </a:prstGeom>
          <a:solidFill>
            <a:schemeClr val="accent4">
              <a:lumMod val="20000"/>
              <a:lumOff val="80000"/>
            </a:schemeClr>
          </a:solidFill>
        </p:spPr>
        <p:txBody>
          <a:bodyPr anchor="ctr" anchorCtr="0">
            <a:normAutofit lnSpcReduction="1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00000"/>
              </a:lnSpc>
            </a:pPr>
            <a:r>
              <a:rPr lang="ja-JP" altLang="en-US" sz="1863" dirty="0">
                <a:solidFill>
                  <a:srgbClr val="00B050"/>
                </a:solidFill>
                <a:latin typeface="メイリオ" panose="020B0604030504040204" pitchFamily="50" charset="-128"/>
                <a:ea typeface="メイリオ" panose="020B0604030504040204" pitchFamily="50" charset="-128"/>
              </a:rPr>
              <a:t>●</a:t>
            </a:r>
            <a:r>
              <a:rPr lang="ja-JP" altLang="ja-JP" sz="1863" dirty="0">
                <a:latin typeface="メイリオ" panose="020B0604030504040204" pitchFamily="50" charset="-128"/>
                <a:ea typeface="メイリオ" panose="020B0604030504040204" pitchFamily="50" charset="-128"/>
              </a:rPr>
              <a:t>移動支援の利用者に、行動範囲の拡大、生活意欲の刺激、会話量の増加などが見られる</a:t>
            </a:r>
            <a:br>
              <a:rPr lang="ja-JP" altLang="ja-JP" sz="1863" dirty="0">
                <a:latin typeface="メイリオ" panose="020B0604030504040204" pitchFamily="50" charset="-128"/>
                <a:ea typeface="メイリオ" panose="020B0604030504040204" pitchFamily="50" charset="-128"/>
              </a:rPr>
            </a:br>
            <a:r>
              <a:rPr lang="ja-JP" altLang="en-US" sz="1863" dirty="0">
                <a:solidFill>
                  <a:srgbClr val="00B050"/>
                </a:solidFill>
                <a:latin typeface="メイリオ" panose="020B0604030504040204" pitchFamily="50" charset="-128"/>
                <a:ea typeface="メイリオ" panose="020B0604030504040204" pitchFamily="50" charset="-128"/>
              </a:rPr>
              <a:t>●</a:t>
            </a:r>
            <a:r>
              <a:rPr lang="ja-JP" altLang="ja-JP" sz="1863" dirty="0">
                <a:latin typeface="メイリオ" panose="020B0604030504040204" pitchFamily="50" charset="-128"/>
                <a:ea typeface="メイリオ" panose="020B0604030504040204" pitchFamily="50" charset="-128"/>
              </a:rPr>
              <a:t>移動支援の担い手に、健康意識の高まり、思考力や課題意識の向上</a:t>
            </a:r>
            <a:r>
              <a:rPr lang="ja-JP" altLang="en-US" sz="1863" dirty="0">
                <a:latin typeface="メイリオ" panose="020B0604030504040204" pitchFamily="50" charset="-128"/>
                <a:ea typeface="メイリオ" panose="020B0604030504040204" pitchFamily="50" charset="-128"/>
              </a:rPr>
              <a:t>、</a:t>
            </a:r>
            <a:r>
              <a:rPr lang="ja-JP" altLang="ja-JP" sz="1863" dirty="0">
                <a:latin typeface="メイリオ" panose="020B0604030504040204" pitchFamily="50" charset="-128"/>
                <a:ea typeface="メイリオ" panose="020B0604030504040204" pitchFamily="50" charset="-128"/>
              </a:rPr>
              <a:t>やりがいの上昇が</a:t>
            </a:r>
            <a:r>
              <a:rPr lang="ja-JP" altLang="en-US" sz="1863" dirty="0">
                <a:latin typeface="メイリオ" panose="020B0604030504040204" pitchFamily="50" charset="-128"/>
                <a:ea typeface="メイリオ" panose="020B0604030504040204" pitchFamily="50" charset="-128"/>
              </a:rPr>
              <a:t>見</a:t>
            </a:r>
            <a:r>
              <a:rPr lang="ja-JP" altLang="ja-JP" sz="1863" dirty="0">
                <a:latin typeface="メイリオ" panose="020B0604030504040204" pitchFamily="50" charset="-128"/>
                <a:ea typeface="メイリオ" panose="020B0604030504040204" pitchFamily="50" charset="-128"/>
              </a:rPr>
              <a:t>られる（調査２）</a:t>
            </a:r>
            <a:endParaRPr lang="ja-JP" altLang="en-US" sz="1863"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167507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楕円 1">
            <a:extLst>
              <a:ext uri="{FF2B5EF4-FFF2-40B4-BE49-F238E27FC236}">
                <a16:creationId xmlns:a16="http://schemas.microsoft.com/office/drawing/2014/main" id="{8A1A6703-15C7-42A5-819E-7E68391628C6}"/>
              </a:ext>
            </a:extLst>
          </p:cNvPr>
          <p:cNvSpPr/>
          <p:nvPr/>
        </p:nvSpPr>
        <p:spPr>
          <a:xfrm>
            <a:off x="5181877" y="1380819"/>
            <a:ext cx="2684793" cy="1756206"/>
          </a:xfrm>
          <a:prstGeom prst="ellipse">
            <a:avLst/>
          </a:prstGeom>
          <a:solidFill>
            <a:schemeClr val="bg1"/>
          </a:solidFill>
          <a:ln w="762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43"/>
          </a:p>
        </p:txBody>
      </p:sp>
      <p:pic>
        <p:nvPicPr>
          <p:cNvPr id="1026" name="Picture 2">
            <a:extLst>
              <a:ext uri="{FF2B5EF4-FFF2-40B4-BE49-F238E27FC236}">
                <a16:creationId xmlns:a16="http://schemas.microsoft.com/office/drawing/2014/main" id="{681780AC-AA5D-4894-9FC6-01166A86AC4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642305" y="1433018"/>
            <a:ext cx="1956189" cy="1672541"/>
          </a:xfrm>
          <a:prstGeom prst="rect">
            <a:avLst/>
          </a:prstGeom>
          <a:noFill/>
          <a:extLst>
            <a:ext uri="{909E8E84-426E-40DD-AFC4-6F175D3DCCD1}">
              <a14:hiddenFill xmlns:a14="http://schemas.microsoft.com/office/drawing/2010/main">
                <a:solidFill>
                  <a:srgbClr val="FFFFFF"/>
                </a:solidFill>
              </a14:hiddenFill>
            </a:ext>
          </a:extLst>
        </p:spPr>
      </p:pic>
      <p:sp>
        <p:nvSpPr>
          <p:cNvPr id="4" name="四角形: 上の 2 つの角を丸める 3">
            <a:extLst>
              <a:ext uri="{FF2B5EF4-FFF2-40B4-BE49-F238E27FC236}">
                <a16:creationId xmlns:a16="http://schemas.microsoft.com/office/drawing/2014/main" id="{3434CD5C-279C-4295-86B0-6F075A94AB22}"/>
              </a:ext>
            </a:extLst>
          </p:cNvPr>
          <p:cNvSpPr/>
          <p:nvPr/>
        </p:nvSpPr>
        <p:spPr>
          <a:xfrm>
            <a:off x="480226" y="834772"/>
            <a:ext cx="3363335" cy="725564"/>
          </a:xfrm>
          <a:prstGeom prst="round2SameRect">
            <a:avLst>
              <a:gd name="adj1" fmla="val 42157"/>
              <a:gd name="adj2" fmla="val 37757"/>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524" b="1" dirty="0">
                <a:latin typeface="BIZ UDPゴシック" panose="020B0400000000000000" pitchFamily="50" charset="-128"/>
                <a:ea typeface="BIZ UDPゴシック" panose="020B0400000000000000" pitchFamily="50" charset="-128"/>
              </a:rPr>
              <a:t>地域包括ケアシステムの</a:t>
            </a:r>
            <a:endParaRPr lang="en-US" altLang="ja-JP" sz="1524" b="1" dirty="0">
              <a:latin typeface="BIZ UDPゴシック" panose="020B0400000000000000" pitchFamily="50" charset="-128"/>
              <a:ea typeface="BIZ UDPゴシック" panose="020B0400000000000000" pitchFamily="50" charset="-128"/>
            </a:endParaRPr>
          </a:p>
          <a:p>
            <a:pPr algn="ctr"/>
            <a:r>
              <a:rPr lang="ja-JP" altLang="en-US" sz="1524" b="1" dirty="0">
                <a:latin typeface="BIZ UDPゴシック" panose="020B0400000000000000" pitchFamily="50" charset="-128"/>
                <a:ea typeface="BIZ UDPゴシック" panose="020B0400000000000000" pitchFamily="50" charset="-128"/>
              </a:rPr>
              <a:t>一端を担う機能</a:t>
            </a:r>
          </a:p>
        </p:txBody>
      </p:sp>
      <p:sp>
        <p:nvSpPr>
          <p:cNvPr id="7" name="四角形: 上の 2 つの角を丸める 6">
            <a:extLst>
              <a:ext uri="{FF2B5EF4-FFF2-40B4-BE49-F238E27FC236}">
                <a16:creationId xmlns:a16="http://schemas.microsoft.com/office/drawing/2014/main" id="{FA908514-C7F6-4385-8E76-55C38C629D14}"/>
              </a:ext>
            </a:extLst>
          </p:cNvPr>
          <p:cNvSpPr/>
          <p:nvPr/>
        </p:nvSpPr>
        <p:spPr>
          <a:xfrm>
            <a:off x="511050" y="1653634"/>
            <a:ext cx="3363335" cy="677244"/>
          </a:xfrm>
          <a:prstGeom prst="round2SameRect">
            <a:avLst>
              <a:gd name="adj1" fmla="val 42157"/>
              <a:gd name="adj2" fmla="val 46213"/>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524" b="1" dirty="0">
                <a:latin typeface="BIZ UDPゴシック" panose="020B0400000000000000" pitchFamily="50" charset="-128"/>
                <a:ea typeface="BIZ UDPゴシック" panose="020B0400000000000000" pitchFamily="50" charset="-128"/>
              </a:rPr>
              <a:t>関係団体や行政などを</a:t>
            </a:r>
            <a:endParaRPr lang="en-US" altLang="ja-JP" sz="1524" b="1" dirty="0">
              <a:latin typeface="BIZ UDPゴシック" panose="020B0400000000000000" pitchFamily="50" charset="-128"/>
              <a:ea typeface="BIZ UDPゴシック" panose="020B0400000000000000" pitchFamily="50" charset="-128"/>
            </a:endParaRPr>
          </a:p>
          <a:p>
            <a:pPr algn="ctr"/>
            <a:r>
              <a:rPr lang="ja-JP" altLang="en-US" sz="1524" b="1" dirty="0">
                <a:latin typeface="BIZ UDPゴシック" panose="020B0400000000000000" pitchFamily="50" charset="-128"/>
                <a:ea typeface="BIZ UDPゴシック" panose="020B0400000000000000" pitchFamily="50" charset="-128"/>
              </a:rPr>
              <a:t>緩やかにつなぐ連携・ハブ機能</a:t>
            </a:r>
          </a:p>
        </p:txBody>
      </p:sp>
      <p:sp>
        <p:nvSpPr>
          <p:cNvPr id="12" name="四角形: 上の 2 つの角を丸める 11">
            <a:extLst>
              <a:ext uri="{FF2B5EF4-FFF2-40B4-BE49-F238E27FC236}">
                <a16:creationId xmlns:a16="http://schemas.microsoft.com/office/drawing/2014/main" id="{71C1B06E-A7DC-44A4-87D6-68FFF348693B}"/>
              </a:ext>
            </a:extLst>
          </p:cNvPr>
          <p:cNvSpPr/>
          <p:nvPr/>
        </p:nvSpPr>
        <p:spPr>
          <a:xfrm>
            <a:off x="524829" y="2432828"/>
            <a:ext cx="3358423" cy="735181"/>
          </a:xfrm>
          <a:prstGeom prst="round2SameRect">
            <a:avLst>
              <a:gd name="adj1" fmla="val 42157"/>
              <a:gd name="adj2" fmla="val 35643"/>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524" b="1" dirty="0">
                <a:latin typeface="BIZ UDPゴシック" panose="020B0400000000000000" pitchFamily="50" charset="-128"/>
                <a:ea typeface="BIZ UDPゴシック" panose="020B0400000000000000" pitchFamily="50" charset="-128"/>
              </a:rPr>
              <a:t>ソーシャルキャピタルの</a:t>
            </a:r>
            <a:endParaRPr lang="en-US" altLang="ja-JP" sz="1524" b="1" dirty="0">
              <a:latin typeface="BIZ UDPゴシック" panose="020B0400000000000000" pitchFamily="50" charset="-128"/>
              <a:ea typeface="BIZ UDPゴシック" panose="020B0400000000000000" pitchFamily="50" charset="-128"/>
            </a:endParaRPr>
          </a:p>
          <a:p>
            <a:pPr algn="ctr"/>
            <a:r>
              <a:rPr lang="ja-JP" altLang="en-US" sz="1524" b="1" dirty="0">
                <a:latin typeface="BIZ UDPゴシック" panose="020B0400000000000000" pitchFamily="50" charset="-128"/>
                <a:ea typeface="BIZ UDPゴシック" panose="020B0400000000000000" pitchFamily="50" charset="-128"/>
              </a:rPr>
              <a:t>醸成機能</a:t>
            </a:r>
          </a:p>
        </p:txBody>
      </p:sp>
      <p:sp>
        <p:nvSpPr>
          <p:cNvPr id="22" name="タイトル 4">
            <a:extLst>
              <a:ext uri="{FF2B5EF4-FFF2-40B4-BE49-F238E27FC236}">
                <a16:creationId xmlns:a16="http://schemas.microsoft.com/office/drawing/2014/main" id="{8F920F24-964D-4A23-85A2-D054C39F596E}"/>
              </a:ext>
            </a:extLst>
          </p:cNvPr>
          <p:cNvSpPr txBox="1">
            <a:spLocks/>
          </p:cNvSpPr>
          <p:nvPr/>
        </p:nvSpPr>
        <p:spPr>
          <a:xfrm>
            <a:off x="447324" y="287693"/>
            <a:ext cx="6820721" cy="499966"/>
          </a:xfrm>
          <a:prstGeom prst="rect">
            <a:avLst/>
          </a:prstGeom>
        </p:spPr>
        <p:txBody>
          <a:bodyPr>
            <a:normAutofit/>
          </a:bodyPr>
          <a:lstStyle>
            <a:lvl1pPr algn="ctr" defTabSz="871610" rtl="0" eaLnBrk="1" latinLnBrk="0" hangingPunct="1">
              <a:spcBef>
                <a:spcPct val="0"/>
              </a:spcBef>
              <a:buNone/>
              <a:defRPr kumimoji="1" sz="4202" kern="1200">
                <a:solidFill>
                  <a:schemeClr val="tx1"/>
                </a:solidFill>
                <a:latin typeface="+mj-lt"/>
                <a:ea typeface="+mj-ea"/>
                <a:cs typeface="+mj-cs"/>
              </a:defRPr>
            </a:lvl1pPr>
          </a:lstStyle>
          <a:p>
            <a:r>
              <a:rPr lang="ja-JP" altLang="en-US" sz="2074" dirty="0">
                <a:latin typeface="メイリオ" panose="020B0604030504040204" pitchFamily="50" charset="-128"/>
                <a:ea typeface="メイリオ" panose="020B0604030504040204" pitchFamily="50" charset="-128"/>
              </a:rPr>
              <a:t>効果・変化をもたらす移動支援の機能（地域レベル）</a:t>
            </a:r>
          </a:p>
        </p:txBody>
      </p:sp>
      <p:sp>
        <p:nvSpPr>
          <p:cNvPr id="23" name="タイトル 4">
            <a:extLst>
              <a:ext uri="{FF2B5EF4-FFF2-40B4-BE49-F238E27FC236}">
                <a16:creationId xmlns:a16="http://schemas.microsoft.com/office/drawing/2014/main" id="{8F920F24-964D-4A23-85A2-D054C39F596E}"/>
              </a:ext>
            </a:extLst>
          </p:cNvPr>
          <p:cNvSpPr txBox="1">
            <a:spLocks/>
          </p:cNvSpPr>
          <p:nvPr/>
        </p:nvSpPr>
        <p:spPr>
          <a:xfrm>
            <a:off x="447324" y="3553417"/>
            <a:ext cx="7542008" cy="660754"/>
          </a:xfrm>
          <a:prstGeom prst="rect">
            <a:avLst/>
          </a:prstGeom>
        </p:spPr>
        <p:txBody>
          <a:bodyP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800" b="1" dirty="0">
                <a:solidFill>
                  <a:schemeClr val="accent2">
                    <a:lumMod val="50000"/>
                  </a:schemeClr>
                </a:solidFill>
                <a:latin typeface="メイリオ" panose="020B0604030504040204" pitchFamily="50" charset="-128"/>
                <a:ea typeface="メイリオ" panose="020B0604030504040204" pitchFamily="50" charset="-128"/>
              </a:rPr>
              <a:t>活動団体だけが頑張っても、この機能は果たせない</a:t>
            </a:r>
            <a:endParaRPr lang="en-US" altLang="ja-JP" sz="1800" b="1" dirty="0">
              <a:solidFill>
                <a:schemeClr val="accent2">
                  <a:lumMod val="50000"/>
                </a:schemeClr>
              </a:solidFill>
              <a:latin typeface="メイリオ" panose="020B0604030504040204" pitchFamily="50" charset="-128"/>
              <a:ea typeface="メイリオ" panose="020B0604030504040204" pitchFamily="50" charset="-128"/>
            </a:endParaRPr>
          </a:p>
          <a:p>
            <a:r>
              <a:rPr lang="ja-JP" altLang="en-US" sz="1800" b="1" dirty="0">
                <a:solidFill>
                  <a:schemeClr val="accent2">
                    <a:lumMod val="50000"/>
                  </a:schemeClr>
                </a:solidFill>
                <a:latin typeface="メイリオ" panose="020B0604030504040204" pitchFamily="50" charset="-128"/>
                <a:ea typeface="メイリオ" panose="020B0604030504040204" pitchFamily="50" charset="-128"/>
              </a:rPr>
              <a:t>つなぐ機能を活かすと</a:t>
            </a:r>
            <a:r>
              <a:rPr lang="en-US" altLang="ja-JP" sz="1800" b="1" dirty="0">
                <a:solidFill>
                  <a:schemeClr val="accent2">
                    <a:lumMod val="50000"/>
                  </a:schemeClr>
                </a:solidFill>
                <a:latin typeface="メイリオ" panose="020B0604030504040204" pitchFamily="50" charset="-128"/>
                <a:ea typeface="メイリオ" panose="020B0604030504040204" pitchFamily="50" charset="-128"/>
              </a:rPr>
              <a:t>…</a:t>
            </a:r>
          </a:p>
        </p:txBody>
      </p:sp>
      <p:sp>
        <p:nvSpPr>
          <p:cNvPr id="24" name="楕円 12">
            <a:extLst>
              <a:ext uri="{FF2B5EF4-FFF2-40B4-BE49-F238E27FC236}">
                <a16:creationId xmlns:a16="http://schemas.microsoft.com/office/drawing/2014/main" id="{CC8EFC56-7D29-4041-B240-BB9934C61C93}"/>
              </a:ext>
            </a:extLst>
          </p:cNvPr>
          <p:cNvSpPr/>
          <p:nvPr/>
        </p:nvSpPr>
        <p:spPr>
          <a:xfrm>
            <a:off x="4863210" y="1979762"/>
            <a:ext cx="598507" cy="692116"/>
          </a:xfrm>
          <a:prstGeom prst="ellipse">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43" dirty="0"/>
              <a:t>体操</a:t>
            </a:r>
          </a:p>
        </p:txBody>
      </p:sp>
      <p:sp>
        <p:nvSpPr>
          <p:cNvPr id="25" name="楕円 14">
            <a:extLst>
              <a:ext uri="{FF2B5EF4-FFF2-40B4-BE49-F238E27FC236}">
                <a16:creationId xmlns:a16="http://schemas.microsoft.com/office/drawing/2014/main" id="{E651120C-3FCA-495A-9016-D212C7582957}"/>
              </a:ext>
            </a:extLst>
          </p:cNvPr>
          <p:cNvSpPr/>
          <p:nvPr/>
        </p:nvSpPr>
        <p:spPr>
          <a:xfrm>
            <a:off x="5290430" y="2721810"/>
            <a:ext cx="598507" cy="692116"/>
          </a:xfrm>
          <a:prstGeom prst="ellipse">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43" dirty="0"/>
              <a:t>入浴</a:t>
            </a:r>
          </a:p>
        </p:txBody>
      </p:sp>
      <p:sp>
        <p:nvSpPr>
          <p:cNvPr id="26" name="楕円 15">
            <a:extLst>
              <a:ext uri="{FF2B5EF4-FFF2-40B4-BE49-F238E27FC236}">
                <a16:creationId xmlns:a16="http://schemas.microsoft.com/office/drawing/2014/main" id="{F9818EAC-FF45-43A8-86DC-AE06C1F549C7}"/>
              </a:ext>
            </a:extLst>
          </p:cNvPr>
          <p:cNvSpPr/>
          <p:nvPr/>
        </p:nvSpPr>
        <p:spPr>
          <a:xfrm>
            <a:off x="6226256" y="2874020"/>
            <a:ext cx="598507" cy="692116"/>
          </a:xfrm>
          <a:prstGeom prst="ellipse">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43" dirty="0"/>
              <a:t>集い</a:t>
            </a:r>
          </a:p>
        </p:txBody>
      </p:sp>
      <p:sp>
        <p:nvSpPr>
          <p:cNvPr id="27" name="楕円 16">
            <a:extLst>
              <a:ext uri="{FF2B5EF4-FFF2-40B4-BE49-F238E27FC236}">
                <a16:creationId xmlns:a16="http://schemas.microsoft.com/office/drawing/2014/main" id="{7FDA5792-AA82-4C23-8FDE-AB468709C0A1}"/>
              </a:ext>
            </a:extLst>
          </p:cNvPr>
          <p:cNvSpPr/>
          <p:nvPr/>
        </p:nvSpPr>
        <p:spPr>
          <a:xfrm>
            <a:off x="7088239" y="2776145"/>
            <a:ext cx="598507" cy="692116"/>
          </a:xfrm>
          <a:prstGeom prst="ellipse">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43" dirty="0"/>
              <a:t>食堂</a:t>
            </a:r>
          </a:p>
        </p:txBody>
      </p:sp>
      <p:sp>
        <p:nvSpPr>
          <p:cNvPr id="28" name="楕円 17">
            <a:extLst>
              <a:ext uri="{FF2B5EF4-FFF2-40B4-BE49-F238E27FC236}">
                <a16:creationId xmlns:a16="http://schemas.microsoft.com/office/drawing/2014/main" id="{9DA401AA-3AB7-4C50-A333-C6CF835C0A62}"/>
              </a:ext>
            </a:extLst>
          </p:cNvPr>
          <p:cNvSpPr/>
          <p:nvPr/>
        </p:nvSpPr>
        <p:spPr>
          <a:xfrm>
            <a:off x="7554845" y="1846607"/>
            <a:ext cx="623651" cy="780910"/>
          </a:xfrm>
          <a:prstGeom prst="ellipse">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43" dirty="0"/>
              <a:t>商店</a:t>
            </a:r>
          </a:p>
        </p:txBody>
      </p:sp>
      <p:sp>
        <p:nvSpPr>
          <p:cNvPr id="29" name="楕円 18">
            <a:extLst>
              <a:ext uri="{FF2B5EF4-FFF2-40B4-BE49-F238E27FC236}">
                <a16:creationId xmlns:a16="http://schemas.microsoft.com/office/drawing/2014/main" id="{7A6B4ACA-4D80-40A7-B162-1DEC770071EB}"/>
              </a:ext>
            </a:extLst>
          </p:cNvPr>
          <p:cNvSpPr/>
          <p:nvPr/>
        </p:nvSpPr>
        <p:spPr>
          <a:xfrm>
            <a:off x="7060276" y="1105677"/>
            <a:ext cx="598507" cy="692116"/>
          </a:xfrm>
          <a:prstGeom prst="ellipse">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43" dirty="0"/>
              <a:t>病院</a:t>
            </a:r>
          </a:p>
        </p:txBody>
      </p:sp>
      <p:sp>
        <p:nvSpPr>
          <p:cNvPr id="30" name="楕円 19">
            <a:extLst>
              <a:ext uri="{FF2B5EF4-FFF2-40B4-BE49-F238E27FC236}">
                <a16:creationId xmlns:a16="http://schemas.microsoft.com/office/drawing/2014/main" id="{03F26FAF-9501-4D27-B195-551636F84D5B}"/>
              </a:ext>
            </a:extLst>
          </p:cNvPr>
          <p:cNvSpPr/>
          <p:nvPr/>
        </p:nvSpPr>
        <p:spPr>
          <a:xfrm>
            <a:off x="6195278" y="906185"/>
            <a:ext cx="598507" cy="692116"/>
          </a:xfrm>
          <a:prstGeom prst="ellipse">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43" dirty="0"/>
              <a:t>見舞</a:t>
            </a:r>
          </a:p>
        </p:txBody>
      </p:sp>
      <p:sp>
        <p:nvSpPr>
          <p:cNvPr id="31" name="楕円 20">
            <a:extLst>
              <a:ext uri="{FF2B5EF4-FFF2-40B4-BE49-F238E27FC236}">
                <a16:creationId xmlns:a16="http://schemas.microsoft.com/office/drawing/2014/main" id="{EE58BFC4-1B84-4D31-B92C-2671AE2C8515}"/>
              </a:ext>
            </a:extLst>
          </p:cNvPr>
          <p:cNvSpPr/>
          <p:nvPr/>
        </p:nvSpPr>
        <p:spPr>
          <a:xfrm>
            <a:off x="5230755" y="1161118"/>
            <a:ext cx="598507" cy="692116"/>
          </a:xfrm>
          <a:prstGeom prst="ellipse">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43" dirty="0"/>
              <a:t>役所</a:t>
            </a:r>
          </a:p>
        </p:txBody>
      </p:sp>
      <p:pic>
        <p:nvPicPr>
          <p:cNvPr id="4098" name="Picture 2" descr="https://www.illustkyogikai.com/wp-content/uploads/2020/05/039%E3%82%B8%E3%83%A3%E3%83%B3%E3%83%90%E3%83%BC%E6%A1%88%E5%86%85%E5%A5%B3%E6%80%A7-300x403.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884590" y="4593862"/>
            <a:ext cx="1008509" cy="1354764"/>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4">
            <a:extLst>
              <a:ext uri="{FF2B5EF4-FFF2-40B4-BE49-F238E27FC236}">
                <a16:creationId xmlns:a16="http://schemas.microsoft.com/office/drawing/2014/main" id="{DE7F9618-6DC3-CD97-E522-EC139F42B101}"/>
              </a:ext>
            </a:extLst>
          </p:cNvPr>
          <p:cNvSpPr txBox="1"/>
          <p:nvPr/>
        </p:nvSpPr>
        <p:spPr>
          <a:xfrm>
            <a:off x="480226" y="4253965"/>
            <a:ext cx="6072974" cy="1477328"/>
          </a:xfrm>
          <a:prstGeom prst="rect">
            <a:avLst/>
          </a:prstGeom>
          <a:solidFill>
            <a:schemeClr val="accent4">
              <a:lumMod val="20000"/>
              <a:lumOff val="80000"/>
            </a:schemeClr>
          </a:solidFill>
        </p:spPr>
        <p:txBody>
          <a:bodyPr wrap="square" anchor="ctr" anchorCtr="0">
            <a:spAutoFit/>
          </a:bodyPr>
          <a:lstStyle/>
          <a:p>
            <a:r>
              <a:rPr lang="ja-JP" altLang="en-US" sz="1800" dirty="0">
                <a:solidFill>
                  <a:srgbClr val="0070C0"/>
                </a:solidFill>
                <a:latin typeface="メイリオ" panose="020B0604030504040204" pitchFamily="50" charset="-128"/>
                <a:ea typeface="メイリオ" panose="020B0604030504040204" pitchFamily="50" charset="-128"/>
              </a:rPr>
              <a:t>●</a:t>
            </a:r>
            <a:r>
              <a:rPr lang="ja-JP" altLang="ja-JP" sz="1800" dirty="0">
                <a:latin typeface="メイリオ" panose="020B0604030504040204" pitchFamily="50" charset="-128"/>
                <a:ea typeface="メイリオ" panose="020B0604030504040204" pitchFamily="50" charset="-128"/>
              </a:rPr>
              <a:t>移動支援を利用すると、うつ傾向の改善が期待できる</a:t>
            </a:r>
            <a:br>
              <a:rPr lang="ja-JP" altLang="ja-JP" sz="1800" dirty="0">
                <a:latin typeface="メイリオ" panose="020B0604030504040204" pitchFamily="50" charset="-128"/>
                <a:ea typeface="メイリオ" panose="020B0604030504040204" pitchFamily="50" charset="-128"/>
              </a:rPr>
            </a:br>
            <a:r>
              <a:rPr lang="ja-JP" altLang="en-US" sz="1800" dirty="0">
                <a:solidFill>
                  <a:srgbClr val="0070C0"/>
                </a:solidFill>
                <a:latin typeface="メイリオ" panose="020B0604030504040204" pitchFamily="50" charset="-128"/>
                <a:ea typeface="メイリオ" panose="020B0604030504040204" pitchFamily="50" charset="-128"/>
              </a:rPr>
              <a:t>●</a:t>
            </a:r>
            <a:r>
              <a:rPr lang="ja-JP" altLang="ja-JP" sz="1800" dirty="0">
                <a:latin typeface="メイリオ" panose="020B0604030504040204" pitchFamily="50" charset="-128"/>
                <a:ea typeface="メイリオ" panose="020B0604030504040204" pitchFamily="50" charset="-128"/>
              </a:rPr>
              <a:t>移動支援の担い手として参加すると、</a:t>
            </a:r>
            <a:r>
              <a:rPr lang="en-US" altLang="ja-JP" sz="1800" dirty="0">
                <a:latin typeface="メイリオ" panose="020B0604030504040204" pitchFamily="50" charset="-128"/>
                <a:ea typeface="メイリオ" panose="020B0604030504040204" pitchFamily="50" charset="-128"/>
              </a:rPr>
              <a:t>QOL</a:t>
            </a:r>
            <a:r>
              <a:rPr lang="ja-JP" altLang="ja-JP" sz="1800" dirty="0">
                <a:latin typeface="メイリオ" panose="020B0604030504040204" pitchFamily="50" charset="-128"/>
                <a:ea typeface="メイリオ" panose="020B0604030504040204" pitchFamily="50" charset="-128"/>
              </a:rPr>
              <a:t>の向上が期待できる</a:t>
            </a:r>
            <a:br>
              <a:rPr lang="ja-JP" altLang="ja-JP" sz="1800" dirty="0">
                <a:latin typeface="メイリオ" panose="020B0604030504040204" pitchFamily="50" charset="-128"/>
                <a:ea typeface="メイリオ" panose="020B0604030504040204" pitchFamily="50" charset="-128"/>
              </a:rPr>
            </a:br>
            <a:r>
              <a:rPr lang="ja-JP" altLang="en-US" sz="1800" dirty="0">
                <a:solidFill>
                  <a:srgbClr val="0070C0"/>
                </a:solidFill>
                <a:latin typeface="メイリオ" panose="020B0604030504040204" pitchFamily="50" charset="-128"/>
                <a:ea typeface="メイリオ" panose="020B0604030504040204" pitchFamily="50" charset="-128"/>
              </a:rPr>
              <a:t>●</a:t>
            </a:r>
            <a:r>
              <a:rPr lang="ja-JP" altLang="ja-JP" sz="1800" dirty="0">
                <a:latin typeface="メイリオ" panose="020B0604030504040204" pitchFamily="50" charset="-128"/>
                <a:ea typeface="メイリオ" panose="020B0604030504040204" pitchFamily="50" charset="-128"/>
              </a:rPr>
              <a:t>週</a:t>
            </a:r>
            <a:r>
              <a:rPr lang="en-US" altLang="ja-JP" sz="1800" dirty="0">
                <a:latin typeface="メイリオ" panose="020B0604030504040204" pitchFamily="50" charset="-128"/>
                <a:ea typeface="メイリオ" panose="020B0604030504040204" pitchFamily="50" charset="-128"/>
              </a:rPr>
              <a:t>2</a:t>
            </a:r>
            <a:r>
              <a:rPr lang="ja-JP" altLang="ja-JP" sz="1800" dirty="0">
                <a:latin typeface="メイリオ" panose="020B0604030504040204" pitchFamily="50" charset="-128"/>
                <a:ea typeface="メイリオ" panose="020B0604030504040204" pitchFamily="50" charset="-128"/>
              </a:rPr>
              <a:t>回以上のサービス利用が主観的幸福感の向上に寄与する</a:t>
            </a:r>
            <a:r>
              <a:rPr lang="ja-JP" altLang="en-US" sz="1800" dirty="0">
                <a:latin typeface="メイリオ" panose="020B0604030504040204" pitchFamily="50" charset="-128"/>
                <a:ea typeface="メイリオ" panose="020B0604030504040204" pitchFamily="50" charset="-128"/>
              </a:rPr>
              <a:t>（調査１）</a:t>
            </a:r>
            <a:endParaRPr lang="ja-JP" altLang="en-US" dirty="0"/>
          </a:p>
        </p:txBody>
      </p:sp>
      <p:sp>
        <p:nvSpPr>
          <p:cNvPr id="6" name="タイトル 4">
            <a:extLst>
              <a:ext uri="{FF2B5EF4-FFF2-40B4-BE49-F238E27FC236}">
                <a16:creationId xmlns:a16="http://schemas.microsoft.com/office/drawing/2014/main" id="{0D5651D1-FD41-4835-E5CD-5E7B34466C5C}"/>
              </a:ext>
            </a:extLst>
          </p:cNvPr>
          <p:cNvSpPr txBox="1">
            <a:spLocks/>
          </p:cNvSpPr>
          <p:nvPr/>
        </p:nvSpPr>
        <p:spPr>
          <a:xfrm>
            <a:off x="636488" y="6023227"/>
            <a:ext cx="7821712" cy="547079"/>
          </a:xfrm>
          <a:prstGeom prst="rect">
            <a:avLst/>
          </a:prstGeom>
        </p:spPr>
        <p:txBody>
          <a:bodyP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800" b="1" dirty="0">
                <a:solidFill>
                  <a:schemeClr val="accent2">
                    <a:lumMod val="50000"/>
                  </a:schemeClr>
                </a:solidFill>
                <a:latin typeface="メイリオ" panose="020B0604030504040204" pitchFamily="50" charset="-128"/>
                <a:ea typeface="メイリオ" panose="020B0604030504040204" pitchFamily="50" charset="-128"/>
              </a:rPr>
              <a:t>「私たちの暮らしはどう変わるの？」の答えがあとから見えてくる</a:t>
            </a:r>
            <a:endParaRPr lang="en-US" altLang="ja-JP" sz="1800" b="1" dirty="0">
              <a:solidFill>
                <a:schemeClr val="accent2">
                  <a:lumMod val="50000"/>
                </a:schemeClr>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080171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a:extLst>
              <a:ext uri="{FF2B5EF4-FFF2-40B4-BE49-F238E27FC236}">
                <a16:creationId xmlns:a16="http://schemas.microsoft.com/office/drawing/2014/main" id="{58FCF608-2DFA-0BED-AB1E-A30F97579ED4}"/>
              </a:ext>
            </a:extLst>
          </p:cNvPr>
          <p:cNvSpPr>
            <a:spLocks noGrp="1" noChangeArrowheads="1"/>
          </p:cNvSpPr>
          <p:nvPr>
            <p:ph idx="1"/>
          </p:nvPr>
        </p:nvSpPr>
        <p:spPr bwMode="auto">
          <a:xfrm>
            <a:off x="509611" y="1618806"/>
            <a:ext cx="8124776" cy="3483917"/>
          </a:xfrm>
          <a:prstGeom prst="rect">
            <a:avLst/>
          </a:prstGeom>
        </p:spPr>
        <p:txBody>
          <a:bodyPr vert="horz" lIns="77421" tIns="38710" rIns="77421" bIns="38710" rtlCol="0" anchor="ctr">
            <a:noAutofit/>
          </a:bodyPr>
          <a:lstStyle/>
          <a:p>
            <a:pPr>
              <a:lnSpc>
                <a:spcPct val="100000"/>
              </a:lnSpc>
              <a:spcBef>
                <a:spcPct val="0"/>
              </a:spcBef>
              <a:buNone/>
            </a:pPr>
            <a:r>
              <a:rPr lang="ja-JP" altLang="en-US" sz="1863" dirty="0">
                <a:latin typeface="メイリオ" panose="020B0604030504040204" pitchFamily="50" charset="-128"/>
                <a:ea typeface="メイリオ" panose="020B0604030504040204" pitchFamily="50" charset="-128"/>
                <a:cs typeface="+mj-cs"/>
              </a:rPr>
              <a:t>●バス停が遠い、バスの本数が少ない、利用が少ない・・・その問題は、</a:t>
            </a:r>
            <a:r>
              <a:rPr lang="en-US" altLang="ja-JP" sz="1863" dirty="0">
                <a:latin typeface="メイリオ" panose="020B0604030504040204" pitchFamily="50" charset="-128"/>
                <a:ea typeface="メイリオ" panose="020B0604030504040204" pitchFamily="50" charset="-128"/>
                <a:cs typeface="+mj-cs"/>
              </a:rPr>
              <a:t>AI</a:t>
            </a:r>
            <a:r>
              <a:rPr lang="ja-JP" altLang="en-US" sz="1863" dirty="0">
                <a:latin typeface="メイリオ" panose="020B0604030504040204" pitchFamily="50" charset="-128"/>
                <a:ea typeface="メイリオ" panose="020B0604030504040204" pitchFamily="50" charset="-128"/>
                <a:cs typeface="+mj-cs"/>
              </a:rPr>
              <a:t>オンデマンド型交通なら可能？</a:t>
            </a:r>
            <a:br>
              <a:rPr lang="ja-JP" altLang="ja-JP" sz="1863" dirty="0">
                <a:latin typeface="メイリオ" panose="020B0604030504040204" pitchFamily="50" charset="-128"/>
                <a:ea typeface="メイリオ" panose="020B0604030504040204" pitchFamily="50" charset="-128"/>
                <a:cs typeface="+mj-cs"/>
              </a:rPr>
            </a:br>
            <a:r>
              <a:rPr lang="ja-JP" altLang="ja-JP" sz="1863" dirty="0">
                <a:latin typeface="メイリオ" panose="020B0604030504040204" pitchFamily="50" charset="-128"/>
                <a:ea typeface="メイリオ" panose="020B0604030504040204" pitchFamily="50" charset="-128"/>
                <a:cs typeface="+mj-cs"/>
              </a:rPr>
              <a:t>一つで万能な仕組みがない以上、</a:t>
            </a:r>
            <a:r>
              <a:rPr lang="ja-JP" altLang="ja-JP" sz="1863" b="1" dirty="0">
                <a:solidFill>
                  <a:srgbClr val="7030A0"/>
                </a:solidFill>
                <a:latin typeface="メイリオ" panose="020B0604030504040204" pitchFamily="50" charset="-128"/>
                <a:ea typeface="メイリオ" panose="020B0604030504040204" pitchFamily="50" charset="-128"/>
                <a:cs typeface="+mj-cs"/>
              </a:rPr>
              <a:t>「住民が自ら考え、決めて、参画する」仕掛け</a:t>
            </a:r>
            <a:r>
              <a:rPr lang="ja-JP" altLang="ja-JP" sz="1863" dirty="0">
                <a:latin typeface="メイリオ" panose="020B0604030504040204" pitchFamily="50" charset="-128"/>
                <a:ea typeface="メイリオ" panose="020B0604030504040204" pitchFamily="50" charset="-128"/>
                <a:cs typeface="+mj-cs"/>
              </a:rPr>
              <a:t>をつく</a:t>
            </a:r>
            <a:r>
              <a:rPr lang="ja-JP" altLang="en-US" sz="1863" dirty="0">
                <a:latin typeface="メイリオ" panose="020B0604030504040204" pitchFamily="50" charset="-128"/>
                <a:ea typeface="メイリオ" panose="020B0604030504040204" pitchFamily="50" charset="-128"/>
                <a:cs typeface="+mj-cs"/>
              </a:rPr>
              <a:t>ることが重要では？</a:t>
            </a:r>
            <a:endParaRPr lang="en-US" altLang="ja-JP" sz="1863" dirty="0">
              <a:latin typeface="メイリオ" panose="020B0604030504040204" pitchFamily="50" charset="-128"/>
              <a:ea typeface="メイリオ" panose="020B0604030504040204" pitchFamily="50" charset="-128"/>
              <a:cs typeface="+mj-cs"/>
            </a:endParaRPr>
          </a:p>
          <a:p>
            <a:pPr>
              <a:lnSpc>
                <a:spcPct val="100000"/>
              </a:lnSpc>
              <a:spcBef>
                <a:spcPct val="0"/>
              </a:spcBef>
              <a:buNone/>
            </a:pPr>
            <a:endParaRPr lang="en-US" altLang="ja-JP" sz="1863" dirty="0">
              <a:latin typeface="メイリオ" panose="020B0604030504040204" pitchFamily="50" charset="-128"/>
              <a:ea typeface="メイリオ" panose="020B0604030504040204" pitchFamily="50" charset="-128"/>
              <a:cs typeface="+mj-cs"/>
            </a:endParaRPr>
          </a:p>
          <a:p>
            <a:pPr>
              <a:lnSpc>
                <a:spcPct val="100000"/>
              </a:lnSpc>
              <a:spcBef>
                <a:spcPct val="0"/>
              </a:spcBef>
              <a:buNone/>
            </a:pPr>
            <a:r>
              <a:rPr lang="ja-JP" altLang="en-US" sz="1863" dirty="0">
                <a:latin typeface="メイリオ" panose="020B0604030504040204" pitchFamily="50" charset="-128"/>
                <a:ea typeface="メイリオ" panose="020B0604030504040204" pitchFamily="50" charset="-128"/>
                <a:cs typeface="+mj-cs"/>
              </a:rPr>
              <a:t>●</a:t>
            </a:r>
            <a:r>
              <a:rPr lang="ja-JP" altLang="ja-JP" sz="1863" dirty="0">
                <a:latin typeface="メイリオ" panose="020B0604030504040204" pitchFamily="50" charset="-128"/>
                <a:ea typeface="メイリオ" panose="020B0604030504040204" pitchFamily="50" charset="-128"/>
                <a:cs typeface="+mj-cs"/>
              </a:rPr>
              <a:t>既存のサービスをすみ分けて地図を埋めようと</a:t>
            </a:r>
            <a:r>
              <a:rPr lang="ja-JP" altLang="en-US" sz="1863" dirty="0">
                <a:latin typeface="メイリオ" panose="020B0604030504040204" pitchFamily="50" charset="-128"/>
                <a:ea typeface="メイリオ" panose="020B0604030504040204" pitchFamily="50" charset="-128"/>
                <a:cs typeface="+mj-cs"/>
              </a:rPr>
              <a:t>すると、</a:t>
            </a:r>
            <a:r>
              <a:rPr lang="ja-JP" altLang="en-US" sz="1863" b="1" dirty="0">
                <a:solidFill>
                  <a:srgbClr val="7030A0"/>
                </a:solidFill>
                <a:latin typeface="メイリオ" panose="020B0604030504040204" pitchFamily="50" charset="-128"/>
                <a:ea typeface="メイリオ" panose="020B0604030504040204" pitchFamily="50" charset="-128"/>
                <a:cs typeface="+mj-cs"/>
              </a:rPr>
              <a:t>選択できず、隙間ができてしまう、</a:t>
            </a:r>
            <a:r>
              <a:rPr lang="ja-JP" altLang="en-US" sz="1863" dirty="0">
                <a:latin typeface="メイリオ" panose="020B0604030504040204" pitchFamily="50" charset="-128"/>
                <a:ea typeface="メイリオ" panose="020B0604030504040204" pitchFamily="50" charset="-128"/>
                <a:cs typeface="+mj-cs"/>
              </a:rPr>
              <a:t>隙間を埋めるのは行政には難しい</a:t>
            </a:r>
            <a:endParaRPr lang="en-US" altLang="ja-JP" sz="1863" dirty="0">
              <a:latin typeface="メイリオ" panose="020B0604030504040204" pitchFamily="50" charset="-128"/>
              <a:ea typeface="メイリオ" panose="020B0604030504040204" pitchFamily="50" charset="-128"/>
              <a:cs typeface="+mj-cs"/>
            </a:endParaRPr>
          </a:p>
          <a:p>
            <a:pPr>
              <a:lnSpc>
                <a:spcPct val="100000"/>
              </a:lnSpc>
              <a:spcBef>
                <a:spcPct val="0"/>
              </a:spcBef>
              <a:buNone/>
            </a:pPr>
            <a:endParaRPr lang="en-US" altLang="ja-JP" sz="1863" dirty="0">
              <a:latin typeface="メイリオ" panose="020B0604030504040204" pitchFamily="50" charset="-128"/>
              <a:ea typeface="メイリオ" panose="020B0604030504040204" pitchFamily="50" charset="-128"/>
              <a:cs typeface="+mj-cs"/>
            </a:endParaRPr>
          </a:p>
          <a:p>
            <a:pPr>
              <a:lnSpc>
                <a:spcPct val="100000"/>
              </a:lnSpc>
              <a:spcBef>
                <a:spcPct val="0"/>
              </a:spcBef>
              <a:buNone/>
            </a:pPr>
            <a:r>
              <a:rPr lang="ja-JP" altLang="en-US" sz="1863" dirty="0">
                <a:latin typeface="メイリオ" panose="020B0604030504040204" pitchFamily="50" charset="-128"/>
                <a:ea typeface="メイリオ" panose="020B0604030504040204" pitchFamily="50" charset="-128"/>
                <a:cs typeface="+mj-cs"/>
              </a:rPr>
              <a:t>●</a:t>
            </a:r>
            <a:r>
              <a:rPr lang="ja-JP" altLang="ja-JP" sz="1863" dirty="0">
                <a:latin typeface="メイリオ" panose="020B0604030504040204" pitchFamily="50" charset="-128"/>
                <a:ea typeface="メイリオ" panose="020B0604030504040204" pitchFamily="50" charset="-128"/>
                <a:cs typeface="+mj-cs"/>
              </a:rPr>
              <a:t>住民には一人ひとりの望む暮らしがあり、困りごとがあり、習慣があ</a:t>
            </a:r>
            <a:r>
              <a:rPr lang="ja-JP" altLang="en-US" sz="1863" dirty="0">
                <a:latin typeface="メイリオ" panose="020B0604030504040204" pitchFamily="50" charset="-128"/>
                <a:ea typeface="メイリオ" panose="020B0604030504040204" pitchFamily="50" charset="-128"/>
                <a:cs typeface="+mj-cs"/>
              </a:rPr>
              <a:t>る。免許返納できない具体的な理由は？目的と</a:t>
            </a:r>
            <a:r>
              <a:rPr lang="ja-JP" altLang="ja-JP" sz="1863" b="1" dirty="0">
                <a:solidFill>
                  <a:srgbClr val="7030A0"/>
                </a:solidFill>
                <a:latin typeface="メイリオ" panose="020B0604030504040204" pitchFamily="50" charset="-128"/>
                <a:ea typeface="メイリオ" panose="020B0604030504040204" pitchFamily="50" charset="-128"/>
                <a:cs typeface="+mj-cs"/>
              </a:rPr>
              <a:t>移動手段をセットで考え</a:t>
            </a:r>
            <a:r>
              <a:rPr lang="ja-JP" altLang="en-US" sz="1863" b="1" dirty="0">
                <a:solidFill>
                  <a:srgbClr val="7030A0"/>
                </a:solidFill>
                <a:latin typeface="メイリオ" panose="020B0604030504040204" pitchFamily="50" charset="-128"/>
                <a:ea typeface="メイリオ" panose="020B0604030504040204" pitchFamily="50" charset="-128"/>
                <a:cs typeface="+mj-cs"/>
              </a:rPr>
              <a:t>ることも</a:t>
            </a:r>
            <a:r>
              <a:rPr lang="ja-JP" altLang="en-US" sz="1863" dirty="0">
                <a:latin typeface="メイリオ" panose="020B0604030504040204" pitchFamily="50" charset="-128"/>
                <a:ea typeface="メイリオ" panose="020B0604030504040204" pitchFamily="50" charset="-128"/>
                <a:cs typeface="+mj-cs"/>
              </a:rPr>
              <a:t>必要</a:t>
            </a:r>
            <a:endParaRPr lang="en-US" altLang="ja-JP" sz="1863" dirty="0">
              <a:latin typeface="メイリオ" panose="020B0604030504040204" pitchFamily="50" charset="-128"/>
              <a:ea typeface="メイリオ" panose="020B0604030504040204" pitchFamily="50" charset="-128"/>
              <a:cs typeface="+mj-cs"/>
            </a:endParaRPr>
          </a:p>
        </p:txBody>
      </p:sp>
      <p:sp>
        <p:nvSpPr>
          <p:cNvPr id="4" name="スライド番号プレースホルダー 3">
            <a:extLst>
              <a:ext uri="{FF2B5EF4-FFF2-40B4-BE49-F238E27FC236}">
                <a16:creationId xmlns:a16="http://schemas.microsoft.com/office/drawing/2014/main" id="{7FC5D26F-9B6D-7AFB-0E91-AB9B7A96F31D}"/>
              </a:ext>
            </a:extLst>
          </p:cNvPr>
          <p:cNvSpPr>
            <a:spLocks noGrp="1"/>
          </p:cNvSpPr>
          <p:nvPr>
            <p:ph type="sldNum" sz="quarter" idx="12"/>
          </p:nvPr>
        </p:nvSpPr>
        <p:spPr/>
        <p:txBody>
          <a:bodyPr/>
          <a:lstStyle/>
          <a:p>
            <a:fld id="{54D59273-CF6A-4105-986B-03FD5A07102F}" type="slidenum">
              <a:rPr kumimoji="1" lang="ja-JP" altLang="en-US" smtClean="0"/>
              <a:t>23</a:t>
            </a:fld>
            <a:endParaRPr kumimoji="1" lang="ja-JP" altLang="en-US"/>
          </a:p>
        </p:txBody>
      </p:sp>
      <p:sp>
        <p:nvSpPr>
          <p:cNvPr id="6" name="Rectangle 1">
            <a:extLst>
              <a:ext uri="{FF2B5EF4-FFF2-40B4-BE49-F238E27FC236}">
                <a16:creationId xmlns:a16="http://schemas.microsoft.com/office/drawing/2014/main" id="{81DEFFAE-5FA9-8EDE-C4E1-E87B626A7D31}"/>
              </a:ext>
            </a:extLst>
          </p:cNvPr>
          <p:cNvSpPr txBox="1">
            <a:spLocks noChangeArrowheads="1"/>
          </p:cNvSpPr>
          <p:nvPr/>
        </p:nvSpPr>
        <p:spPr bwMode="auto">
          <a:xfrm>
            <a:off x="547711" y="1111727"/>
            <a:ext cx="8124776" cy="385953"/>
          </a:xfrm>
          <a:prstGeom prst="rect">
            <a:avLst/>
          </a:prstGeom>
          <a:solidFill>
            <a:schemeClr val="accent5">
              <a:lumMod val="20000"/>
              <a:lumOff val="80000"/>
            </a:schemeClr>
          </a:solidFill>
          <a:ln>
            <a:noFill/>
          </a:ln>
          <a:effectLst/>
        </p:spPr>
        <p:txBody>
          <a:bodyPr vert="horz" wrap="square" lIns="77421" tIns="38710" rIns="77421" bIns="38710" numCol="1" rtlCol="0" anchor="ctr" anchorCtr="0" compatLnSpc="1">
            <a:prstTxWarp prst="textNoShape">
              <a:avLst/>
            </a:prstTxWarp>
            <a:spAutoFit/>
          </a:bodyPr>
          <a:lstStyle>
            <a:lvl1pPr algn="l" defTabSz="809976" rtl="0" eaLnBrk="0" fontAlgn="base" latinLnBrk="0" hangingPunct="0">
              <a:lnSpc>
                <a:spcPct val="90000"/>
              </a:lnSpc>
              <a:spcBef>
                <a:spcPct val="0"/>
              </a:spcBef>
              <a:spcAft>
                <a:spcPct val="0"/>
              </a:spcAft>
              <a:buNone/>
              <a:defRPr kumimoji="1" sz="3898" kern="1200">
                <a:solidFill>
                  <a:schemeClr val="tx1"/>
                </a:solidFill>
                <a:latin typeface="Arial" panose="020B0604020202020204" pitchFamily="34" charset="0"/>
                <a:ea typeface="+mj-ea"/>
                <a:cs typeface="+mj-cs"/>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774222">
              <a:lnSpc>
                <a:spcPct val="100000"/>
              </a:lnSpc>
            </a:pPr>
            <a:r>
              <a:rPr kumimoji="0" lang="ja-JP" altLang="en-US" sz="2000" dirty="0">
                <a:latin typeface="Meiryo UI" panose="020B0604030504040204" pitchFamily="50" charset="-128"/>
                <a:ea typeface="Meiryo UI" panose="020B0604030504040204" pitchFamily="50" charset="-128"/>
                <a:cs typeface="Arial" panose="020B0604020202020204" pitchFamily="34" charset="0"/>
              </a:rPr>
              <a:t>全国各地からのご相談を振り返って・・・（私見）</a:t>
            </a:r>
            <a:endParaRPr kumimoji="0" lang="en-US" altLang="ja-JP" sz="1800" dirty="0">
              <a:latin typeface="Meiryo UI" panose="020B0604030504040204" pitchFamily="50" charset="-128"/>
              <a:ea typeface="Meiryo UI" panose="020B0604030504040204" pitchFamily="50" charset="-128"/>
              <a:cs typeface="Arial" panose="020B0604020202020204" pitchFamily="34" charset="0"/>
            </a:endParaRPr>
          </a:p>
        </p:txBody>
      </p:sp>
      <p:sp>
        <p:nvSpPr>
          <p:cNvPr id="2" name="タイトル 1">
            <a:extLst>
              <a:ext uri="{FF2B5EF4-FFF2-40B4-BE49-F238E27FC236}">
                <a16:creationId xmlns:a16="http://schemas.microsoft.com/office/drawing/2014/main" id="{AE332336-1401-22F0-63C4-B311F8FD3E45}"/>
              </a:ext>
            </a:extLst>
          </p:cNvPr>
          <p:cNvSpPr>
            <a:spLocks noGrp="1"/>
          </p:cNvSpPr>
          <p:nvPr>
            <p:ph type="title"/>
          </p:nvPr>
        </p:nvSpPr>
        <p:spPr>
          <a:xfrm>
            <a:off x="547711" y="365127"/>
            <a:ext cx="8124777" cy="625474"/>
          </a:xfrm>
          <a:solidFill>
            <a:schemeClr val="accent6">
              <a:lumMod val="40000"/>
              <a:lumOff val="60000"/>
            </a:schemeClr>
          </a:solidFill>
        </p:spPr>
        <p:style>
          <a:lnRef idx="3">
            <a:schemeClr val="lt1"/>
          </a:lnRef>
          <a:fillRef idx="1">
            <a:schemeClr val="accent5"/>
          </a:fillRef>
          <a:effectRef idx="1">
            <a:schemeClr val="accent5"/>
          </a:effectRef>
          <a:fontRef idx="minor">
            <a:schemeClr val="lt1"/>
          </a:fontRef>
        </p:style>
        <p:txBody>
          <a:bodyPr vert="horz" lIns="51435" tIns="25717" rIns="51435" bIns="25717" rtlCol="0" anchor="ctr">
            <a:normAutofit/>
          </a:bodyPr>
          <a:lstStyle/>
          <a:p>
            <a:r>
              <a:rPr lang="ja-JP" altLang="en-US" sz="2371" dirty="0">
                <a:solidFill>
                  <a:schemeClr val="tx1"/>
                </a:solidFill>
                <a:latin typeface="Meiryo UI" panose="020B0604030504040204" pitchFamily="50" charset="-128"/>
                <a:ea typeface="Meiryo UI" panose="020B0604030504040204" pitchFamily="50" charset="-128"/>
              </a:rPr>
              <a:t>庁内</a:t>
            </a:r>
            <a:r>
              <a:rPr lang="ja-JP" altLang="en-US" sz="2371" dirty="0">
                <a:solidFill>
                  <a:schemeClr val="tx1"/>
                </a:solidFill>
                <a:latin typeface="Meiryo UI" panose="020B0604030504040204" pitchFamily="50" charset="-128"/>
                <a:ea typeface="Meiryo UI" panose="020B0604030504040204" pitchFamily="50" charset="-128"/>
                <a:cs typeface="+mn-cs"/>
              </a:rPr>
              <a:t>連携や交通事業者との調整</a:t>
            </a:r>
          </a:p>
        </p:txBody>
      </p:sp>
      <p:sp>
        <p:nvSpPr>
          <p:cNvPr id="10" name="コンテンツ プレースホルダー 2">
            <a:extLst>
              <a:ext uri="{FF2B5EF4-FFF2-40B4-BE49-F238E27FC236}">
                <a16:creationId xmlns:a16="http://schemas.microsoft.com/office/drawing/2014/main" id="{D56D69CA-61AF-D0F5-15B4-288B6DD9570F}"/>
              </a:ext>
            </a:extLst>
          </p:cNvPr>
          <p:cNvSpPr txBox="1">
            <a:spLocks/>
          </p:cNvSpPr>
          <p:nvPr/>
        </p:nvSpPr>
        <p:spPr>
          <a:xfrm>
            <a:off x="588180" y="5007429"/>
            <a:ext cx="8084307" cy="1531484"/>
          </a:xfrm>
          <a:prstGeom prst="rect">
            <a:avLst/>
          </a:prstGeom>
          <a:solidFill>
            <a:schemeClr val="accent5">
              <a:lumMod val="20000"/>
              <a:lumOff val="80000"/>
            </a:scheme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spcAft>
                <a:spcPts val="1016"/>
              </a:spcAft>
              <a:buFont typeface="Arial" panose="020B0604020202020204" pitchFamily="34" charset="0"/>
              <a:buNone/>
            </a:pPr>
            <a:r>
              <a:rPr kumimoji="0" lang="en-US" altLang="ja-JP" sz="1693" b="1" dirty="0">
                <a:solidFill>
                  <a:srgbClr val="222222"/>
                </a:solidFill>
                <a:latin typeface="Meiryo UI" panose="020B0604030504040204" pitchFamily="50" charset="-128"/>
                <a:ea typeface="Meiryo UI" panose="020B0604030504040204" pitchFamily="50" charset="-128"/>
                <a:cs typeface="Arial" panose="020B0604020202020204" pitchFamily="34" charset="0"/>
              </a:rPr>
              <a:t>【</a:t>
            </a:r>
            <a:r>
              <a:rPr kumimoji="0" lang="ja-JP" altLang="en-US" sz="1693" b="1" dirty="0">
                <a:solidFill>
                  <a:srgbClr val="222222"/>
                </a:solidFill>
                <a:latin typeface="Meiryo UI" panose="020B0604030504040204" pitchFamily="50" charset="-128"/>
                <a:ea typeface="Meiryo UI" panose="020B0604030504040204" pitchFamily="50" charset="-128"/>
                <a:cs typeface="Arial" panose="020B0604020202020204" pitchFamily="34" charset="0"/>
              </a:rPr>
              <a:t>失敗要因　～伴走支援の経験から～　</a:t>
            </a:r>
            <a:r>
              <a:rPr kumimoji="0" lang="en-US" altLang="ja-JP" sz="1693" b="1" dirty="0">
                <a:solidFill>
                  <a:srgbClr val="222222"/>
                </a:solidFill>
                <a:latin typeface="Meiryo UI" panose="020B0604030504040204" pitchFamily="50" charset="-128"/>
                <a:ea typeface="Meiryo UI" panose="020B0604030504040204" pitchFamily="50" charset="-128"/>
                <a:cs typeface="Arial" panose="020B0604020202020204" pitchFamily="34" charset="0"/>
              </a:rPr>
              <a:t>】</a:t>
            </a:r>
          </a:p>
          <a:p>
            <a:pPr marL="0" indent="0">
              <a:lnSpc>
                <a:spcPct val="100000"/>
              </a:lnSpc>
              <a:spcBef>
                <a:spcPts val="0"/>
              </a:spcBef>
              <a:buFont typeface="Arial" panose="020B0604020202020204" pitchFamily="34" charset="0"/>
              <a:buNone/>
            </a:pPr>
            <a:r>
              <a:rPr kumimoji="0" lang="ja-JP" altLang="en-US" sz="1693" dirty="0">
                <a:latin typeface="Meiryo UI" panose="020B0604030504040204" pitchFamily="50" charset="-128"/>
                <a:ea typeface="Meiryo UI" panose="020B0604030504040204" pitchFamily="50" charset="-128"/>
                <a:cs typeface="Arial" panose="020B0604020202020204" pitchFamily="34" charset="0"/>
              </a:rPr>
              <a:t>・交通サービスを作ろうとする、ルールや制限が多い、最低限にとどめてしまう、どこの誰のためのサービスかが見えない</a:t>
            </a:r>
            <a:endParaRPr kumimoji="0" lang="en-US" altLang="ja-JP" sz="1693" dirty="0">
              <a:latin typeface="Meiryo UI" panose="020B0604030504040204" pitchFamily="50" charset="-128"/>
              <a:ea typeface="Meiryo UI" panose="020B0604030504040204" pitchFamily="50" charset="-128"/>
              <a:cs typeface="Arial" panose="020B0604020202020204" pitchFamily="34" charset="0"/>
            </a:endParaRPr>
          </a:p>
          <a:p>
            <a:pPr marL="0" indent="0">
              <a:lnSpc>
                <a:spcPct val="100000"/>
              </a:lnSpc>
              <a:spcBef>
                <a:spcPts val="0"/>
              </a:spcBef>
              <a:buFont typeface="Arial" panose="020B0604020202020204" pitchFamily="34" charset="0"/>
              <a:buNone/>
            </a:pPr>
            <a:r>
              <a:rPr kumimoji="0" lang="ja-JP" altLang="en-US" sz="1693" dirty="0">
                <a:latin typeface="Meiryo UI" panose="020B0604030504040204" pitchFamily="50" charset="-128"/>
                <a:ea typeface="Meiryo UI" panose="020B0604030504040204" pitchFamily="50" charset="-128"/>
                <a:cs typeface="Arial" panose="020B0604020202020204" pitchFamily="34" charset="0"/>
              </a:rPr>
              <a:t>・負担感とやりがいのバランスが取れていない　・安いタクシーとして扱われる</a:t>
            </a:r>
            <a:endParaRPr kumimoji="0" lang="en-US" altLang="ja-JP" sz="1693" dirty="0">
              <a:latin typeface="Meiryo UI" panose="020B0604030504040204" pitchFamily="50" charset="-128"/>
              <a:ea typeface="Meiryo UI" panose="020B0604030504040204" pitchFamily="50" charset="-128"/>
              <a:cs typeface="Arial" panose="020B0604020202020204" pitchFamily="34" charset="0"/>
            </a:endParaRPr>
          </a:p>
          <a:p>
            <a:pPr marL="0" indent="0">
              <a:lnSpc>
                <a:spcPct val="100000"/>
              </a:lnSpc>
              <a:spcBef>
                <a:spcPts val="0"/>
              </a:spcBef>
              <a:buFont typeface="Arial" panose="020B0604020202020204" pitchFamily="34" charset="0"/>
              <a:buNone/>
            </a:pPr>
            <a:r>
              <a:rPr kumimoji="0" lang="ja-JP" altLang="en-US" sz="1693" dirty="0">
                <a:latin typeface="Meiryo UI" panose="020B0604030504040204" pitchFamily="50" charset="-128"/>
                <a:ea typeface="Meiryo UI" panose="020B0604030504040204" pitchFamily="50" charset="-128"/>
                <a:cs typeface="Arial" panose="020B0604020202020204" pitchFamily="34" charset="0"/>
              </a:rPr>
              <a:t>・外部の人・組織からの評価や支援がない</a:t>
            </a:r>
            <a:endParaRPr kumimoji="0" lang="en-US" altLang="ja-JP" sz="1693" dirty="0">
              <a:latin typeface="Meiryo UI" panose="020B0604030504040204" pitchFamily="50" charset="-128"/>
              <a:ea typeface="Meiryo UI" panose="020B0604030504040204" pitchFamily="50" charset="-128"/>
              <a:cs typeface="Arial" panose="020B0604020202020204" pitchFamily="34" charset="0"/>
            </a:endParaRPr>
          </a:p>
        </p:txBody>
      </p:sp>
    </p:spTree>
    <p:extLst>
      <p:ext uri="{BB962C8B-B14F-4D97-AF65-F5344CB8AC3E}">
        <p14:creationId xmlns:p14="http://schemas.microsoft.com/office/powerpoint/2010/main" val="23721456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D56D69CA-61AF-D0F5-15B4-288B6DD9570F}"/>
              </a:ext>
            </a:extLst>
          </p:cNvPr>
          <p:cNvSpPr>
            <a:spLocks noGrp="1"/>
          </p:cNvSpPr>
          <p:nvPr>
            <p:ph idx="1"/>
          </p:nvPr>
        </p:nvSpPr>
        <p:spPr>
          <a:xfrm>
            <a:off x="471510" y="1174656"/>
            <a:ext cx="8200978" cy="2794707"/>
          </a:xfrm>
        </p:spPr>
        <p:txBody>
          <a:bodyPr>
            <a:noAutofit/>
          </a:bodyPr>
          <a:lstStyle/>
          <a:p>
            <a:pPr marL="0" indent="0">
              <a:spcAft>
                <a:spcPts val="1016"/>
              </a:spcAft>
              <a:buNone/>
            </a:pPr>
            <a:r>
              <a:rPr kumimoji="0" lang="ja-JP" altLang="en-US" sz="1693" b="1" dirty="0">
                <a:solidFill>
                  <a:srgbClr val="002060"/>
                </a:solidFill>
                <a:latin typeface="Meiryo UI" panose="020B0604030504040204" pitchFamily="50" charset="-128"/>
                <a:ea typeface="Meiryo UI" panose="020B0604030504040204" pitchFamily="50" charset="-128"/>
                <a:cs typeface="Arial" panose="020B0604020202020204" pitchFamily="34" charset="0"/>
              </a:rPr>
              <a:t>１．免許返納した後の暮らしをシミュレーションする　～ある一週間～</a:t>
            </a:r>
            <a:endParaRPr kumimoji="0" lang="en-US" altLang="ja-JP" sz="1693" b="1" dirty="0">
              <a:solidFill>
                <a:srgbClr val="002060"/>
              </a:solidFill>
              <a:latin typeface="Meiryo UI" panose="020B0604030504040204" pitchFamily="50" charset="-128"/>
              <a:ea typeface="Meiryo UI" panose="020B0604030504040204" pitchFamily="50" charset="-128"/>
              <a:cs typeface="Arial" panose="020B0604020202020204" pitchFamily="34" charset="0"/>
            </a:endParaRPr>
          </a:p>
          <a:p>
            <a:pPr marL="0" indent="0">
              <a:spcAft>
                <a:spcPts val="1016"/>
              </a:spcAft>
              <a:buNone/>
            </a:pPr>
            <a:r>
              <a:rPr kumimoji="0" lang="ja-JP" altLang="en-US" sz="1693" b="1" dirty="0">
                <a:solidFill>
                  <a:srgbClr val="002060"/>
                </a:solidFill>
                <a:latin typeface="Meiryo UI" panose="020B0604030504040204" pitchFamily="50" charset="-128"/>
                <a:ea typeface="Meiryo UI" panose="020B0604030504040204" pitchFamily="50" charset="-128"/>
                <a:cs typeface="Arial" panose="020B0604020202020204" pitchFamily="34" charset="0"/>
              </a:rPr>
              <a:t>２．一人で外出できない人の暮らしをシミュレーションする　～ある一日～</a:t>
            </a:r>
            <a:endParaRPr kumimoji="0" lang="en-US" altLang="ja-JP" sz="1693" b="1" dirty="0">
              <a:solidFill>
                <a:srgbClr val="002060"/>
              </a:solidFill>
              <a:latin typeface="Meiryo UI" panose="020B0604030504040204" pitchFamily="50" charset="-128"/>
              <a:ea typeface="Meiryo UI" panose="020B0604030504040204" pitchFamily="50" charset="-128"/>
              <a:cs typeface="Arial" panose="020B0604020202020204" pitchFamily="34" charset="0"/>
            </a:endParaRPr>
          </a:p>
          <a:p>
            <a:pPr marL="0" indent="0">
              <a:spcAft>
                <a:spcPts val="1016"/>
              </a:spcAft>
              <a:buNone/>
            </a:pPr>
            <a:r>
              <a:rPr kumimoji="0" lang="ja-JP" altLang="en-US" sz="1693" b="1" dirty="0">
                <a:solidFill>
                  <a:srgbClr val="002060"/>
                </a:solidFill>
                <a:latin typeface="Meiryo UI" panose="020B0604030504040204" pitchFamily="50" charset="-128"/>
                <a:ea typeface="Meiryo UI" panose="020B0604030504040204" pitchFamily="50" charset="-128"/>
                <a:cs typeface="Arial" panose="020B0604020202020204" pitchFamily="34" charset="0"/>
              </a:rPr>
              <a:t>３．使い方を工夫するためのサポートも大事</a:t>
            </a:r>
            <a:endParaRPr kumimoji="0" lang="en-US" altLang="ja-JP" sz="1693" b="1" dirty="0">
              <a:solidFill>
                <a:srgbClr val="002060"/>
              </a:solidFill>
              <a:latin typeface="Meiryo UI" panose="020B0604030504040204" pitchFamily="50" charset="-128"/>
              <a:ea typeface="Meiryo UI" panose="020B0604030504040204" pitchFamily="50" charset="-128"/>
              <a:cs typeface="Arial" panose="020B0604020202020204" pitchFamily="34" charset="0"/>
            </a:endParaRPr>
          </a:p>
          <a:p>
            <a:pPr marL="0" indent="0">
              <a:spcAft>
                <a:spcPts val="1016"/>
              </a:spcAft>
              <a:buNone/>
            </a:pPr>
            <a:r>
              <a:rPr kumimoji="0" lang="ja-JP" altLang="en-US" sz="1693" b="1" dirty="0">
                <a:solidFill>
                  <a:srgbClr val="002060"/>
                </a:solidFill>
                <a:latin typeface="Meiryo UI" panose="020B0604030504040204" pitchFamily="50" charset="-128"/>
                <a:ea typeface="Meiryo UI" panose="020B0604030504040204" pitchFamily="50" charset="-128"/>
                <a:cs typeface="Arial" panose="020B0604020202020204" pitchFamily="34" charset="0"/>
              </a:rPr>
              <a:t>４．公共交通はみんなが使えば便利になるけど・・・見直しや廃止の合意形成も必要</a:t>
            </a:r>
            <a:endParaRPr kumimoji="0" lang="en-US" altLang="ja-JP" sz="1693" b="1" dirty="0">
              <a:solidFill>
                <a:srgbClr val="002060"/>
              </a:solidFill>
              <a:latin typeface="Meiryo UI" panose="020B0604030504040204" pitchFamily="50" charset="-128"/>
              <a:ea typeface="Meiryo UI" panose="020B0604030504040204" pitchFamily="50" charset="-128"/>
              <a:cs typeface="Arial" panose="020B0604020202020204" pitchFamily="34" charset="0"/>
            </a:endParaRPr>
          </a:p>
          <a:p>
            <a:pPr marL="0" indent="0">
              <a:spcAft>
                <a:spcPts val="1016"/>
              </a:spcAft>
              <a:buNone/>
            </a:pPr>
            <a:r>
              <a:rPr kumimoji="0" lang="ja-JP" altLang="en-US" sz="1693" b="1" dirty="0">
                <a:solidFill>
                  <a:srgbClr val="002060"/>
                </a:solidFill>
                <a:latin typeface="Meiryo UI" panose="020B0604030504040204" pitchFamily="50" charset="-128"/>
                <a:ea typeface="Meiryo UI" panose="020B0604030504040204" pitchFamily="50" charset="-128"/>
                <a:cs typeface="Arial" panose="020B0604020202020204" pitchFamily="34" charset="0"/>
              </a:rPr>
              <a:t>５．見直して、どんなサービスにするか？　考える場づくり、人づくり</a:t>
            </a:r>
            <a:endParaRPr kumimoji="0" lang="en-US" altLang="ja-JP" sz="1693" b="1" dirty="0">
              <a:solidFill>
                <a:srgbClr val="002060"/>
              </a:solidFill>
              <a:latin typeface="Meiryo UI" panose="020B0604030504040204" pitchFamily="50" charset="-128"/>
              <a:ea typeface="Meiryo UI" panose="020B0604030504040204" pitchFamily="50" charset="-128"/>
              <a:cs typeface="Arial" panose="020B0604020202020204" pitchFamily="34" charset="0"/>
            </a:endParaRPr>
          </a:p>
          <a:p>
            <a:pPr marL="0" indent="0">
              <a:spcAft>
                <a:spcPts val="1016"/>
              </a:spcAft>
              <a:buNone/>
            </a:pPr>
            <a:r>
              <a:rPr kumimoji="0" lang="ja-JP" altLang="en-US" sz="1693" b="1" dirty="0">
                <a:solidFill>
                  <a:srgbClr val="002060"/>
                </a:solidFill>
                <a:latin typeface="Meiryo UI" panose="020B0604030504040204" pitchFamily="50" charset="-128"/>
                <a:ea typeface="Meiryo UI" panose="020B0604030504040204" pitchFamily="50" charset="-128"/>
                <a:cs typeface="Arial" panose="020B0604020202020204" pitchFamily="34" charset="0"/>
              </a:rPr>
              <a:t>６．国土交通省の「共創プロジェクト」の活用も（</a:t>
            </a:r>
            <a:r>
              <a:rPr kumimoji="0" lang="en-US" altLang="ja-JP" sz="1693" b="1" dirty="0">
                <a:solidFill>
                  <a:srgbClr val="002060"/>
                </a:solidFill>
                <a:latin typeface="Meiryo UI" panose="020B0604030504040204" pitchFamily="50" charset="-128"/>
                <a:ea typeface="Meiryo UI" panose="020B0604030504040204" pitchFamily="50" charset="-128"/>
                <a:cs typeface="Arial" panose="020B0604020202020204" pitchFamily="34" charset="0"/>
              </a:rPr>
              <a:t>2/3</a:t>
            </a:r>
            <a:r>
              <a:rPr kumimoji="0" lang="ja-JP" altLang="en-US" sz="1693" b="1" dirty="0">
                <a:solidFill>
                  <a:srgbClr val="002060"/>
                </a:solidFill>
                <a:latin typeface="Meiryo UI" panose="020B0604030504040204" pitchFamily="50" charset="-128"/>
                <a:ea typeface="Meiryo UI" panose="020B0604030504040204" pitchFamily="50" charset="-128"/>
                <a:cs typeface="Arial" panose="020B0604020202020204" pitchFamily="34" charset="0"/>
              </a:rPr>
              <a:t>補助、単年度）</a:t>
            </a:r>
            <a:endParaRPr kumimoji="0" lang="en-US" altLang="ja-JP" sz="1693" b="1" dirty="0">
              <a:solidFill>
                <a:srgbClr val="002060"/>
              </a:solidFill>
              <a:latin typeface="Meiryo UI" panose="020B0604030504040204" pitchFamily="50" charset="-128"/>
              <a:ea typeface="Meiryo UI" panose="020B0604030504040204" pitchFamily="50" charset="-128"/>
              <a:cs typeface="Arial" panose="020B0604020202020204" pitchFamily="34" charset="0"/>
            </a:endParaRPr>
          </a:p>
          <a:p>
            <a:pPr marL="0" indent="0">
              <a:spcAft>
                <a:spcPts val="1016"/>
              </a:spcAft>
              <a:buNone/>
            </a:pPr>
            <a:endParaRPr kumimoji="0" lang="ja-JP" altLang="en-US" sz="1355" dirty="0">
              <a:solidFill>
                <a:srgbClr val="002060"/>
              </a:solidFill>
              <a:latin typeface="Meiryo UI" panose="020B0604030504040204" pitchFamily="50" charset="-128"/>
              <a:ea typeface="Meiryo UI" panose="020B0604030504040204" pitchFamily="50" charset="-128"/>
              <a:cs typeface="Arial" panose="020B0604020202020204" pitchFamily="34" charset="0"/>
            </a:endParaRPr>
          </a:p>
        </p:txBody>
      </p:sp>
      <p:sp>
        <p:nvSpPr>
          <p:cNvPr id="4" name="スライド番号プレースホルダー 3">
            <a:extLst>
              <a:ext uri="{FF2B5EF4-FFF2-40B4-BE49-F238E27FC236}">
                <a16:creationId xmlns:a16="http://schemas.microsoft.com/office/drawing/2014/main" id="{6C29B4E8-5A10-3052-0CCC-391ECD3EBBFB}"/>
              </a:ext>
            </a:extLst>
          </p:cNvPr>
          <p:cNvSpPr>
            <a:spLocks noGrp="1"/>
          </p:cNvSpPr>
          <p:nvPr>
            <p:ph type="sldNum" sz="quarter" idx="12"/>
          </p:nvPr>
        </p:nvSpPr>
        <p:spPr/>
        <p:txBody>
          <a:bodyPr/>
          <a:lstStyle/>
          <a:p>
            <a:fld id="{54D59273-CF6A-4105-986B-03FD5A07102F}" type="slidenum">
              <a:rPr kumimoji="1" lang="ja-JP" altLang="en-US" smtClean="0"/>
              <a:t>24</a:t>
            </a:fld>
            <a:endParaRPr kumimoji="1" lang="ja-JP" altLang="en-US"/>
          </a:p>
        </p:txBody>
      </p:sp>
      <p:sp>
        <p:nvSpPr>
          <p:cNvPr id="5" name="Rectangle 1">
            <a:extLst>
              <a:ext uri="{FF2B5EF4-FFF2-40B4-BE49-F238E27FC236}">
                <a16:creationId xmlns:a16="http://schemas.microsoft.com/office/drawing/2014/main" id="{7479BCA6-61FF-21BE-9363-12BCAC32069C}"/>
              </a:ext>
            </a:extLst>
          </p:cNvPr>
          <p:cNvSpPr>
            <a:spLocks noGrp="1" noChangeArrowheads="1"/>
          </p:cNvSpPr>
          <p:nvPr>
            <p:ph type="title"/>
          </p:nvPr>
        </p:nvSpPr>
        <p:spPr bwMode="auto">
          <a:xfrm>
            <a:off x="459245" y="514180"/>
            <a:ext cx="8200978" cy="495120"/>
          </a:xfrm>
          <a:prstGeom prst="rect">
            <a:avLst/>
          </a:prstGeom>
          <a:solidFill>
            <a:schemeClr val="accent6">
              <a:lumMod val="40000"/>
              <a:lumOff val="60000"/>
            </a:schemeClr>
          </a:solidFill>
          <a:effectLst/>
        </p:spPr>
        <p:style>
          <a:lnRef idx="3">
            <a:schemeClr val="lt1"/>
          </a:lnRef>
          <a:fillRef idx="1">
            <a:schemeClr val="accent5"/>
          </a:fillRef>
          <a:effectRef idx="1">
            <a:schemeClr val="accent5"/>
          </a:effectRef>
          <a:fontRef idx="minor">
            <a:schemeClr val="lt1"/>
          </a:fontRef>
        </p:style>
        <p:txBody>
          <a:bodyPr vert="horz" lIns="51435" tIns="25717" rIns="51435" bIns="25717" rtlCol="0" anchor="ctr">
            <a:norm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774222"/>
            <a:r>
              <a:rPr lang="ja-JP" altLang="en-US" sz="2371" dirty="0">
                <a:latin typeface="Meiryo UI" panose="020B0604030504040204" pitchFamily="50" charset="-128"/>
                <a:ea typeface="Meiryo UI" panose="020B0604030504040204" pitchFamily="50" charset="-128"/>
              </a:rPr>
              <a:t>公共交通も見直しが必要</a:t>
            </a:r>
            <a:endParaRPr lang="en-US" altLang="ja-JP" sz="2371" dirty="0">
              <a:latin typeface="Meiryo UI" panose="020B0604030504040204" pitchFamily="50" charset="-128"/>
              <a:ea typeface="Meiryo UI" panose="020B0604030504040204" pitchFamily="50" charset="-128"/>
            </a:endParaRPr>
          </a:p>
        </p:txBody>
      </p:sp>
      <p:pic>
        <p:nvPicPr>
          <p:cNvPr id="6" name="図 5">
            <a:extLst>
              <a:ext uri="{FF2B5EF4-FFF2-40B4-BE49-F238E27FC236}">
                <a16:creationId xmlns:a16="http://schemas.microsoft.com/office/drawing/2014/main" id="{2FA2E84C-1139-1B68-4E88-A7F663697B0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17914" y="4387369"/>
            <a:ext cx="5060880" cy="2135785"/>
          </a:xfrm>
          <a:prstGeom prst="rect">
            <a:avLst/>
          </a:prstGeom>
        </p:spPr>
      </p:pic>
      <p:sp>
        <p:nvSpPr>
          <p:cNvPr id="8" name="テキスト ボックス 7">
            <a:extLst>
              <a:ext uri="{FF2B5EF4-FFF2-40B4-BE49-F238E27FC236}">
                <a16:creationId xmlns:a16="http://schemas.microsoft.com/office/drawing/2014/main" id="{ABABA3A0-8688-549F-7A50-06E68E057DD3}"/>
              </a:ext>
            </a:extLst>
          </p:cNvPr>
          <p:cNvSpPr txBox="1"/>
          <p:nvPr/>
        </p:nvSpPr>
        <p:spPr>
          <a:xfrm>
            <a:off x="1817914" y="4027940"/>
            <a:ext cx="6223203" cy="300852"/>
          </a:xfrm>
          <a:prstGeom prst="rect">
            <a:avLst/>
          </a:prstGeom>
          <a:noFill/>
        </p:spPr>
        <p:txBody>
          <a:bodyPr wrap="square">
            <a:spAutoFit/>
          </a:bodyPr>
          <a:lstStyle/>
          <a:p>
            <a:r>
              <a:rPr lang="en-US" altLang="ja-JP" sz="1355" dirty="0">
                <a:solidFill>
                  <a:srgbClr val="222222"/>
                </a:solidFill>
                <a:latin typeface="Meiryo UI" panose="020B0604030504040204" pitchFamily="50" charset="-128"/>
                <a:ea typeface="Meiryo UI" panose="020B0604030504040204" pitchFamily="50" charset="-128"/>
                <a:cs typeface="Arial" panose="020B0604020202020204" pitchFamily="34" charset="0"/>
              </a:rPr>
              <a:t>https://www.mlit.go.jp/sogoseisaku/transport/kyousou/</a:t>
            </a:r>
            <a:endParaRPr lang="ja-JP" altLang="en-US" sz="1355" dirty="0"/>
          </a:p>
        </p:txBody>
      </p:sp>
    </p:spTree>
    <p:extLst>
      <p:ext uri="{BB962C8B-B14F-4D97-AF65-F5344CB8AC3E}">
        <p14:creationId xmlns:p14="http://schemas.microsoft.com/office/powerpoint/2010/main" val="39092832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グループ化 23">
            <a:extLst>
              <a:ext uri="{FF2B5EF4-FFF2-40B4-BE49-F238E27FC236}">
                <a16:creationId xmlns:a16="http://schemas.microsoft.com/office/drawing/2014/main" id="{828ED14A-EDDA-43C5-9593-8C134EDB09C9}"/>
              </a:ext>
            </a:extLst>
          </p:cNvPr>
          <p:cNvGrpSpPr/>
          <p:nvPr/>
        </p:nvGrpSpPr>
        <p:grpSpPr>
          <a:xfrm>
            <a:off x="840673" y="860621"/>
            <a:ext cx="7473762" cy="5618725"/>
            <a:chOff x="512665" y="648209"/>
            <a:chExt cx="8687969" cy="6627601"/>
          </a:xfrm>
        </p:grpSpPr>
        <p:cxnSp>
          <p:nvCxnSpPr>
            <p:cNvPr id="5" name="直線コネクタ 4">
              <a:extLst>
                <a:ext uri="{FF2B5EF4-FFF2-40B4-BE49-F238E27FC236}">
                  <a16:creationId xmlns:a16="http://schemas.microsoft.com/office/drawing/2014/main" id="{19C69230-2E11-4390-BCD5-38D5F1E1681D}"/>
                </a:ext>
              </a:extLst>
            </p:cNvPr>
            <p:cNvCxnSpPr>
              <a:endCxn id="13" idx="1"/>
            </p:cNvCxnSpPr>
            <p:nvPr/>
          </p:nvCxnSpPr>
          <p:spPr>
            <a:xfrm>
              <a:off x="1090446" y="2813102"/>
              <a:ext cx="932376" cy="741"/>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7" name="正方形/長方形 6">
              <a:extLst>
                <a:ext uri="{FF2B5EF4-FFF2-40B4-BE49-F238E27FC236}">
                  <a16:creationId xmlns:a16="http://schemas.microsoft.com/office/drawing/2014/main" id="{E30F6867-39D8-4C24-AB88-094B5738BE6C}"/>
                </a:ext>
              </a:extLst>
            </p:cNvPr>
            <p:cNvSpPr/>
            <p:nvPr/>
          </p:nvSpPr>
          <p:spPr>
            <a:xfrm>
              <a:off x="2291540" y="1214420"/>
              <a:ext cx="6909094" cy="1370232"/>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717952" fontAlgn="base">
                <a:spcBef>
                  <a:spcPct val="0"/>
                </a:spcBef>
                <a:spcAft>
                  <a:spcPct val="0"/>
                </a:spcAft>
                <a:defRPr/>
              </a:pPr>
              <a:r>
                <a:rPr kumimoji="1" lang="en-US" altLang="ja-JP" sz="1409" dirty="0">
                  <a:solidFill>
                    <a:prstClr val="black"/>
                  </a:solidFill>
                  <a:latin typeface="ＭＳ Ｐゴシック" panose="020B0600070205080204" pitchFamily="50" charset="-128"/>
                  <a:ea typeface="ＭＳ Ｐゴシック" panose="020B0600070205080204" pitchFamily="50" charset="-128"/>
                </a:rPr>
                <a:t>1.</a:t>
              </a:r>
              <a:r>
                <a:rPr kumimoji="1" lang="ja-JP" altLang="en-US" sz="1409" dirty="0">
                  <a:solidFill>
                    <a:prstClr val="black"/>
                  </a:solidFill>
                  <a:latin typeface="ＭＳ Ｐゴシック" panose="020B0600070205080204" pitchFamily="50" charset="-128"/>
                  <a:ea typeface="ＭＳ Ｐゴシック" panose="020B0600070205080204" pitchFamily="50" charset="-128"/>
                </a:rPr>
                <a:t>　介護予防把握事業</a:t>
              </a:r>
              <a:endParaRPr kumimoji="1" lang="en-US" altLang="ja-JP" sz="1409" dirty="0">
                <a:solidFill>
                  <a:prstClr val="black"/>
                </a:solidFill>
                <a:latin typeface="ＭＳ Ｐゴシック" panose="020B0600070205080204" pitchFamily="50" charset="-128"/>
                <a:ea typeface="ＭＳ Ｐゴシック" panose="020B0600070205080204" pitchFamily="50" charset="-128"/>
              </a:endParaRPr>
            </a:p>
            <a:p>
              <a:pPr defTabSz="717952" fontAlgn="base">
                <a:spcBef>
                  <a:spcPct val="0"/>
                </a:spcBef>
                <a:spcAft>
                  <a:spcPct val="0"/>
                </a:spcAft>
                <a:defRPr/>
              </a:pPr>
              <a:r>
                <a:rPr kumimoji="1" lang="en-US" altLang="ja-JP" sz="1409" dirty="0">
                  <a:solidFill>
                    <a:prstClr val="black"/>
                  </a:solidFill>
                  <a:latin typeface="ＭＳ Ｐゴシック" panose="020B0600070205080204" pitchFamily="50" charset="-128"/>
                  <a:ea typeface="ＭＳ Ｐゴシック" panose="020B0600070205080204" pitchFamily="50" charset="-128"/>
                </a:rPr>
                <a:t>2.</a:t>
              </a:r>
              <a:r>
                <a:rPr kumimoji="1" lang="ja-JP" altLang="en-US" sz="1409" dirty="0">
                  <a:solidFill>
                    <a:prstClr val="black"/>
                  </a:solidFill>
                  <a:latin typeface="ＭＳ Ｐゴシック" panose="020B0600070205080204" pitchFamily="50" charset="-128"/>
                  <a:ea typeface="ＭＳ Ｐゴシック" panose="020B0600070205080204" pitchFamily="50" charset="-128"/>
                </a:rPr>
                <a:t>　介護予防普及啓発事業</a:t>
              </a:r>
              <a:endParaRPr kumimoji="1" lang="en-US" altLang="ja-JP" sz="1409" dirty="0">
                <a:solidFill>
                  <a:prstClr val="black"/>
                </a:solidFill>
                <a:latin typeface="ＭＳ Ｐゴシック" panose="020B0600070205080204" pitchFamily="50" charset="-128"/>
                <a:ea typeface="ＭＳ Ｐゴシック" panose="020B0600070205080204" pitchFamily="50" charset="-128"/>
              </a:endParaRPr>
            </a:p>
            <a:p>
              <a:pPr defTabSz="717952" fontAlgn="base">
                <a:spcBef>
                  <a:spcPct val="0"/>
                </a:spcBef>
                <a:spcAft>
                  <a:spcPct val="0"/>
                </a:spcAft>
                <a:defRPr/>
              </a:pPr>
              <a:r>
                <a:rPr kumimoji="1" lang="en-US" altLang="ja-JP" sz="1409" b="1" dirty="0">
                  <a:solidFill>
                    <a:srgbClr val="FF0000"/>
                  </a:solidFill>
                  <a:latin typeface="ＭＳ Ｐゴシック" panose="020B0600070205080204" pitchFamily="50" charset="-128"/>
                  <a:ea typeface="ＭＳ Ｐゴシック" panose="020B0600070205080204" pitchFamily="50" charset="-128"/>
                </a:rPr>
                <a:t>3.</a:t>
              </a:r>
              <a:r>
                <a:rPr kumimoji="1" lang="ja-JP" altLang="en-US" sz="1409" b="1" dirty="0">
                  <a:solidFill>
                    <a:srgbClr val="FF0000"/>
                  </a:solidFill>
                  <a:latin typeface="ＭＳ Ｐゴシック" panose="020B0600070205080204" pitchFamily="50" charset="-128"/>
                  <a:ea typeface="ＭＳ Ｐゴシック" panose="020B0600070205080204" pitchFamily="50" charset="-128"/>
                </a:rPr>
                <a:t>　地域介護予防活動支援事業</a:t>
              </a:r>
              <a:endParaRPr kumimoji="1" lang="en-US" altLang="ja-JP" sz="1409" b="1" dirty="0">
                <a:solidFill>
                  <a:srgbClr val="FF0000"/>
                </a:solidFill>
                <a:latin typeface="ＭＳ Ｐゴシック" panose="020B0600070205080204" pitchFamily="50" charset="-128"/>
                <a:ea typeface="ＭＳ Ｐゴシック" panose="020B0600070205080204" pitchFamily="50" charset="-128"/>
              </a:endParaRPr>
            </a:p>
            <a:p>
              <a:pPr defTabSz="717952" fontAlgn="base">
                <a:spcBef>
                  <a:spcPct val="0"/>
                </a:spcBef>
                <a:spcAft>
                  <a:spcPct val="0"/>
                </a:spcAft>
                <a:defRPr/>
              </a:pPr>
              <a:r>
                <a:rPr kumimoji="1" lang="en-US" altLang="ja-JP" sz="1409" dirty="0">
                  <a:solidFill>
                    <a:prstClr val="black"/>
                  </a:solidFill>
                  <a:latin typeface="ＭＳ Ｐゴシック" panose="020B0600070205080204" pitchFamily="50" charset="-128"/>
                  <a:ea typeface="ＭＳ Ｐゴシック" panose="020B0600070205080204" pitchFamily="50" charset="-128"/>
                </a:rPr>
                <a:t>4.</a:t>
              </a:r>
              <a:r>
                <a:rPr kumimoji="1" lang="ja-JP" altLang="en-US" sz="1409" dirty="0">
                  <a:solidFill>
                    <a:prstClr val="black"/>
                  </a:solidFill>
                  <a:latin typeface="ＭＳ Ｐゴシック" panose="020B0600070205080204" pitchFamily="50" charset="-128"/>
                  <a:ea typeface="ＭＳ Ｐゴシック" panose="020B0600070205080204" pitchFamily="50" charset="-128"/>
                </a:rPr>
                <a:t>　一般介護予防事業評価事業</a:t>
              </a:r>
            </a:p>
            <a:p>
              <a:pPr defTabSz="717952" fontAlgn="base">
                <a:spcBef>
                  <a:spcPct val="0"/>
                </a:spcBef>
                <a:spcAft>
                  <a:spcPct val="0"/>
                </a:spcAft>
                <a:defRPr/>
              </a:pPr>
              <a:r>
                <a:rPr kumimoji="1" lang="en-US" altLang="ja-JP" sz="1409" dirty="0">
                  <a:solidFill>
                    <a:prstClr val="black"/>
                  </a:solidFill>
                  <a:latin typeface="ＭＳ Ｐゴシック" panose="020B0600070205080204" pitchFamily="50" charset="-128"/>
                  <a:ea typeface="ＭＳ Ｐゴシック" panose="020B0600070205080204" pitchFamily="50" charset="-128"/>
                </a:rPr>
                <a:t>5.</a:t>
              </a:r>
              <a:r>
                <a:rPr kumimoji="1" lang="ja-JP" altLang="en-US" sz="1409" dirty="0">
                  <a:solidFill>
                    <a:prstClr val="black"/>
                  </a:solidFill>
                  <a:latin typeface="ＭＳ Ｐゴシック" panose="020B0600070205080204" pitchFamily="50" charset="-128"/>
                  <a:ea typeface="ＭＳ Ｐゴシック" panose="020B0600070205080204" pitchFamily="50" charset="-128"/>
                </a:rPr>
                <a:t>　地域リハビリテーション活動支援事業</a:t>
              </a:r>
              <a:endParaRPr kumimoji="1" lang="en-US" altLang="ja-JP" sz="1409" dirty="0">
                <a:solidFill>
                  <a:prstClr val="black"/>
                </a:solidFill>
                <a:latin typeface="ＭＳ Ｐゴシック" panose="020B0600070205080204" pitchFamily="50" charset="-128"/>
                <a:ea typeface="ＭＳ Ｐゴシック" panose="020B0600070205080204" pitchFamily="50" charset="-128"/>
              </a:endParaRPr>
            </a:p>
            <a:p>
              <a:pPr defTabSz="717952" fontAlgn="base">
                <a:spcBef>
                  <a:spcPct val="0"/>
                </a:spcBef>
                <a:spcAft>
                  <a:spcPct val="0"/>
                </a:spcAft>
                <a:defRPr/>
              </a:pPr>
              <a:endParaRPr kumimoji="1" lang="en-US" altLang="ja-JP" sz="1315" dirty="0">
                <a:solidFill>
                  <a:prstClr val="black"/>
                </a:solidFill>
                <a:latin typeface="ＭＳ Ｐゴシック" panose="020B0600070205080204" pitchFamily="50" charset="-128"/>
                <a:ea typeface="ＭＳ Ｐゴシック" panose="020B0600070205080204" pitchFamily="50" charset="-128"/>
              </a:endParaRPr>
            </a:p>
            <a:p>
              <a:pPr defTabSz="717952" fontAlgn="base">
                <a:spcBef>
                  <a:spcPct val="0"/>
                </a:spcBef>
                <a:spcAft>
                  <a:spcPct val="0"/>
                </a:spcAft>
                <a:defRPr/>
              </a:pPr>
              <a:endParaRPr kumimoji="1" lang="en-US" altLang="ja-JP" sz="1315" dirty="0">
                <a:solidFill>
                  <a:prstClr val="black"/>
                </a:solidFill>
                <a:latin typeface="ＭＳ Ｐゴシック" panose="020B0600070205080204" pitchFamily="50" charset="-128"/>
                <a:ea typeface="ＭＳ Ｐゴシック" panose="020B0600070205080204" pitchFamily="50" charset="-128"/>
              </a:endParaRPr>
            </a:p>
          </p:txBody>
        </p:sp>
        <p:sp>
          <p:nvSpPr>
            <p:cNvPr id="10" name="角丸四角形 13">
              <a:extLst>
                <a:ext uri="{FF2B5EF4-FFF2-40B4-BE49-F238E27FC236}">
                  <a16:creationId xmlns:a16="http://schemas.microsoft.com/office/drawing/2014/main" id="{0016C8F6-6D60-4F7D-8AFB-CB23E1A942AC}"/>
                </a:ext>
              </a:extLst>
            </p:cNvPr>
            <p:cNvSpPr/>
            <p:nvPr/>
          </p:nvSpPr>
          <p:spPr>
            <a:xfrm>
              <a:off x="2022823" y="678746"/>
              <a:ext cx="5394213" cy="521761"/>
            </a:xfrm>
            <a:prstGeom prst="roundRect">
              <a:avLst/>
            </a:prstGeom>
            <a:solidFill>
              <a:schemeClr val="accent5">
                <a:lumMod val="40000"/>
                <a:lumOff val="60000"/>
              </a:schemeClr>
            </a:solidFill>
            <a:ln w="6350"/>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717952" fontAlgn="base">
                <a:spcBef>
                  <a:spcPct val="0"/>
                </a:spcBef>
                <a:spcAft>
                  <a:spcPct val="0"/>
                </a:spcAft>
                <a:defRPr/>
              </a:pPr>
              <a:r>
                <a:rPr kumimoji="1" lang="ja-JP" altLang="en-US" sz="1690" b="1" dirty="0">
                  <a:solidFill>
                    <a:prstClr val="black"/>
                  </a:solidFill>
                  <a:latin typeface="Calibri"/>
                  <a:ea typeface="ＭＳ Ｐゴシック" panose="020B0600070205080204" pitchFamily="50" charset="-128"/>
                </a:rPr>
                <a:t>一般介護予防事業</a:t>
              </a:r>
            </a:p>
          </p:txBody>
        </p:sp>
        <p:sp>
          <p:nvSpPr>
            <p:cNvPr id="13" name="角丸四角形 22">
              <a:extLst>
                <a:ext uri="{FF2B5EF4-FFF2-40B4-BE49-F238E27FC236}">
                  <a16:creationId xmlns:a16="http://schemas.microsoft.com/office/drawing/2014/main" id="{949BE540-4DD1-4866-AEDE-58E1D4B5F645}"/>
                </a:ext>
              </a:extLst>
            </p:cNvPr>
            <p:cNvSpPr/>
            <p:nvPr/>
          </p:nvSpPr>
          <p:spPr>
            <a:xfrm>
              <a:off x="2022823" y="2584653"/>
              <a:ext cx="5394213" cy="458381"/>
            </a:xfrm>
            <a:prstGeom prst="roundRect">
              <a:avLst/>
            </a:prstGeom>
            <a:solidFill>
              <a:schemeClr val="accent5">
                <a:lumMod val="40000"/>
                <a:lumOff val="60000"/>
              </a:schemeClr>
            </a:solidFill>
            <a:ln w="6350"/>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717952" fontAlgn="base">
                <a:spcBef>
                  <a:spcPct val="0"/>
                </a:spcBef>
                <a:spcAft>
                  <a:spcPct val="0"/>
                </a:spcAft>
                <a:defRPr/>
              </a:pPr>
              <a:r>
                <a:rPr kumimoji="1" lang="ja-JP" altLang="en-US" sz="1690" b="1" dirty="0">
                  <a:solidFill>
                    <a:prstClr val="black"/>
                  </a:solidFill>
                  <a:latin typeface="Calibri"/>
                  <a:ea typeface="ＭＳ Ｐゴシック" panose="020B0600070205080204" pitchFamily="50" charset="-128"/>
                </a:rPr>
                <a:t>介護予防・日常生活支援サービス事業</a:t>
              </a:r>
            </a:p>
          </p:txBody>
        </p:sp>
        <p:sp>
          <p:nvSpPr>
            <p:cNvPr id="14" name="角丸四角形 35">
              <a:extLst>
                <a:ext uri="{FF2B5EF4-FFF2-40B4-BE49-F238E27FC236}">
                  <a16:creationId xmlns:a16="http://schemas.microsoft.com/office/drawing/2014/main" id="{682A9A39-E772-4804-BA58-297B35A147F4}"/>
                </a:ext>
              </a:extLst>
            </p:cNvPr>
            <p:cNvSpPr/>
            <p:nvPr/>
          </p:nvSpPr>
          <p:spPr>
            <a:xfrm>
              <a:off x="512665" y="648209"/>
              <a:ext cx="577781" cy="6563213"/>
            </a:xfrm>
            <a:prstGeom prst="roundRect">
              <a:avLst/>
            </a:prstGeom>
            <a:solidFill>
              <a:schemeClr val="accent5">
                <a:lumMod val="40000"/>
                <a:lumOff val="60000"/>
              </a:schemeClr>
            </a:solidFill>
            <a:ln w="6350"/>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defTabSz="717952" fontAlgn="base">
                <a:spcBef>
                  <a:spcPct val="0"/>
                </a:spcBef>
                <a:spcAft>
                  <a:spcPct val="0"/>
                </a:spcAft>
                <a:defRPr/>
              </a:pPr>
              <a:r>
                <a:rPr kumimoji="1" lang="ja-JP" altLang="en-US" sz="1690" dirty="0">
                  <a:solidFill>
                    <a:prstClr val="black"/>
                  </a:solidFill>
                  <a:latin typeface="Calibri"/>
                  <a:ea typeface="ＭＳ Ｐゴシック" panose="020B0600070205080204" pitchFamily="50" charset="-128"/>
                </a:rPr>
                <a:t>介護予防・日常生活支援総合</a:t>
              </a:r>
              <a:r>
                <a:rPr kumimoji="1" lang="ja-JP" altLang="en-US" sz="1690" spc="150" dirty="0">
                  <a:solidFill>
                    <a:prstClr val="black"/>
                  </a:solidFill>
                  <a:latin typeface="Calibri"/>
                  <a:ea typeface="ＭＳ Ｐゴシック" panose="020B0600070205080204" pitchFamily="50" charset="-128"/>
                </a:rPr>
                <a:t>事業</a:t>
              </a:r>
            </a:p>
          </p:txBody>
        </p:sp>
        <p:cxnSp>
          <p:nvCxnSpPr>
            <p:cNvPr id="15" name="直線コネクタ 14">
              <a:extLst>
                <a:ext uri="{FF2B5EF4-FFF2-40B4-BE49-F238E27FC236}">
                  <a16:creationId xmlns:a16="http://schemas.microsoft.com/office/drawing/2014/main" id="{0041E5AC-BF24-4D05-8DF1-BA48DC6A7A6E}"/>
                </a:ext>
              </a:extLst>
            </p:cNvPr>
            <p:cNvCxnSpPr/>
            <p:nvPr/>
          </p:nvCxnSpPr>
          <p:spPr>
            <a:xfrm flipV="1">
              <a:off x="1090446" y="895103"/>
              <a:ext cx="932376" cy="934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6" name="テキスト ボックス 15">
              <a:extLst>
                <a:ext uri="{FF2B5EF4-FFF2-40B4-BE49-F238E27FC236}">
                  <a16:creationId xmlns:a16="http://schemas.microsoft.com/office/drawing/2014/main" id="{770CF2A0-EF86-476A-B6AC-DB5FCC2AA488}"/>
                </a:ext>
              </a:extLst>
            </p:cNvPr>
            <p:cNvSpPr txBox="1"/>
            <p:nvPr/>
          </p:nvSpPr>
          <p:spPr>
            <a:xfrm>
              <a:off x="1324822" y="1672556"/>
              <a:ext cx="449907" cy="2330640"/>
            </a:xfrm>
            <a:prstGeom prst="rect">
              <a:avLst/>
            </a:prstGeom>
          </p:spPr>
          <p:style>
            <a:lnRef idx="1">
              <a:schemeClr val="accent6"/>
            </a:lnRef>
            <a:fillRef idx="2">
              <a:schemeClr val="accent6"/>
            </a:fillRef>
            <a:effectRef idx="1">
              <a:schemeClr val="accent6"/>
            </a:effectRef>
            <a:fontRef idx="minor">
              <a:schemeClr val="dk1"/>
            </a:fontRef>
          </p:style>
          <p:txBody>
            <a:bodyPr vert="eaVert" wrap="none" rtlCol="0">
              <a:spAutoFit/>
            </a:bodyPr>
            <a:lstStyle/>
            <a:p>
              <a:pPr defTabSz="717952" fontAlgn="base">
                <a:spcBef>
                  <a:spcPct val="0"/>
                </a:spcBef>
                <a:spcAft>
                  <a:spcPct val="0"/>
                </a:spcAft>
                <a:defRPr/>
              </a:pPr>
              <a:r>
                <a:rPr kumimoji="1" lang="ja-JP" altLang="en-US" sz="1315" dirty="0">
                  <a:solidFill>
                    <a:prstClr val="black"/>
                  </a:solidFill>
                  <a:latin typeface="Calibri"/>
                  <a:ea typeface="ＭＳ Ｐゴシック" panose="020B0600070205080204" pitchFamily="50" charset="-128"/>
                </a:rPr>
                <a:t>介護予防ケアマネジメント</a:t>
              </a:r>
            </a:p>
          </p:txBody>
        </p:sp>
        <p:sp>
          <p:nvSpPr>
            <p:cNvPr id="23" name="正方形/長方形 22">
              <a:extLst>
                <a:ext uri="{FF2B5EF4-FFF2-40B4-BE49-F238E27FC236}">
                  <a16:creationId xmlns:a16="http://schemas.microsoft.com/office/drawing/2014/main" id="{F419E035-1E88-484C-A064-7FAB3D732671}"/>
                </a:ext>
              </a:extLst>
            </p:cNvPr>
            <p:cNvSpPr/>
            <p:nvPr/>
          </p:nvSpPr>
          <p:spPr>
            <a:xfrm>
              <a:off x="2291539" y="2927374"/>
              <a:ext cx="6909095" cy="4348436"/>
            </a:xfrm>
            <a:prstGeom prst="rect">
              <a:avLst/>
            </a:prstGeom>
            <a:ln>
              <a:solidFill>
                <a:schemeClr val="accent1"/>
              </a:solidFill>
            </a:ln>
          </p:spPr>
          <p:txBody>
            <a:bodyPr wrap="square" tIns="169017" anchor="ctr" anchorCtr="0">
              <a:spAutoFit/>
            </a:bodyPr>
            <a:lstStyle/>
            <a:p>
              <a:pPr defTabSz="717952" fontAlgn="base">
                <a:spcAft>
                  <a:spcPct val="0"/>
                </a:spcAft>
                <a:defRPr/>
              </a:pPr>
              <a:r>
                <a:rPr kumimoji="1" lang="en-US" altLang="ja-JP" sz="1409" u="sng" dirty="0">
                  <a:solidFill>
                    <a:prstClr val="black"/>
                  </a:solidFill>
                  <a:latin typeface="ＭＳ Ｐゴシック" panose="020B0600070205080204" pitchFamily="50" charset="-128"/>
                  <a:ea typeface="ＭＳ Ｐゴシック" panose="020B0600070205080204" pitchFamily="50" charset="-128"/>
                </a:rPr>
                <a:t>1.</a:t>
              </a:r>
              <a:r>
                <a:rPr kumimoji="1" lang="ja-JP" altLang="en-US" sz="1409" u="sng" dirty="0">
                  <a:solidFill>
                    <a:prstClr val="black"/>
                  </a:solidFill>
                  <a:latin typeface="ＭＳ Ｐゴシック" panose="020B0600070205080204" pitchFamily="50" charset="-128"/>
                  <a:ea typeface="ＭＳ Ｐゴシック" panose="020B0600070205080204" pitchFamily="50" charset="-128"/>
                </a:rPr>
                <a:t>　訪問型サービス（第１号訪問事業）　</a:t>
              </a:r>
              <a:r>
                <a:rPr kumimoji="1" lang="ja-JP" altLang="en-US" sz="1409" dirty="0">
                  <a:solidFill>
                    <a:prstClr val="black"/>
                  </a:solidFill>
                  <a:latin typeface="ＭＳ Ｐゴシック" panose="020B0600070205080204" pitchFamily="50" charset="-128"/>
                  <a:ea typeface="ＭＳ Ｐゴシック" panose="020B0600070205080204" pitchFamily="50" charset="-128"/>
                </a:rPr>
                <a:t>　　　　　　　　　　　　　</a:t>
              </a:r>
            </a:p>
            <a:p>
              <a:pPr defTabSz="717952" fontAlgn="base">
                <a:spcAft>
                  <a:spcPct val="0"/>
                </a:spcAft>
                <a:defRPr/>
              </a:pPr>
              <a:r>
                <a:rPr kumimoji="1" lang="ja-JP" altLang="en-US" sz="1409" dirty="0">
                  <a:solidFill>
                    <a:prstClr val="black"/>
                  </a:solidFill>
                  <a:latin typeface="ＭＳ Ｐゴシック" panose="020B0600070205080204" pitchFamily="50" charset="-128"/>
                  <a:ea typeface="ＭＳ Ｐゴシック" panose="020B0600070205080204" pitchFamily="50" charset="-128"/>
                </a:rPr>
                <a:t>　①訪問介護（従前相当のサービス）</a:t>
              </a:r>
            </a:p>
            <a:p>
              <a:pPr defTabSz="717952" fontAlgn="base">
                <a:spcAft>
                  <a:spcPct val="0"/>
                </a:spcAft>
                <a:defRPr/>
              </a:pPr>
              <a:r>
                <a:rPr kumimoji="1" lang="ja-JP" altLang="en-US" sz="1409" dirty="0">
                  <a:solidFill>
                    <a:prstClr val="black"/>
                  </a:solidFill>
                  <a:latin typeface="ＭＳ Ｐゴシック" panose="020B0600070205080204" pitchFamily="50" charset="-128"/>
                  <a:ea typeface="ＭＳ Ｐゴシック" panose="020B0600070205080204" pitchFamily="50" charset="-128"/>
                </a:rPr>
                <a:t>　②訪問型サービス</a:t>
              </a:r>
              <a:r>
                <a:rPr kumimoji="1" lang="en-US" altLang="ja-JP" sz="1409" dirty="0">
                  <a:solidFill>
                    <a:prstClr val="black"/>
                  </a:solidFill>
                  <a:latin typeface="ＭＳ Ｐゴシック" panose="020B0600070205080204" pitchFamily="50" charset="-128"/>
                  <a:ea typeface="ＭＳ Ｐゴシック" panose="020B0600070205080204" pitchFamily="50" charset="-128"/>
                </a:rPr>
                <a:t>A</a:t>
              </a:r>
              <a:r>
                <a:rPr kumimoji="1" lang="ja-JP" altLang="en-US" sz="1409" dirty="0">
                  <a:solidFill>
                    <a:prstClr val="black"/>
                  </a:solidFill>
                  <a:latin typeface="ＭＳ Ｐゴシック" panose="020B0600070205080204" pitchFamily="50" charset="-128"/>
                  <a:ea typeface="ＭＳ Ｐゴシック" panose="020B0600070205080204" pitchFamily="50" charset="-128"/>
                </a:rPr>
                <a:t>（緩和した基準によるサービス）</a:t>
              </a:r>
            </a:p>
            <a:p>
              <a:pPr defTabSz="717952" fontAlgn="base">
                <a:spcAft>
                  <a:spcPct val="0"/>
                </a:spcAft>
                <a:defRPr/>
              </a:pPr>
              <a:r>
                <a:rPr kumimoji="1" lang="ja-JP" altLang="en-US" sz="1409" b="1" dirty="0">
                  <a:solidFill>
                    <a:srgbClr val="FF0000"/>
                  </a:solidFill>
                  <a:latin typeface="ＭＳ Ｐゴシック" panose="020B0600070205080204" pitchFamily="50" charset="-128"/>
                  <a:ea typeface="ＭＳ Ｐゴシック" panose="020B0600070205080204" pitchFamily="50" charset="-128"/>
                </a:rPr>
                <a:t>　③訪問型サービス</a:t>
              </a:r>
              <a:r>
                <a:rPr kumimoji="1" lang="en-US" altLang="ja-JP" sz="1409" b="1" dirty="0">
                  <a:solidFill>
                    <a:srgbClr val="FF0000"/>
                  </a:solidFill>
                  <a:latin typeface="ＭＳ Ｐゴシック" panose="020B0600070205080204" pitchFamily="50" charset="-128"/>
                  <a:ea typeface="ＭＳ Ｐゴシック" panose="020B0600070205080204" pitchFamily="50" charset="-128"/>
                </a:rPr>
                <a:t>B</a:t>
              </a:r>
              <a:r>
                <a:rPr kumimoji="1" lang="ja-JP" altLang="en-US" sz="1409" b="1" dirty="0">
                  <a:solidFill>
                    <a:srgbClr val="FF0000"/>
                  </a:solidFill>
                  <a:latin typeface="ＭＳ Ｐゴシック" panose="020B0600070205080204" pitchFamily="50" charset="-128"/>
                  <a:ea typeface="ＭＳ Ｐゴシック" panose="020B0600070205080204" pitchFamily="50" charset="-128"/>
                </a:rPr>
                <a:t>（住民主体による支援）</a:t>
              </a:r>
            </a:p>
            <a:p>
              <a:pPr defTabSz="717952" fontAlgn="base">
                <a:spcAft>
                  <a:spcPct val="0"/>
                </a:spcAft>
                <a:defRPr/>
              </a:pPr>
              <a:r>
                <a:rPr kumimoji="1" lang="ja-JP" altLang="en-US" sz="1409" dirty="0">
                  <a:solidFill>
                    <a:prstClr val="black"/>
                  </a:solidFill>
                  <a:latin typeface="ＭＳ Ｐゴシック" panose="020B0600070205080204" pitchFamily="50" charset="-128"/>
                  <a:ea typeface="ＭＳ Ｐゴシック" panose="020B0600070205080204" pitchFamily="50" charset="-128"/>
                </a:rPr>
                <a:t>　④訪問型サービス</a:t>
              </a:r>
              <a:r>
                <a:rPr kumimoji="1" lang="en-US" altLang="ja-JP" sz="1409" dirty="0">
                  <a:solidFill>
                    <a:prstClr val="black"/>
                  </a:solidFill>
                  <a:latin typeface="ＭＳ Ｐゴシック" panose="020B0600070205080204" pitchFamily="50" charset="-128"/>
                  <a:ea typeface="ＭＳ Ｐゴシック" panose="020B0600070205080204" pitchFamily="50" charset="-128"/>
                </a:rPr>
                <a:t>C</a:t>
              </a:r>
              <a:r>
                <a:rPr kumimoji="1" lang="ja-JP" altLang="en-US" sz="1409" dirty="0">
                  <a:solidFill>
                    <a:prstClr val="black"/>
                  </a:solidFill>
                  <a:latin typeface="ＭＳ Ｐゴシック" panose="020B0600070205080204" pitchFamily="50" charset="-128"/>
                  <a:ea typeface="ＭＳ Ｐゴシック" panose="020B0600070205080204" pitchFamily="50" charset="-128"/>
                </a:rPr>
                <a:t>（短期集中予防サービス）</a:t>
              </a:r>
            </a:p>
            <a:p>
              <a:pPr defTabSz="717952" fontAlgn="base">
                <a:spcAft>
                  <a:spcPct val="0"/>
                </a:spcAft>
                <a:defRPr/>
              </a:pPr>
              <a:r>
                <a:rPr kumimoji="1" lang="ja-JP" altLang="en-US" sz="1409" b="1" dirty="0">
                  <a:solidFill>
                    <a:srgbClr val="7030A0"/>
                  </a:solidFill>
                  <a:latin typeface="ＭＳ Ｐゴシック" panose="020B0600070205080204" pitchFamily="50" charset="-128"/>
                  <a:ea typeface="ＭＳ Ｐゴシック" panose="020B0600070205080204" pitchFamily="50" charset="-128"/>
                </a:rPr>
                <a:t>　</a:t>
              </a:r>
              <a:r>
                <a:rPr kumimoji="1" lang="ja-JP" altLang="en-US" sz="1409" b="1" dirty="0">
                  <a:solidFill>
                    <a:srgbClr val="FF0000"/>
                  </a:solidFill>
                  <a:latin typeface="ＭＳ Ｐゴシック" panose="020B0600070205080204" pitchFamily="50" charset="-128"/>
                  <a:ea typeface="ＭＳ Ｐゴシック" panose="020B0600070205080204" pitchFamily="50" charset="-128"/>
                </a:rPr>
                <a:t>⑤訪問型サービス</a:t>
              </a:r>
              <a:r>
                <a:rPr kumimoji="1" lang="en-US" altLang="ja-JP" sz="1409" b="1" dirty="0">
                  <a:solidFill>
                    <a:srgbClr val="FF0000"/>
                  </a:solidFill>
                  <a:latin typeface="ＭＳ Ｐゴシック" panose="020B0600070205080204" pitchFamily="50" charset="-128"/>
                  <a:ea typeface="ＭＳ Ｐゴシック" panose="020B0600070205080204" pitchFamily="50" charset="-128"/>
                </a:rPr>
                <a:t>D</a:t>
              </a:r>
              <a:r>
                <a:rPr kumimoji="1" lang="ja-JP" altLang="en-US" sz="1409" b="1" dirty="0">
                  <a:solidFill>
                    <a:srgbClr val="FF0000"/>
                  </a:solidFill>
                  <a:latin typeface="ＭＳ Ｐゴシック" panose="020B0600070205080204" pitchFamily="50" charset="-128"/>
                  <a:ea typeface="ＭＳ Ｐゴシック" panose="020B0600070205080204" pitchFamily="50" charset="-128"/>
                </a:rPr>
                <a:t>（移動支援）</a:t>
              </a:r>
            </a:p>
            <a:p>
              <a:pPr defTabSz="717952" fontAlgn="base">
                <a:spcAft>
                  <a:spcPct val="0"/>
                </a:spcAft>
                <a:defRPr/>
              </a:pPr>
              <a:r>
                <a:rPr kumimoji="1" lang="en-US" altLang="ja-JP" sz="1409" u="sng" dirty="0">
                  <a:solidFill>
                    <a:prstClr val="black"/>
                  </a:solidFill>
                  <a:latin typeface="ＭＳ Ｐゴシック" panose="020B0600070205080204" pitchFamily="50" charset="-128"/>
                  <a:ea typeface="ＭＳ Ｐゴシック" panose="020B0600070205080204" pitchFamily="50" charset="-128"/>
                </a:rPr>
                <a:t>2.</a:t>
              </a:r>
              <a:r>
                <a:rPr kumimoji="1" lang="ja-JP" altLang="en-US" sz="1409" u="sng" dirty="0">
                  <a:solidFill>
                    <a:prstClr val="black"/>
                  </a:solidFill>
                  <a:latin typeface="ＭＳ Ｐゴシック" panose="020B0600070205080204" pitchFamily="50" charset="-128"/>
                  <a:ea typeface="ＭＳ Ｐゴシック" panose="020B0600070205080204" pitchFamily="50" charset="-128"/>
                </a:rPr>
                <a:t>通所型サービス（第１号通所事業</a:t>
              </a:r>
            </a:p>
            <a:p>
              <a:pPr defTabSz="717952" fontAlgn="base">
                <a:spcAft>
                  <a:spcPct val="0"/>
                </a:spcAft>
                <a:defRPr/>
              </a:pPr>
              <a:r>
                <a:rPr kumimoji="1" lang="ja-JP" altLang="en-US" sz="1409" dirty="0">
                  <a:solidFill>
                    <a:prstClr val="black"/>
                  </a:solidFill>
                  <a:latin typeface="ＭＳ Ｐゴシック" panose="020B0600070205080204" pitchFamily="50" charset="-128"/>
                  <a:ea typeface="ＭＳ Ｐゴシック" panose="020B0600070205080204" pitchFamily="50" charset="-128"/>
                </a:rPr>
                <a:t>　①通所介護（従前相当のサービス）　</a:t>
              </a:r>
            </a:p>
            <a:p>
              <a:pPr defTabSz="717952" fontAlgn="base">
                <a:spcAft>
                  <a:spcPct val="0"/>
                </a:spcAft>
                <a:defRPr/>
              </a:pPr>
              <a:r>
                <a:rPr kumimoji="1" lang="ja-JP" altLang="en-US" sz="1409" dirty="0">
                  <a:solidFill>
                    <a:prstClr val="black"/>
                  </a:solidFill>
                  <a:latin typeface="ＭＳ Ｐゴシック" panose="020B0600070205080204" pitchFamily="50" charset="-128"/>
                  <a:ea typeface="ＭＳ Ｐゴシック" panose="020B0600070205080204" pitchFamily="50" charset="-128"/>
                </a:rPr>
                <a:t>　②通所型サービス</a:t>
              </a:r>
              <a:r>
                <a:rPr kumimoji="1" lang="en-US" altLang="ja-JP" sz="1409" dirty="0">
                  <a:solidFill>
                    <a:prstClr val="black"/>
                  </a:solidFill>
                  <a:latin typeface="ＭＳ Ｐゴシック" panose="020B0600070205080204" pitchFamily="50" charset="-128"/>
                  <a:ea typeface="ＭＳ Ｐゴシック" panose="020B0600070205080204" pitchFamily="50" charset="-128"/>
                </a:rPr>
                <a:t>A</a:t>
              </a:r>
              <a:r>
                <a:rPr kumimoji="1" lang="ja-JP" altLang="en-US" sz="1409" dirty="0">
                  <a:solidFill>
                    <a:prstClr val="black"/>
                  </a:solidFill>
                  <a:latin typeface="ＭＳ Ｐゴシック" panose="020B0600070205080204" pitchFamily="50" charset="-128"/>
                  <a:ea typeface="ＭＳ Ｐゴシック" panose="020B0600070205080204" pitchFamily="50" charset="-128"/>
                </a:rPr>
                <a:t>（緩和した基準によるサービス）</a:t>
              </a:r>
            </a:p>
            <a:p>
              <a:pPr defTabSz="717952" fontAlgn="base">
                <a:spcAft>
                  <a:spcPct val="0"/>
                </a:spcAft>
                <a:defRPr/>
              </a:pPr>
              <a:r>
                <a:rPr kumimoji="1" lang="ja-JP" altLang="en-US" sz="1409" dirty="0">
                  <a:solidFill>
                    <a:prstClr val="black"/>
                  </a:solidFill>
                  <a:latin typeface="ＭＳ Ｐゴシック" panose="020B0600070205080204" pitchFamily="50" charset="-128"/>
                  <a:ea typeface="ＭＳ Ｐゴシック" panose="020B0600070205080204" pitchFamily="50" charset="-128"/>
                </a:rPr>
                <a:t>　</a:t>
              </a:r>
              <a:r>
                <a:rPr kumimoji="1" lang="ja-JP" altLang="en-US" sz="1409" b="1" dirty="0">
                  <a:solidFill>
                    <a:srgbClr val="FF0000"/>
                  </a:solidFill>
                  <a:latin typeface="ＭＳ Ｐゴシック" panose="020B0600070205080204" pitchFamily="50" charset="-128"/>
                  <a:ea typeface="ＭＳ Ｐゴシック" panose="020B0600070205080204" pitchFamily="50" charset="-128"/>
                </a:rPr>
                <a:t>③通所型サービス</a:t>
              </a:r>
              <a:r>
                <a:rPr kumimoji="1" lang="en-US" altLang="ja-JP" sz="1409" b="1" dirty="0">
                  <a:solidFill>
                    <a:srgbClr val="FF0000"/>
                  </a:solidFill>
                  <a:latin typeface="ＭＳ Ｐゴシック" panose="020B0600070205080204" pitchFamily="50" charset="-128"/>
                  <a:ea typeface="ＭＳ Ｐゴシック" panose="020B0600070205080204" pitchFamily="50" charset="-128"/>
                </a:rPr>
                <a:t>B</a:t>
              </a:r>
              <a:r>
                <a:rPr kumimoji="1" lang="ja-JP" altLang="en-US" sz="1409" b="1" dirty="0">
                  <a:solidFill>
                    <a:srgbClr val="FF0000"/>
                  </a:solidFill>
                  <a:latin typeface="ＭＳ Ｐゴシック" panose="020B0600070205080204" pitchFamily="50" charset="-128"/>
                  <a:ea typeface="ＭＳ Ｐゴシック" panose="020B0600070205080204" pitchFamily="50" charset="-128"/>
                </a:rPr>
                <a:t>（住民主体による支援）</a:t>
              </a:r>
            </a:p>
            <a:p>
              <a:pPr defTabSz="717952" fontAlgn="base">
                <a:spcAft>
                  <a:spcPct val="0"/>
                </a:spcAft>
                <a:defRPr/>
              </a:pPr>
              <a:r>
                <a:rPr kumimoji="1" lang="ja-JP" altLang="en-US" sz="1409" dirty="0">
                  <a:solidFill>
                    <a:prstClr val="black"/>
                  </a:solidFill>
                  <a:latin typeface="ＭＳ Ｐゴシック" panose="020B0600070205080204" pitchFamily="50" charset="-128"/>
                  <a:ea typeface="ＭＳ Ｐゴシック" panose="020B0600070205080204" pitchFamily="50" charset="-128"/>
                </a:rPr>
                <a:t>　④通所型サービス</a:t>
              </a:r>
              <a:r>
                <a:rPr kumimoji="1" lang="en-US" altLang="ja-JP" sz="1409" dirty="0">
                  <a:solidFill>
                    <a:prstClr val="black"/>
                  </a:solidFill>
                  <a:latin typeface="ＭＳ Ｐゴシック" panose="020B0600070205080204" pitchFamily="50" charset="-128"/>
                  <a:ea typeface="ＭＳ Ｐゴシック" panose="020B0600070205080204" pitchFamily="50" charset="-128"/>
                </a:rPr>
                <a:t>C</a:t>
              </a:r>
              <a:r>
                <a:rPr kumimoji="1" lang="ja-JP" altLang="en-US" sz="1409" dirty="0">
                  <a:solidFill>
                    <a:prstClr val="black"/>
                  </a:solidFill>
                  <a:latin typeface="ＭＳ Ｐゴシック" panose="020B0600070205080204" pitchFamily="50" charset="-128"/>
                  <a:ea typeface="ＭＳ Ｐゴシック" panose="020B0600070205080204" pitchFamily="50" charset="-128"/>
                </a:rPr>
                <a:t>（短期集中予防サービス）　</a:t>
              </a:r>
            </a:p>
            <a:p>
              <a:pPr defTabSz="717952" fontAlgn="base">
                <a:spcAft>
                  <a:spcPct val="0"/>
                </a:spcAft>
                <a:defRPr/>
              </a:pPr>
              <a:r>
                <a:rPr kumimoji="1" lang="en-US" altLang="ja-JP" sz="1409" u="sng" dirty="0">
                  <a:solidFill>
                    <a:prstClr val="black"/>
                  </a:solidFill>
                  <a:latin typeface="ＭＳ Ｐゴシック" panose="020B0600070205080204" pitchFamily="50" charset="-128"/>
                  <a:ea typeface="ＭＳ Ｐゴシック" panose="020B0600070205080204" pitchFamily="50" charset="-128"/>
                </a:rPr>
                <a:t>3.</a:t>
              </a:r>
              <a:r>
                <a:rPr kumimoji="1" lang="ja-JP" altLang="en-US" sz="1409" u="sng" dirty="0">
                  <a:solidFill>
                    <a:prstClr val="black"/>
                  </a:solidFill>
                  <a:latin typeface="ＭＳ Ｐゴシック" panose="020B0600070205080204" pitchFamily="50" charset="-128"/>
                  <a:ea typeface="ＭＳ Ｐゴシック" panose="020B0600070205080204" pitchFamily="50" charset="-128"/>
                </a:rPr>
                <a:t>その他の生活支援サービス（第１号生活支援事業）</a:t>
              </a:r>
            </a:p>
            <a:p>
              <a:pPr defTabSz="717952" fontAlgn="base">
                <a:spcAft>
                  <a:spcPct val="0"/>
                </a:spcAft>
                <a:defRPr/>
              </a:pPr>
              <a:r>
                <a:rPr kumimoji="1" lang="ja-JP" altLang="en-US" sz="1409" dirty="0">
                  <a:solidFill>
                    <a:prstClr val="black"/>
                  </a:solidFill>
                  <a:latin typeface="Arial" charset="0"/>
                  <a:ea typeface="ＭＳ Ｐゴシック" panose="020B0600070205080204" pitchFamily="50" charset="-128"/>
                </a:rPr>
                <a:t>　①栄養改善の目的とした配食</a:t>
              </a:r>
            </a:p>
            <a:p>
              <a:pPr defTabSz="717952" fontAlgn="base">
                <a:spcAft>
                  <a:spcPct val="0"/>
                </a:spcAft>
                <a:defRPr/>
              </a:pPr>
              <a:r>
                <a:rPr kumimoji="1" lang="ja-JP" altLang="en-US" sz="1409" dirty="0">
                  <a:solidFill>
                    <a:prstClr val="black"/>
                  </a:solidFill>
                  <a:latin typeface="Arial" charset="0"/>
                  <a:ea typeface="ＭＳ Ｐゴシック" panose="020B0600070205080204" pitchFamily="50" charset="-128"/>
                </a:rPr>
                <a:t>　②住民ボランティア等が行う見守り</a:t>
              </a:r>
            </a:p>
            <a:p>
              <a:pPr defTabSz="717952" fontAlgn="base">
                <a:spcAft>
                  <a:spcPct val="0"/>
                </a:spcAft>
                <a:defRPr/>
              </a:pPr>
              <a:r>
                <a:rPr kumimoji="1" lang="ja-JP" altLang="en-US" sz="1409" b="1" dirty="0">
                  <a:solidFill>
                    <a:srgbClr val="7030A0"/>
                  </a:solidFill>
                  <a:latin typeface="Arial" charset="0"/>
                  <a:ea typeface="ＭＳ Ｐゴシック" panose="020B0600070205080204" pitchFamily="50" charset="-128"/>
                </a:rPr>
                <a:t>　</a:t>
              </a:r>
              <a:r>
                <a:rPr kumimoji="1" lang="ja-JP" altLang="en-US" sz="1409" b="1" dirty="0">
                  <a:solidFill>
                    <a:srgbClr val="FF0000"/>
                  </a:solidFill>
                  <a:latin typeface="Arial" charset="0"/>
                  <a:ea typeface="ＭＳ Ｐゴシック" panose="020B0600070205080204" pitchFamily="50" charset="-128"/>
                </a:rPr>
                <a:t>③訪問型サービス、通所型サービスに準じる自立支援に資する生活支援（訪問型サービス・通所型サービスの一体的提供等）</a:t>
              </a:r>
              <a:endParaRPr kumimoji="1" lang="ja-JP" altLang="en-US" sz="1409" b="1" dirty="0">
                <a:solidFill>
                  <a:srgbClr val="FF0000"/>
                </a:solidFill>
                <a:latin typeface="ＭＳ Ｐゴシック" panose="020B0600070205080204" pitchFamily="50" charset="-128"/>
                <a:ea typeface="ＭＳ Ｐゴシック" panose="020B0600070205080204" pitchFamily="50" charset="-128"/>
              </a:endParaRPr>
            </a:p>
          </p:txBody>
        </p:sp>
      </p:grpSp>
      <p:sp>
        <p:nvSpPr>
          <p:cNvPr id="12" name="角丸四角形 19">
            <a:extLst>
              <a:ext uri="{FF2B5EF4-FFF2-40B4-BE49-F238E27FC236}">
                <a16:creationId xmlns:a16="http://schemas.microsoft.com/office/drawing/2014/main" id="{CFE31D2C-8AF2-47F4-9880-5D0B6FBE2DEE}"/>
              </a:ext>
            </a:extLst>
          </p:cNvPr>
          <p:cNvSpPr/>
          <p:nvPr/>
        </p:nvSpPr>
        <p:spPr>
          <a:xfrm>
            <a:off x="2370935" y="1818719"/>
            <a:ext cx="2630370" cy="205117"/>
          </a:xfrm>
          <a:prstGeom prst="roundRect">
            <a:avLst>
              <a:gd name="adj" fmla="val 9151"/>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7043" fontAlgn="base">
              <a:spcBef>
                <a:spcPct val="0"/>
              </a:spcBef>
              <a:spcAft>
                <a:spcPct val="0"/>
              </a:spcAft>
              <a:defRPr/>
            </a:pPr>
            <a:endParaRPr kumimoji="1" lang="ja-JP" altLang="en-US" sz="1354">
              <a:solidFill>
                <a:prstClr val="white"/>
              </a:solidFill>
              <a:latin typeface="Calibri"/>
              <a:ea typeface="ＭＳ Ｐゴシック" panose="020B0600070205080204" pitchFamily="50" charset="-128"/>
            </a:endParaRPr>
          </a:p>
        </p:txBody>
      </p:sp>
      <p:sp>
        <p:nvSpPr>
          <p:cNvPr id="17" name="角丸四角形 19">
            <a:extLst>
              <a:ext uri="{FF2B5EF4-FFF2-40B4-BE49-F238E27FC236}">
                <a16:creationId xmlns:a16="http://schemas.microsoft.com/office/drawing/2014/main" id="{CFE31D2C-8AF2-47F4-9880-5D0B6FBE2DEE}"/>
              </a:ext>
            </a:extLst>
          </p:cNvPr>
          <p:cNvSpPr/>
          <p:nvPr/>
        </p:nvSpPr>
        <p:spPr>
          <a:xfrm>
            <a:off x="2406708" y="4064343"/>
            <a:ext cx="2630370" cy="205117"/>
          </a:xfrm>
          <a:prstGeom prst="roundRect">
            <a:avLst>
              <a:gd name="adj" fmla="val 9151"/>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7043" fontAlgn="base">
              <a:spcBef>
                <a:spcPct val="0"/>
              </a:spcBef>
              <a:spcAft>
                <a:spcPct val="0"/>
              </a:spcAft>
              <a:defRPr/>
            </a:pPr>
            <a:endParaRPr kumimoji="1" lang="ja-JP" altLang="en-US" sz="1354">
              <a:solidFill>
                <a:prstClr val="white"/>
              </a:solidFill>
              <a:latin typeface="Calibri"/>
              <a:ea typeface="ＭＳ Ｐゴシック" panose="020B0600070205080204" pitchFamily="50" charset="-128"/>
            </a:endParaRPr>
          </a:p>
        </p:txBody>
      </p:sp>
      <p:sp>
        <p:nvSpPr>
          <p:cNvPr id="18" name="角丸四角形 19">
            <a:extLst>
              <a:ext uri="{FF2B5EF4-FFF2-40B4-BE49-F238E27FC236}">
                <a16:creationId xmlns:a16="http://schemas.microsoft.com/office/drawing/2014/main" id="{CFE31D2C-8AF2-47F4-9880-5D0B6FBE2DEE}"/>
              </a:ext>
            </a:extLst>
          </p:cNvPr>
          <p:cNvSpPr/>
          <p:nvPr/>
        </p:nvSpPr>
        <p:spPr>
          <a:xfrm>
            <a:off x="2406708" y="4901796"/>
            <a:ext cx="3429353" cy="244419"/>
          </a:xfrm>
          <a:prstGeom prst="roundRect">
            <a:avLst>
              <a:gd name="adj" fmla="val 9151"/>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7043" fontAlgn="base">
              <a:spcBef>
                <a:spcPct val="0"/>
              </a:spcBef>
              <a:spcAft>
                <a:spcPct val="0"/>
              </a:spcAft>
              <a:defRPr/>
            </a:pPr>
            <a:endParaRPr kumimoji="1" lang="ja-JP" altLang="en-US" sz="1354">
              <a:solidFill>
                <a:prstClr val="white"/>
              </a:solidFill>
              <a:latin typeface="Calibri"/>
              <a:ea typeface="ＭＳ Ｐゴシック" panose="020B0600070205080204" pitchFamily="50" charset="-128"/>
            </a:endParaRPr>
          </a:p>
        </p:txBody>
      </p:sp>
      <p:sp>
        <p:nvSpPr>
          <p:cNvPr id="19" name="角丸四角形 19">
            <a:extLst>
              <a:ext uri="{FF2B5EF4-FFF2-40B4-BE49-F238E27FC236}">
                <a16:creationId xmlns:a16="http://schemas.microsoft.com/office/drawing/2014/main" id="{CFE31D2C-8AF2-47F4-9880-5D0B6FBE2DEE}"/>
              </a:ext>
            </a:extLst>
          </p:cNvPr>
          <p:cNvSpPr/>
          <p:nvPr/>
        </p:nvSpPr>
        <p:spPr>
          <a:xfrm>
            <a:off x="2418632" y="5972664"/>
            <a:ext cx="5683200" cy="452094"/>
          </a:xfrm>
          <a:prstGeom prst="roundRect">
            <a:avLst>
              <a:gd name="adj" fmla="val 9151"/>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7043" fontAlgn="base">
              <a:spcBef>
                <a:spcPct val="0"/>
              </a:spcBef>
              <a:spcAft>
                <a:spcPct val="0"/>
              </a:spcAft>
              <a:defRPr/>
            </a:pPr>
            <a:endParaRPr kumimoji="1" lang="ja-JP" altLang="en-US" sz="1354">
              <a:solidFill>
                <a:prstClr val="white"/>
              </a:solidFill>
              <a:latin typeface="Calibri"/>
              <a:ea typeface="ＭＳ Ｐゴシック" panose="020B0600070205080204" pitchFamily="50" charset="-128"/>
            </a:endParaRPr>
          </a:p>
        </p:txBody>
      </p:sp>
      <p:sp>
        <p:nvSpPr>
          <p:cNvPr id="20" name="角丸四角形 19">
            <a:extLst>
              <a:ext uri="{FF2B5EF4-FFF2-40B4-BE49-F238E27FC236}">
                <a16:creationId xmlns:a16="http://schemas.microsoft.com/office/drawing/2014/main" id="{CFE31D2C-8AF2-47F4-9880-5D0B6FBE2DEE}"/>
              </a:ext>
            </a:extLst>
          </p:cNvPr>
          <p:cNvSpPr/>
          <p:nvPr/>
        </p:nvSpPr>
        <p:spPr>
          <a:xfrm>
            <a:off x="2406709" y="3642689"/>
            <a:ext cx="3429353" cy="227540"/>
          </a:xfrm>
          <a:prstGeom prst="roundRect">
            <a:avLst>
              <a:gd name="adj" fmla="val 9151"/>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7043" fontAlgn="base">
              <a:spcBef>
                <a:spcPct val="0"/>
              </a:spcBef>
              <a:spcAft>
                <a:spcPct val="0"/>
              </a:spcAft>
              <a:defRPr/>
            </a:pPr>
            <a:endParaRPr kumimoji="1" lang="ja-JP" altLang="en-US" sz="1354">
              <a:solidFill>
                <a:prstClr val="white"/>
              </a:solidFill>
              <a:latin typeface="Calibri"/>
              <a:ea typeface="ＭＳ Ｐゴシック" panose="020B0600070205080204" pitchFamily="50" charset="-128"/>
            </a:endParaRPr>
          </a:p>
        </p:txBody>
      </p:sp>
      <p:sp>
        <p:nvSpPr>
          <p:cNvPr id="2" name="スライド番号プレースホルダー 1"/>
          <p:cNvSpPr>
            <a:spLocks noGrp="1"/>
          </p:cNvSpPr>
          <p:nvPr>
            <p:ph type="sldNum" sz="quarter" idx="12"/>
          </p:nvPr>
        </p:nvSpPr>
        <p:spPr/>
        <p:txBody>
          <a:bodyPr/>
          <a:lstStyle/>
          <a:p>
            <a:fld id="{2C913DE8-F3D6-4478-81F5-786B19D435C6}" type="slidenum">
              <a:rPr lang="ja-JP" altLang="en-US" smtClean="0">
                <a:solidFill>
                  <a:prstClr val="black">
                    <a:tint val="75000"/>
                  </a:prstClr>
                </a:solidFill>
              </a:rPr>
              <a:pPr/>
              <a:t>25</a:t>
            </a:fld>
            <a:endParaRPr lang="ja-JP" altLang="en-US">
              <a:solidFill>
                <a:prstClr val="black">
                  <a:tint val="75000"/>
                </a:prstClr>
              </a:solidFill>
            </a:endParaRPr>
          </a:p>
        </p:txBody>
      </p:sp>
      <p:sp>
        <p:nvSpPr>
          <p:cNvPr id="3" name="正方形/長方形 2">
            <a:extLst>
              <a:ext uri="{FF2B5EF4-FFF2-40B4-BE49-F238E27FC236}">
                <a16:creationId xmlns:a16="http://schemas.microsoft.com/office/drawing/2014/main" id="{7105A519-4A65-B8B6-C1DA-A2241C8A5E35}"/>
              </a:ext>
            </a:extLst>
          </p:cNvPr>
          <p:cNvSpPr/>
          <p:nvPr/>
        </p:nvSpPr>
        <p:spPr>
          <a:xfrm>
            <a:off x="174174" y="161741"/>
            <a:ext cx="8697684" cy="668707"/>
          </a:xfrm>
          <a:prstGeom prst="rect">
            <a:avLst/>
          </a:prstGeom>
          <a:solidFill>
            <a:schemeClr val="accent6">
              <a:lumMod val="40000"/>
              <a:lumOff val="60000"/>
            </a:schemeClr>
          </a:solidFill>
          <a:effectLst/>
        </p:spPr>
        <p:style>
          <a:lnRef idx="3">
            <a:schemeClr val="lt1"/>
          </a:lnRef>
          <a:fillRef idx="1">
            <a:schemeClr val="accent5"/>
          </a:fillRef>
          <a:effectRef idx="1">
            <a:schemeClr val="accent5"/>
          </a:effectRef>
          <a:fontRef idx="minor">
            <a:schemeClr val="lt1"/>
          </a:fontRef>
        </p:style>
        <p:txBody>
          <a:bodyPr vert="horz" lIns="51435" tIns="25717" rIns="51435" bIns="25717" rtlCol="0" anchor="ctr">
            <a:normAutofit/>
          </a:bodyPr>
          <a:lstStyle/>
          <a:p>
            <a:pPr defTabSz="774222" eaLnBrk="0" fontAlgn="base" hangingPunct="0">
              <a:lnSpc>
                <a:spcPct val="90000"/>
              </a:lnSpc>
              <a:spcBef>
                <a:spcPct val="0"/>
              </a:spcBef>
              <a:spcAft>
                <a:spcPct val="0"/>
              </a:spcAft>
            </a:pPr>
            <a:r>
              <a:rPr kumimoji="1" lang="ja-JP" altLang="en-US" sz="2371" dirty="0">
                <a:solidFill>
                  <a:schemeClr val="tx1"/>
                </a:solidFill>
                <a:latin typeface="Meiryo UI" panose="020B0604030504040204" pitchFamily="50" charset="-128"/>
                <a:ea typeface="Meiryo UI" panose="020B0604030504040204" pitchFamily="50" charset="-128"/>
              </a:rPr>
              <a:t>行政の支援策　～総合事業の類型で、移動支援の実績のあるもの～</a:t>
            </a:r>
            <a:endParaRPr kumimoji="1" lang="en-US" altLang="ja-JP" sz="2371"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719744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ppt_x"/>
                                          </p:val>
                                        </p:tav>
                                        <p:tav tm="100000">
                                          <p:val>
                                            <p:strVal val="#ppt_x"/>
                                          </p:val>
                                        </p:tav>
                                      </p:tavLst>
                                    </p:anim>
                                    <p:anim calcmode="lin" valueType="num">
                                      <p:cBhvr additive="base">
                                        <p:cTn id="1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7" grpId="0" animBg="1"/>
      <p:bldP spid="18" grpId="0" animBg="1"/>
      <p:bldP spid="19" grpId="0" animBg="1"/>
      <p:bldP spid="2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7346" name="グループ化 25"/>
          <p:cNvGrpSpPr>
            <a:grpSpLocks/>
          </p:cNvGrpSpPr>
          <p:nvPr/>
        </p:nvGrpSpPr>
        <p:grpSpPr bwMode="auto">
          <a:xfrm>
            <a:off x="2051538" y="2331428"/>
            <a:ext cx="5404339" cy="2586404"/>
            <a:chOff x="2051720" y="764704"/>
            <a:chExt cx="5328592" cy="4104456"/>
          </a:xfrm>
        </p:grpSpPr>
        <p:sp>
          <p:nvSpPr>
            <p:cNvPr id="20" name="円/楕円 19"/>
            <p:cNvSpPr/>
            <p:nvPr/>
          </p:nvSpPr>
          <p:spPr>
            <a:xfrm>
              <a:off x="2051720" y="908883"/>
              <a:ext cx="5328592" cy="3960277"/>
            </a:xfrm>
            <a:prstGeom prst="ellipse">
              <a:avLst/>
            </a:prstGeom>
            <a:noFill/>
            <a:ln w="12700">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43318" fontAlgn="base">
                <a:spcBef>
                  <a:spcPct val="0"/>
                </a:spcBef>
                <a:spcAft>
                  <a:spcPct val="0"/>
                </a:spcAft>
                <a:defRPr/>
              </a:pPr>
              <a:endParaRPr kumimoji="1" lang="en-US" altLang="ja-JP" sz="1292" dirty="0">
                <a:solidFill>
                  <a:prstClr val="black"/>
                </a:solidFill>
                <a:latin typeface="Calibri"/>
                <a:ea typeface="ＭＳ Ｐゴシック" panose="020B0600070205080204" pitchFamily="50" charset="-128"/>
              </a:endParaRPr>
            </a:p>
          </p:txBody>
        </p:sp>
        <p:sp>
          <p:nvSpPr>
            <p:cNvPr id="21" name="角丸四角形 20"/>
            <p:cNvSpPr/>
            <p:nvPr/>
          </p:nvSpPr>
          <p:spPr>
            <a:xfrm>
              <a:off x="3635271" y="764704"/>
              <a:ext cx="2164379" cy="288358"/>
            </a:xfrm>
            <a:prstGeom prst="roundRect">
              <a:avLst/>
            </a:prstGeom>
            <a:solidFill>
              <a:schemeClr val="bg1"/>
            </a:solidFill>
            <a:ln w="6350">
              <a:solidFill>
                <a:schemeClr val="tx2"/>
              </a:solid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43318" fontAlgn="base">
                <a:spcBef>
                  <a:spcPct val="0"/>
                </a:spcBef>
                <a:spcAft>
                  <a:spcPct val="0"/>
                </a:spcAft>
                <a:defRPr/>
              </a:pPr>
              <a:r>
                <a:rPr kumimoji="1" lang="ja-JP" altLang="en-US" sz="1477" dirty="0">
                  <a:solidFill>
                    <a:prstClr val="black"/>
                  </a:solidFill>
                  <a:latin typeface="Calibri"/>
                  <a:ea typeface="ＭＳ Ｐゴシック" panose="020B0600070205080204" pitchFamily="50" charset="-128"/>
                </a:rPr>
                <a:t>地域住民の参加</a:t>
              </a:r>
            </a:p>
          </p:txBody>
        </p:sp>
      </p:grpSp>
      <p:grpSp>
        <p:nvGrpSpPr>
          <p:cNvPr id="3" name="グループ化 24"/>
          <p:cNvGrpSpPr/>
          <p:nvPr/>
        </p:nvGrpSpPr>
        <p:grpSpPr>
          <a:xfrm>
            <a:off x="3635916" y="2602599"/>
            <a:ext cx="5328592" cy="2525819"/>
            <a:chOff x="3563888" y="1412776"/>
            <a:chExt cx="5328592" cy="3600400"/>
          </a:xfrm>
          <a:solidFill>
            <a:schemeClr val="accent1">
              <a:lumMod val="20000"/>
              <a:lumOff val="80000"/>
              <a:alpha val="70000"/>
            </a:schemeClr>
          </a:solidFill>
        </p:grpSpPr>
        <p:sp>
          <p:nvSpPr>
            <p:cNvPr id="6" name="円/楕円 5"/>
            <p:cNvSpPr/>
            <p:nvPr/>
          </p:nvSpPr>
          <p:spPr>
            <a:xfrm>
              <a:off x="3563888" y="1412776"/>
              <a:ext cx="5328592" cy="3600400"/>
            </a:xfrm>
            <a:prstGeom prst="ellipse">
              <a:avLst/>
            </a:prstGeom>
            <a:grpFill/>
            <a:ln w="12700">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43318" fontAlgn="base">
                <a:spcBef>
                  <a:spcPct val="0"/>
                </a:spcBef>
                <a:spcAft>
                  <a:spcPct val="0"/>
                </a:spcAft>
                <a:defRPr/>
              </a:pPr>
              <a:endParaRPr kumimoji="1" lang="en-US" altLang="ja-JP" sz="1292" dirty="0">
                <a:solidFill>
                  <a:prstClr val="black"/>
                </a:solidFill>
                <a:latin typeface="Calibri"/>
                <a:ea typeface="ＭＳ Ｐゴシック" panose="020B0600070205080204" pitchFamily="50" charset="-128"/>
              </a:endParaRPr>
            </a:p>
          </p:txBody>
        </p:sp>
        <p:sp>
          <p:nvSpPr>
            <p:cNvPr id="12" name="角丸四角形 11"/>
            <p:cNvSpPr/>
            <p:nvPr/>
          </p:nvSpPr>
          <p:spPr>
            <a:xfrm>
              <a:off x="5220072" y="1412776"/>
              <a:ext cx="2164168" cy="288032"/>
            </a:xfrm>
            <a:prstGeom prst="roundRect">
              <a:avLst/>
            </a:prstGeom>
            <a:solidFill>
              <a:schemeClr val="accent1">
                <a:lumMod val="20000"/>
                <a:lumOff val="80000"/>
              </a:schemeClr>
            </a:solidFill>
            <a:ln w="6350">
              <a:solidFill>
                <a:schemeClr val="tx2"/>
              </a:solid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43318" fontAlgn="base">
                <a:spcBef>
                  <a:spcPct val="0"/>
                </a:spcBef>
                <a:spcAft>
                  <a:spcPct val="0"/>
                </a:spcAft>
                <a:defRPr/>
              </a:pPr>
              <a:r>
                <a:rPr kumimoji="1" lang="ja-JP" altLang="en-US" sz="1477" dirty="0">
                  <a:solidFill>
                    <a:prstClr val="black"/>
                  </a:solidFill>
                  <a:latin typeface="Calibri"/>
                  <a:ea typeface="ＭＳ Ｐゴシック" panose="020B0600070205080204" pitchFamily="50" charset="-128"/>
                </a:rPr>
                <a:t>高齢者の社会参加</a:t>
              </a:r>
            </a:p>
          </p:txBody>
        </p:sp>
      </p:grpSp>
      <p:grpSp>
        <p:nvGrpSpPr>
          <p:cNvPr id="57348" name="グループ化 23"/>
          <p:cNvGrpSpPr>
            <a:grpSpLocks/>
          </p:cNvGrpSpPr>
          <p:nvPr/>
        </p:nvGrpSpPr>
        <p:grpSpPr bwMode="auto">
          <a:xfrm>
            <a:off x="180243" y="2602523"/>
            <a:ext cx="5587511" cy="2526323"/>
            <a:chOff x="251520" y="1412776"/>
            <a:chExt cx="5472608" cy="3600400"/>
          </a:xfrm>
        </p:grpSpPr>
        <p:sp>
          <p:nvSpPr>
            <p:cNvPr id="8" name="円/楕円 7"/>
            <p:cNvSpPr/>
            <p:nvPr/>
          </p:nvSpPr>
          <p:spPr>
            <a:xfrm>
              <a:off x="251520" y="1412776"/>
              <a:ext cx="5472608" cy="3600400"/>
            </a:xfrm>
            <a:prstGeom prst="ellipse">
              <a:avLst/>
            </a:prstGeom>
            <a:solidFill>
              <a:schemeClr val="accent2">
                <a:lumMod val="20000"/>
                <a:lumOff val="80000"/>
                <a:alpha val="70000"/>
              </a:schemeClr>
            </a:solidFill>
            <a:ln w="12700">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43318" fontAlgn="base">
                <a:spcBef>
                  <a:spcPct val="0"/>
                </a:spcBef>
                <a:spcAft>
                  <a:spcPct val="0"/>
                </a:spcAft>
                <a:defRPr/>
              </a:pPr>
              <a:endParaRPr kumimoji="1" lang="en-US" altLang="ja-JP" sz="1292" dirty="0">
                <a:solidFill>
                  <a:prstClr val="black"/>
                </a:solidFill>
                <a:latin typeface="Calibri"/>
                <a:ea typeface="ＭＳ Ｐゴシック" panose="020B0600070205080204" pitchFamily="50" charset="-128"/>
              </a:endParaRPr>
            </a:p>
          </p:txBody>
        </p:sp>
        <p:sp>
          <p:nvSpPr>
            <p:cNvPr id="11" name="角丸四角形 10"/>
            <p:cNvSpPr/>
            <p:nvPr/>
          </p:nvSpPr>
          <p:spPr>
            <a:xfrm>
              <a:off x="1603526" y="1412776"/>
              <a:ext cx="2737021" cy="288199"/>
            </a:xfrm>
            <a:prstGeom prst="roundRect">
              <a:avLst/>
            </a:prstGeom>
            <a:solidFill>
              <a:schemeClr val="accent2">
                <a:lumMod val="40000"/>
                <a:lumOff val="60000"/>
              </a:schemeClr>
            </a:solidFill>
            <a:ln w="6350">
              <a:solidFill>
                <a:schemeClr val="accent2">
                  <a:lumMod val="60000"/>
                  <a:lumOff val="40000"/>
                </a:schemeClr>
              </a:solid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43318" fontAlgn="base">
                <a:spcBef>
                  <a:spcPct val="0"/>
                </a:spcBef>
                <a:spcAft>
                  <a:spcPct val="0"/>
                </a:spcAft>
                <a:defRPr/>
              </a:pPr>
              <a:r>
                <a:rPr kumimoji="1" lang="ja-JP" altLang="en-US" sz="1477" dirty="0">
                  <a:solidFill>
                    <a:prstClr val="black"/>
                  </a:solidFill>
                  <a:latin typeface="Calibri"/>
                  <a:ea typeface="ＭＳ Ｐゴシック" panose="020B0600070205080204" pitchFamily="50" charset="-128"/>
                </a:rPr>
                <a:t>生活支援・介護予防サービス</a:t>
              </a:r>
            </a:p>
          </p:txBody>
        </p:sp>
      </p:grpSp>
      <p:sp>
        <p:nvSpPr>
          <p:cNvPr id="13" name="角丸四角形 12"/>
          <p:cNvSpPr/>
          <p:nvPr/>
        </p:nvSpPr>
        <p:spPr>
          <a:xfrm>
            <a:off x="3659067" y="3030417"/>
            <a:ext cx="2281603" cy="1274884"/>
          </a:xfrm>
          <a:prstGeom prst="round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843318" fontAlgn="base">
              <a:spcBef>
                <a:spcPct val="0"/>
              </a:spcBef>
              <a:spcAft>
                <a:spcPct val="0"/>
              </a:spcAft>
              <a:defRPr/>
            </a:pPr>
            <a:r>
              <a:rPr kumimoji="1" lang="ja-JP" altLang="en-US" sz="1477" dirty="0">
                <a:solidFill>
                  <a:prstClr val="black"/>
                </a:solidFill>
                <a:latin typeface="Calibri"/>
                <a:ea typeface="ＭＳ Ｐゴシック" panose="020B0600070205080204" pitchFamily="50" charset="-128"/>
              </a:rPr>
              <a:t>　</a:t>
            </a:r>
            <a:r>
              <a:rPr kumimoji="1" lang="ja-JP" altLang="en-US" sz="1477" b="1" dirty="0">
                <a:solidFill>
                  <a:prstClr val="black"/>
                </a:solidFill>
                <a:latin typeface="Calibri"/>
                <a:ea typeface="ＭＳ Ｐゴシック" panose="020B0600070205080204" pitchFamily="50" charset="-128"/>
              </a:rPr>
              <a:t>生活支援の担い手</a:t>
            </a:r>
            <a:endParaRPr kumimoji="1" lang="en-US" altLang="ja-JP" sz="1477" b="1" dirty="0">
              <a:solidFill>
                <a:prstClr val="black"/>
              </a:solidFill>
              <a:latin typeface="Calibri"/>
              <a:ea typeface="ＭＳ Ｐゴシック" panose="020B0600070205080204" pitchFamily="50" charset="-128"/>
            </a:endParaRPr>
          </a:p>
          <a:p>
            <a:pPr defTabSz="843318" fontAlgn="base">
              <a:spcBef>
                <a:spcPct val="0"/>
              </a:spcBef>
              <a:spcAft>
                <a:spcPct val="0"/>
              </a:spcAft>
              <a:defRPr/>
            </a:pPr>
            <a:r>
              <a:rPr kumimoji="1" lang="ja-JP" altLang="en-US" sz="1477" b="1" dirty="0">
                <a:solidFill>
                  <a:prstClr val="black"/>
                </a:solidFill>
                <a:latin typeface="Calibri"/>
                <a:ea typeface="ＭＳ Ｐゴシック" panose="020B0600070205080204" pitchFamily="50" charset="-128"/>
              </a:rPr>
              <a:t>　としての社会参加</a:t>
            </a:r>
            <a:endParaRPr kumimoji="1" lang="en-US" altLang="ja-JP" sz="1477" b="1" dirty="0">
              <a:solidFill>
                <a:prstClr val="black"/>
              </a:solidFill>
              <a:latin typeface="Calibri"/>
              <a:ea typeface="ＭＳ Ｐゴシック" panose="020B0600070205080204" pitchFamily="50" charset="-128"/>
            </a:endParaRPr>
          </a:p>
        </p:txBody>
      </p:sp>
      <p:sp>
        <p:nvSpPr>
          <p:cNvPr id="15" name="角丸四角形 14"/>
          <p:cNvSpPr/>
          <p:nvPr/>
        </p:nvSpPr>
        <p:spPr>
          <a:xfrm>
            <a:off x="5580185" y="2750528"/>
            <a:ext cx="3311769" cy="2259623"/>
          </a:xfrm>
          <a:prstGeom prst="round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843318" fontAlgn="base">
              <a:spcBef>
                <a:spcPct val="0"/>
              </a:spcBef>
              <a:spcAft>
                <a:spcPct val="0"/>
              </a:spcAft>
              <a:defRPr/>
            </a:pPr>
            <a:r>
              <a:rPr kumimoji="1" lang="ja-JP" altLang="en-US" sz="1292" dirty="0">
                <a:solidFill>
                  <a:prstClr val="black"/>
                </a:solidFill>
                <a:latin typeface="Calibri"/>
                <a:ea typeface="ＭＳ Ｐゴシック" panose="020B0600070205080204" pitchFamily="50" charset="-128"/>
              </a:rPr>
              <a:t>○現役時代の能力を活かした活動</a:t>
            </a:r>
            <a:endParaRPr kumimoji="1" lang="en-US" altLang="ja-JP" sz="1292" dirty="0">
              <a:solidFill>
                <a:prstClr val="black"/>
              </a:solidFill>
              <a:latin typeface="Calibri"/>
              <a:ea typeface="ＭＳ Ｐゴシック" panose="020B0600070205080204" pitchFamily="50" charset="-128"/>
            </a:endParaRPr>
          </a:p>
          <a:p>
            <a:pPr defTabSz="843318" fontAlgn="base">
              <a:spcBef>
                <a:spcPct val="0"/>
              </a:spcBef>
              <a:spcAft>
                <a:spcPct val="0"/>
              </a:spcAft>
              <a:defRPr/>
            </a:pPr>
            <a:r>
              <a:rPr kumimoji="1" lang="ja-JP" altLang="en-US" sz="1292" dirty="0">
                <a:solidFill>
                  <a:prstClr val="black"/>
                </a:solidFill>
                <a:latin typeface="Calibri"/>
                <a:ea typeface="ＭＳ Ｐゴシック" panose="020B0600070205080204" pitchFamily="50" charset="-128"/>
              </a:rPr>
              <a:t>○興味関心がある活動</a:t>
            </a:r>
            <a:endParaRPr kumimoji="1" lang="en-US" altLang="ja-JP" sz="1292" dirty="0">
              <a:solidFill>
                <a:prstClr val="black"/>
              </a:solidFill>
              <a:latin typeface="Calibri"/>
              <a:ea typeface="ＭＳ Ｐゴシック" panose="020B0600070205080204" pitchFamily="50" charset="-128"/>
            </a:endParaRPr>
          </a:p>
          <a:p>
            <a:pPr defTabSz="843318" fontAlgn="base">
              <a:spcBef>
                <a:spcPct val="0"/>
              </a:spcBef>
              <a:spcAft>
                <a:spcPct val="0"/>
              </a:spcAft>
              <a:defRPr/>
            </a:pPr>
            <a:r>
              <a:rPr kumimoji="1" lang="ja-JP" altLang="en-US" sz="1292" dirty="0">
                <a:solidFill>
                  <a:prstClr val="black"/>
                </a:solidFill>
                <a:latin typeface="Calibri"/>
                <a:ea typeface="ＭＳ Ｐゴシック" panose="020B0600070205080204" pitchFamily="50" charset="-128"/>
              </a:rPr>
              <a:t>○新たにチャレンジする活動</a:t>
            </a:r>
            <a:endParaRPr kumimoji="1" lang="en-US" altLang="ja-JP" sz="1292" dirty="0">
              <a:solidFill>
                <a:prstClr val="black"/>
              </a:solidFill>
              <a:latin typeface="Calibri"/>
              <a:ea typeface="ＭＳ Ｐゴシック" panose="020B0600070205080204" pitchFamily="50" charset="-128"/>
            </a:endParaRPr>
          </a:p>
          <a:p>
            <a:pPr defTabSz="843318" fontAlgn="base">
              <a:spcBef>
                <a:spcPct val="0"/>
              </a:spcBef>
              <a:spcAft>
                <a:spcPct val="0"/>
              </a:spcAft>
              <a:defRPr/>
            </a:pPr>
            <a:endParaRPr kumimoji="1" lang="en-US" altLang="ja-JP" sz="1292" dirty="0">
              <a:solidFill>
                <a:prstClr val="black"/>
              </a:solidFill>
              <a:latin typeface="Calibri"/>
              <a:ea typeface="ＭＳ Ｐゴシック" panose="020B0600070205080204" pitchFamily="50" charset="-128"/>
            </a:endParaRPr>
          </a:p>
          <a:p>
            <a:pPr defTabSz="843318" fontAlgn="base">
              <a:spcBef>
                <a:spcPct val="0"/>
              </a:spcBef>
              <a:spcAft>
                <a:spcPct val="0"/>
              </a:spcAft>
              <a:defRPr/>
            </a:pPr>
            <a:r>
              <a:rPr kumimoji="1" lang="ja-JP" altLang="en-US" sz="1292" dirty="0">
                <a:solidFill>
                  <a:prstClr val="black"/>
                </a:solidFill>
                <a:latin typeface="Calibri"/>
                <a:ea typeface="ＭＳ Ｐゴシック" panose="020B0600070205080204" pitchFamily="50" charset="-128"/>
              </a:rPr>
              <a:t>　　・一般就労、起業</a:t>
            </a:r>
            <a:endParaRPr kumimoji="1" lang="en-US" altLang="ja-JP" sz="1292" dirty="0">
              <a:solidFill>
                <a:prstClr val="black"/>
              </a:solidFill>
              <a:latin typeface="Calibri"/>
              <a:ea typeface="ＭＳ Ｐゴシック" panose="020B0600070205080204" pitchFamily="50" charset="-128"/>
            </a:endParaRPr>
          </a:p>
          <a:p>
            <a:pPr defTabSz="843318" fontAlgn="base">
              <a:spcBef>
                <a:spcPct val="0"/>
              </a:spcBef>
              <a:spcAft>
                <a:spcPct val="0"/>
              </a:spcAft>
              <a:defRPr/>
            </a:pPr>
            <a:r>
              <a:rPr kumimoji="1" lang="ja-JP" altLang="en-US" sz="1292" dirty="0">
                <a:solidFill>
                  <a:prstClr val="black"/>
                </a:solidFill>
                <a:latin typeface="Calibri"/>
                <a:ea typeface="ＭＳ Ｐゴシック" panose="020B0600070205080204" pitchFamily="50" charset="-128"/>
              </a:rPr>
              <a:t>　　・趣味活動</a:t>
            </a:r>
            <a:endParaRPr kumimoji="1" lang="en-US" altLang="ja-JP" sz="1292" dirty="0">
              <a:solidFill>
                <a:prstClr val="black"/>
              </a:solidFill>
              <a:latin typeface="Calibri"/>
              <a:ea typeface="ＭＳ Ｐゴシック" panose="020B0600070205080204" pitchFamily="50" charset="-128"/>
            </a:endParaRPr>
          </a:p>
          <a:p>
            <a:pPr defTabSz="843318" fontAlgn="base">
              <a:spcBef>
                <a:spcPct val="0"/>
              </a:spcBef>
              <a:spcAft>
                <a:spcPct val="0"/>
              </a:spcAft>
              <a:defRPr/>
            </a:pPr>
            <a:r>
              <a:rPr kumimoji="1" lang="ja-JP" altLang="en-US" sz="1292" dirty="0">
                <a:solidFill>
                  <a:prstClr val="black"/>
                </a:solidFill>
                <a:latin typeface="Calibri"/>
                <a:ea typeface="ＭＳ Ｐゴシック" panose="020B0600070205080204" pitchFamily="50" charset="-128"/>
              </a:rPr>
              <a:t>　　・健康づくり活動、地域活動</a:t>
            </a:r>
            <a:endParaRPr kumimoji="1" lang="en-US" altLang="ja-JP" sz="1292" dirty="0">
              <a:solidFill>
                <a:prstClr val="black"/>
              </a:solidFill>
              <a:latin typeface="Calibri"/>
              <a:ea typeface="ＭＳ Ｐゴシック" panose="020B0600070205080204" pitchFamily="50" charset="-128"/>
            </a:endParaRPr>
          </a:p>
          <a:p>
            <a:pPr defTabSz="843318" fontAlgn="base">
              <a:spcBef>
                <a:spcPct val="0"/>
              </a:spcBef>
              <a:spcAft>
                <a:spcPct val="0"/>
              </a:spcAft>
              <a:defRPr/>
            </a:pPr>
            <a:r>
              <a:rPr kumimoji="1" lang="ja-JP" altLang="en-US" sz="1292" dirty="0">
                <a:solidFill>
                  <a:prstClr val="black"/>
                </a:solidFill>
                <a:latin typeface="Calibri"/>
                <a:ea typeface="ＭＳ Ｐゴシック" panose="020B0600070205080204" pitchFamily="50" charset="-128"/>
              </a:rPr>
              <a:t>　　・介護、福祉以外の　</a:t>
            </a:r>
            <a:endParaRPr kumimoji="1" lang="en-US" altLang="ja-JP" sz="1292" dirty="0">
              <a:solidFill>
                <a:prstClr val="black"/>
              </a:solidFill>
              <a:latin typeface="Calibri"/>
              <a:ea typeface="ＭＳ Ｐゴシック" panose="020B0600070205080204" pitchFamily="50" charset="-128"/>
            </a:endParaRPr>
          </a:p>
          <a:p>
            <a:pPr defTabSz="843318" fontAlgn="base">
              <a:spcBef>
                <a:spcPct val="0"/>
              </a:spcBef>
              <a:spcAft>
                <a:spcPct val="0"/>
              </a:spcAft>
              <a:defRPr/>
            </a:pPr>
            <a:r>
              <a:rPr kumimoji="1" lang="ja-JP" altLang="en-US" sz="1292" dirty="0">
                <a:solidFill>
                  <a:prstClr val="black"/>
                </a:solidFill>
                <a:latin typeface="Calibri"/>
                <a:ea typeface="ＭＳ Ｐゴシック" panose="020B0600070205080204" pitchFamily="50" charset="-128"/>
              </a:rPr>
              <a:t> 　　 ボランティア活動　等</a:t>
            </a:r>
          </a:p>
        </p:txBody>
      </p:sp>
      <p:sp>
        <p:nvSpPr>
          <p:cNvPr id="17" name="角丸四角形 16"/>
          <p:cNvSpPr/>
          <p:nvPr/>
        </p:nvSpPr>
        <p:spPr>
          <a:xfrm>
            <a:off x="716574" y="2889739"/>
            <a:ext cx="3640015" cy="2325566"/>
          </a:xfrm>
          <a:prstGeom prst="round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843318" fontAlgn="base">
              <a:spcBef>
                <a:spcPct val="0"/>
              </a:spcBef>
              <a:spcAft>
                <a:spcPct val="0"/>
              </a:spcAft>
              <a:defRPr/>
            </a:pPr>
            <a:endParaRPr kumimoji="1" lang="en-US" altLang="ja-JP" sz="1292" dirty="0">
              <a:solidFill>
                <a:prstClr val="black"/>
              </a:solidFill>
              <a:latin typeface="Calibri"/>
              <a:ea typeface="ＭＳ Ｐゴシック" panose="020B0600070205080204" pitchFamily="50" charset="-128"/>
            </a:endParaRPr>
          </a:p>
          <a:p>
            <a:pPr defTabSz="843318" fontAlgn="base">
              <a:spcBef>
                <a:spcPct val="0"/>
              </a:spcBef>
              <a:spcAft>
                <a:spcPct val="0"/>
              </a:spcAft>
              <a:defRPr/>
            </a:pPr>
            <a:r>
              <a:rPr kumimoji="1" lang="ja-JP" altLang="en-US" sz="1292" dirty="0">
                <a:solidFill>
                  <a:prstClr val="black"/>
                </a:solidFill>
                <a:latin typeface="Calibri"/>
                <a:ea typeface="ＭＳ Ｐゴシック" panose="020B0600070205080204" pitchFamily="50" charset="-128"/>
              </a:rPr>
              <a:t>○ニーズに合った多様なサービス種別</a:t>
            </a:r>
            <a:endParaRPr kumimoji="1" lang="en-US" altLang="ja-JP" sz="1292" dirty="0">
              <a:solidFill>
                <a:prstClr val="black"/>
              </a:solidFill>
              <a:latin typeface="Calibri"/>
              <a:ea typeface="ＭＳ Ｐゴシック" panose="020B0600070205080204" pitchFamily="50" charset="-128"/>
            </a:endParaRPr>
          </a:p>
          <a:p>
            <a:pPr defTabSz="843318" fontAlgn="base">
              <a:spcBef>
                <a:spcPct val="0"/>
              </a:spcBef>
              <a:spcAft>
                <a:spcPct val="0"/>
              </a:spcAft>
              <a:defRPr/>
            </a:pPr>
            <a:r>
              <a:rPr kumimoji="1" lang="ja-JP" altLang="en-US" sz="1292" dirty="0">
                <a:solidFill>
                  <a:prstClr val="black"/>
                </a:solidFill>
                <a:latin typeface="Calibri"/>
                <a:ea typeface="ＭＳ Ｐゴシック" panose="020B0600070205080204" pitchFamily="50" charset="-128"/>
              </a:rPr>
              <a:t>○住民主体、</a:t>
            </a:r>
            <a:r>
              <a:rPr kumimoji="1" lang="en-US" altLang="ja-JP" sz="1292" dirty="0">
                <a:solidFill>
                  <a:prstClr val="black"/>
                </a:solidFill>
                <a:latin typeface="ＭＳ Ｐゴシック"/>
                <a:ea typeface="ＭＳ Ｐゴシック" panose="020B0600070205080204" pitchFamily="50" charset="-128"/>
              </a:rPr>
              <a:t>NPO</a:t>
            </a:r>
            <a:r>
              <a:rPr kumimoji="1" lang="ja-JP" altLang="en-US" sz="1292" dirty="0" err="1">
                <a:solidFill>
                  <a:prstClr val="black"/>
                </a:solidFill>
                <a:latin typeface="ＭＳ Ｐゴシック"/>
                <a:ea typeface="ＭＳ Ｐゴシック" panose="020B0600070205080204" pitchFamily="50" charset="-128"/>
              </a:rPr>
              <a:t>、</a:t>
            </a:r>
            <a:r>
              <a:rPr kumimoji="1" lang="ja-JP" altLang="en-US" sz="1292" dirty="0">
                <a:solidFill>
                  <a:prstClr val="black"/>
                </a:solidFill>
                <a:latin typeface="ＭＳ Ｐゴシック"/>
                <a:ea typeface="ＭＳ Ｐゴシック" panose="020B0600070205080204" pitchFamily="50" charset="-128"/>
              </a:rPr>
              <a:t>民間企業等多様な</a:t>
            </a:r>
            <a:endParaRPr kumimoji="1" lang="en-US" altLang="ja-JP" sz="1292" dirty="0">
              <a:solidFill>
                <a:prstClr val="black"/>
              </a:solidFill>
              <a:latin typeface="ＭＳ Ｐゴシック"/>
              <a:ea typeface="ＭＳ Ｐゴシック" panose="020B0600070205080204" pitchFamily="50" charset="-128"/>
            </a:endParaRPr>
          </a:p>
          <a:p>
            <a:pPr defTabSz="843318" fontAlgn="base">
              <a:spcBef>
                <a:spcPct val="0"/>
              </a:spcBef>
              <a:spcAft>
                <a:spcPct val="0"/>
              </a:spcAft>
              <a:defRPr/>
            </a:pPr>
            <a:r>
              <a:rPr kumimoji="1" lang="ja-JP" altLang="en-US" sz="1292" dirty="0">
                <a:solidFill>
                  <a:prstClr val="black"/>
                </a:solidFill>
                <a:latin typeface="ＭＳ Ｐゴシック"/>
                <a:ea typeface="ＭＳ Ｐゴシック" panose="020B0600070205080204" pitchFamily="50" charset="-128"/>
              </a:rPr>
              <a:t>　 主体による</a:t>
            </a:r>
            <a:r>
              <a:rPr kumimoji="1" lang="ja-JP" altLang="en-US" sz="1292" dirty="0">
                <a:solidFill>
                  <a:prstClr val="black"/>
                </a:solidFill>
                <a:latin typeface="Calibri"/>
                <a:ea typeface="ＭＳ Ｐゴシック" panose="020B0600070205080204" pitchFamily="50" charset="-128"/>
              </a:rPr>
              <a:t>サービス提供</a:t>
            </a:r>
            <a:endParaRPr kumimoji="1" lang="en-US" altLang="ja-JP" sz="1292" dirty="0">
              <a:solidFill>
                <a:prstClr val="black"/>
              </a:solidFill>
              <a:latin typeface="Calibri"/>
              <a:ea typeface="ＭＳ Ｐゴシック" panose="020B0600070205080204" pitchFamily="50" charset="-128"/>
            </a:endParaRPr>
          </a:p>
          <a:p>
            <a:pPr defTabSz="843318" fontAlgn="base">
              <a:spcBef>
                <a:spcPct val="0"/>
              </a:spcBef>
              <a:spcAft>
                <a:spcPct val="0"/>
              </a:spcAft>
              <a:defRPr/>
            </a:pPr>
            <a:endParaRPr kumimoji="1" lang="en-US" altLang="ja-JP" sz="1292" dirty="0">
              <a:solidFill>
                <a:prstClr val="black"/>
              </a:solidFill>
              <a:latin typeface="Calibri"/>
              <a:ea typeface="ＭＳ Ｐゴシック" panose="020B0600070205080204" pitchFamily="50" charset="-128"/>
            </a:endParaRPr>
          </a:p>
          <a:p>
            <a:pPr defTabSz="843318" fontAlgn="base">
              <a:spcBef>
                <a:spcPct val="0"/>
              </a:spcBef>
              <a:spcAft>
                <a:spcPct val="0"/>
              </a:spcAft>
              <a:defRPr/>
            </a:pPr>
            <a:r>
              <a:rPr kumimoji="1" lang="ja-JP" altLang="en-US" sz="1292" dirty="0">
                <a:solidFill>
                  <a:prstClr val="black"/>
                </a:solidFill>
                <a:latin typeface="Calibri"/>
                <a:ea typeface="ＭＳ Ｐゴシック" panose="020B0600070205080204" pitchFamily="50" charset="-128"/>
              </a:rPr>
              <a:t>　　・地域サロンの開催</a:t>
            </a:r>
            <a:endParaRPr kumimoji="1" lang="en-US" altLang="ja-JP" sz="1292" dirty="0">
              <a:solidFill>
                <a:prstClr val="black"/>
              </a:solidFill>
              <a:latin typeface="Calibri"/>
              <a:ea typeface="ＭＳ Ｐゴシック" panose="020B0600070205080204" pitchFamily="50" charset="-128"/>
            </a:endParaRPr>
          </a:p>
          <a:p>
            <a:pPr defTabSz="843318" fontAlgn="base">
              <a:spcBef>
                <a:spcPct val="0"/>
              </a:spcBef>
              <a:spcAft>
                <a:spcPct val="0"/>
              </a:spcAft>
              <a:defRPr/>
            </a:pPr>
            <a:r>
              <a:rPr kumimoji="1" lang="ja-JP" altLang="en-US" sz="1292" dirty="0">
                <a:solidFill>
                  <a:prstClr val="black"/>
                </a:solidFill>
                <a:latin typeface="Calibri"/>
                <a:ea typeface="ＭＳ Ｐゴシック" panose="020B0600070205080204" pitchFamily="50" charset="-128"/>
              </a:rPr>
              <a:t>　　・見守り、安否確認</a:t>
            </a:r>
            <a:endParaRPr kumimoji="1" lang="en-US" altLang="ja-JP" sz="1292" dirty="0">
              <a:solidFill>
                <a:prstClr val="black"/>
              </a:solidFill>
              <a:latin typeface="Calibri"/>
              <a:ea typeface="ＭＳ Ｐゴシック" panose="020B0600070205080204" pitchFamily="50" charset="-128"/>
            </a:endParaRPr>
          </a:p>
          <a:p>
            <a:pPr defTabSz="843318" fontAlgn="base">
              <a:spcBef>
                <a:spcPct val="0"/>
              </a:spcBef>
              <a:spcAft>
                <a:spcPct val="0"/>
              </a:spcAft>
              <a:defRPr/>
            </a:pPr>
            <a:r>
              <a:rPr kumimoji="1" lang="ja-JP" altLang="en-US" sz="1292" dirty="0">
                <a:solidFill>
                  <a:prstClr val="black"/>
                </a:solidFill>
                <a:latin typeface="Calibri"/>
                <a:ea typeface="ＭＳ Ｐゴシック" panose="020B0600070205080204" pitchFamily="50" charset="-128"/>
              </a:rPr>
              <a:t>　　・外出支援</a:t>
            </a:r>
            <a:endParaRPr kumimoji="1" lang="en-US" altLang="ja-JP" sz="1292" dirty="0">
              <a:solidFill>
                <a:prstClr val="black"/>
              </a:solidFill>
              <a:latin typeface="Calibri"/>
              <a:ea typeface="ＭＳ Ｐゴシック" panose="020B0600070205080204" pitchFamily="50" charset="-128"/>
            </a:endParaRPr>
          </a:p>
          <a:p>
            <a:pPr defTabSz="843318" fontAlgn="base">
              <a:spcBef>
                <a:spcPct val="0"/>
              </a:spcBef>
              <a:spcAft>
                <a:spcPct val="0"/>
              </a:spcAft>
              <a:defRPr/>
            </a:pPr>
            <a:r>
              <a:rPr kumimoji="1" lang="ja-JP" altLang="en-US" sz="1292" dirty="0">
                <a:solidFill>
                  <a:prstClr val="black"/>
                </a:solidFill>
                <a:latin typeface="Calibri"/>
                <a:ea typeface="ＭＳ Ｐゴシック" panose="020B0600070205080204" pitchFamily="50" charset="-128"/>
              </a:rPr>
              <a:t>　　・買い物、調理、掃除などの家事支援</a:t>
            </a:r>
            <a:endParaRPr kumimoji="1" lang="en-US" altLang="ja-JP" sz="1292" dirty="0">
              <a:solidFill>
                <a:prstClr val="black"/>
              </a:solidFill>
              <a:latin typeface="Calibri"/>
              <a:ea typeface="ＭＳ Ｐゴシック" panose="020B0600070205080204" pitchFamily="50" charset="-128"/>
            </a:endParaRPr>
          </a:p>
          <a:p>
            <a:pPr defTabSz="843318" fontAlgn="base">
              <a:spcBef>
                <a:spcPct val="0"/>
              </a:spcBef>
              <a:spcAft>
                <a:spcPct val="0"/>
              </a:spcAft>
              <a:defRPr/>
            </a:pPr>
            <a:r>
              <a:rPr kumimoji="1" lang="ja-JP" altLang="en-US" sz="1292" dirty="0">
                <a:solidFill>
                  <a:prstClr val="black"/>
                </a:solidFill>
                <a:latin typeface="Calibri"/>
                <a:ea typeface="ＭＳ Ｐゴシック" panose="020B0600070205080204" pitchFamily="50" charset="-128"/>
              </a:rPr>
              <a:t>　　・介護者支援 　等　</a:t>
            </a:r>
            <a:endParaRPr kumimoji="1" lang="en-US" altLang="ja-JP" sz="1292" dirty="0">
              <a:solidFill>
                <a:prstClr val="black"/>
              </a:solidFill>
              <a:latin typeface="Calibri"/>
              <a:ea typeface="ＭＳ Ｐゴシック" panose="020B0600070205080204" pitchFamily="50" charset="-128"/>
            </a:endParaRPr>
          </a:p>
          <a:p>
            <a:pPr defTabSz="843318" fontAlgn="base">
              <a:spcBef>
                <a:spcPct val="0"/>
              </a:spcBef>
              <a:spcAft>
                <a:spcPct val="0"/>
              </a:spcAft>
              <a:defRPr/>
            </a:pPr>
            <a:r>
              <a:rPr kumimoji="1" lang="ja-JP" altLang="en-US" sz="1292" dirty="0">
                <a:solidFill>
                  <a:prstClr val="black"/>
                </a:solidFill>
                <a:latin typeface="Calibri"/>
                <a:ea typeface="ＭＳ Ｐゴシック" panose="020B0600070205080204" pitchFamily="50" charset="-128"/>
              </a:rPr>
              <a:t>　</a:t>
            </a:r>
            <a:endParaRPr kumimoji="1" lang="en-US" altLang="ja-JP" sz="1292" dirty="0">
              <a:solidFill>
                <a:prstClr val="black"/>
              </a:solidFill>
              <a:latin typeface="Calibri"/>
              <a:ea typeface="ＭＳ Ｐゴシック" panose="020B0600070205080204" pitchFamily="50" charset="-128"/>
            </a:endParaRPr>
          </a:p>
          <a:p>
            <a:pPr defTabSz="843318" fontAlgn="base">
              <a:spcBef>
                <a:spcPct val="0"/>
              </a:spcBef>
              <a:spcAft>
                <a:spcPct val="0"/>
              </a:spcAft>
              <a:defRPr/>
            </a:pPr>
            <a:endParaRPr kumimoji="1" lang="en-US" altLang="ja-JP" sz="1292" dirty="0">
              <a:solidFill>
                <a:prstClr val="black"/>
              </a:solidFill>
              <a:latin typeface="Calibri"/>
              <a:ea typeface="ＭＳ Ｐゴシック" panose="020B0600070205080204" pitchFamily="50" charset="-128"/>
            </a:endParaRPr>
          </a:p>
        </p:txBody>
      </p:sp>
      <p:sp>
        <p:nvSpPr>
          <p:cNvPr id="18" name="二等辺三角形 17"/>
          <p:cNvSpPr/>
          <p:nvPr/>
        </p:nvSpPr>
        <p:spPr>
          <a:xfrm>
            <a:off x="971551" y="5120054"/>
            <a:ext cx="7416311" cy="33264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43318" fontAlgn="base">
              <a:spcBef>
                <a:spcPct val="0"/>
              </a:spcBef>
              <a:spcAft>
                <a:spcPct val="0"/>
              </a:spcAft>
              <a:defRPr/>
            </a:pPr>
            <a:r>
              <a:rPr kumimoji="1" lang="ja-JP" altLang="en-US" sz="1477" b="1" dirty="0">
                <a:solidFill>
                  <a:prstClr val="white"/>
                </a:solidFill>
                <a:latin typeface="Calibri"/>
                <a:ea typeface="ＭＳ Ｐゴシック" panose="020B0600070205080204" pitchFamily="50" charset="-128"/>
              </a:rPr>
              <a:t>バックアップ</a:t>
            </a:r>
          </a:p>
        </p:txBody>
      </p:sp>
      <p:sp>
        <p:nvSpPr>
          <p:cNvPr id="22" name="二等辺三角形 21"/>
          <p:cNvSpPr/>
          <p:nvPr/>
        </p:nvSpPr>
        <p:spPr>
          <a:xfrm>
            <a:off x="1043355" y="5821974"/>
            <a:ext cx="7417777" cy="332642"/>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43318" fontAlgn="base">
              <a:spcBef>
                <a:spcPct val="0"/>
              </a:spcBef>
              <a:spcAft>
                <a:spcPct val="0"/>
              </a:spcAft>
              <a:defRPr/>
            </a:pPr>
            <a:r>
              <a:rPr kumimoji="1" lang="ja-JP" altLang="en-US" sz="1662" b="1" dirty="0">
                <a:solidFill>
                  <a:prstClr val="white"/>
                </a:solidFill>
                <a:latin typeface="Calibri"/>
                <a:ea typeface="ＭＳ Ｐゴシック" panose="020B0600070205080204" pitchFamily="50" charset="-128"/>
              </a:rPr>
              <a:t>バックアップ</a:t>
            </a:r>
          </a:p>
        </p:txBody>
      </p:sp>
      <p:sp>
        <p:nvSpPr>
          <p:cNvPr id="23" name="角丸四角形 22"/>
          <p:cNvSpPr/>
          <p:nvPr/>
        </p:nvSpPr>
        <p:spPr>
          <a:xfrm>
            <a:off x="899747" y="6220558"/>
            <a:ext cx="7561385" cy="332642"/>
          </a:xfrm>
          <a:prstGeom prst="roundRect">
            <a:avLst/>
          </a:prstGeom>
          <a:solidFill>
            <a:schemeClr val="accent1">
              <a:lumMod val="60000"/>
              <a:lumOff val="40000"/>
            </a:schemeClr>
          </a:solidFill>
          <a:ln w="6350">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43318" fontAlgn="base">
              <a:spcBef>
                <a:spcPct val="0"/>
              </a:spcBef>
              <a:spcAft>
                <a:spcPct val="0"/>
              </a:spcAft>
              <a:defRPr/>
            </a:pPr>
            <a:r>
              <a:rPr kumimoji="1" lang="ja-JP" altLang="en-US" sz="1477" dirty="0">
                <a:solidFill>
                  <a:prstClr val="black"/>
                </a:solidFill>
                <a:latin typeface="Calibri"/>
                <a:ea typeface="ＭＳ Ｐゴシック" panose="020B0600070205080204" pitchFamily="50" charset="-128"/>
              </a:rPr>
              <a:t>都道府県等による後方支援体制の充実</a:t>
            </a:r>
          </a:p>
        </p:txBody>
      </p:sp>
      <p:sp>
        <p:nvSpPr>
          <p:cNvPr id="19" name="角丸四角形 18"/>
          <p:cNvSpPr/>
          <p:nvPr/>
        </p:nvSpPr>
        <p:spPr>
          <a:xfrm>
            <a:off x="899747" y="5518639"/>
            <a:ext cx="7561385" cy="332643"/>
          </a:xfrm>
          <a:prstGeom prst="roundRect">
            <a:avLst/>
          </a:prstGeom>
          <a:solidFill>
            <a:schemeClr val="accent1">
              <a:lumMod val="60000"/>
              <a:lumOff val="40000"/>
            </a:schemeClr>
          </a:solidFill>
          <a:ln w="6350">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43318" fontAlgn="base">
              <a:spcBef>
                <a:spcPct val="0"/>
              </a:spcBef>
              <a:spcAft>
                <a:spcPct val="0"/>
              </a:spcAft>
              <a:defRPr/>
            </a:pPr>
            <a:r>
              <a:rPr kumimoji="1" lang="ja-JP" altLang="en-US" sz="1477" dirty="0">
                <a:solidFill>
                  <a:prstClr val="black"/>
                </a:solidFill>
                <a:latin typeface="Calibri"/>
                <a:ea typeface="ＭＳ Ｐゴシック" panose="020B0600070205080204" pitchFamily="50" charset="-128"/>
              </a:rPr>
              <a:t>市町村を核とした支援体制の充実・強化</a:t>
            </a:r>
          </a:p>
        </p:txBody>
      </p:sp>
      <p:pic>
        <p:nvPicPr>
          <p:cNvPr id="57356" name="Picture 15" descr="C:\Users\OSJSE\AppData\Local\Microsoft\Windows\Temporary Internet Files\Content.IE5\IBVVOSZQ\MC900297567[1].wm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139712" y="3997569"/>
            <a:ext cx="983273" cy="473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角丸四角形 23"/>
          <p:cNvSpPr/>
          <p:nvPr/>
        </p:nvSpPr>
        <p:spPr>
          <a:xfrm>
            <a:off x="0" y="767862"/>
            <a:ext cx="9144000" cy="1534258"/>
          </a:xfrm>
          <a:prstGeom prst="round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marL="171454" indent="-171454" defTabSz="843318">
              <a:lnSpc>
                <a:spcPts val="1569"/>
              </a:lnSpc>
              <a:defRPr/>
            </a:pPr>
            <a:r>
              <a:rPr kumimoji="1" lang="ja-JP" altLang="en-US" sz="1292" dirty="0">
                <a:solidFill>
                  <a:prstClr val="black"/>
                </a:solidFill>
                <a:latin typeface="ＭＳ Ｐゴシック"/>
                <a:ea typeface="ＭＳ Ｐゴシック" panose="020B0600070205080204" pitchFamily="50" charset="-128"/>
              </a:rPr>
              <a:t>○　</a:t>
            </a:r>
            <a:r>
              <a:rPr kumimoji="1" lang="ja-JP" altLang="en-US" sz="1292" spc="-92" dirty="0">
                <a:solidFill>
                  <a:prstClr val="black"/>
                </a:solidFill>
                <a:latin typeface="Calibri"/>
                <a:ea typeface="ＭＳ Ｐゴシック" panose="020B0600070205080204" pitchFamily="50" charset="-128"/>
              </a:rPr>
              <a:t>単身世帯等が増加し、支援を必要とする軽度の高齢者が増加する中、</a:t>
            </a:r>
            <a:r>
              <a:rPr kumimoji="1" lang="ja-JP" altLang="en-US" sz="1292" u="sng" spc="-92" dirty="0">
                <a:solidFill>
                  <a:srgbClr val="FF0000"/>
                </a:solidFill>
                <a:latin typeface="Calibri"/>
                <a:ea typeface="ＭＳ Ｐゴシック" panose="020B0600070205080204" pitchFamily="50" charset="-128"/>
              </a:rPr>
              <a:t>生活支援</a:t>
            </a:r>
            <a:r>
              <a:rPr kumimoji="1" lang="ja-JP" altLang="en-US" sz="1292" spc="-92" dirty="0">
                <a:solidFill>
                  <a:prstClr val="black"/>
                </a:solidFill>
                <a:latin typeface="Calibri"/>
                <a:ea typeface="ＭＳ Ｐゴシック" panose="020B0600070205080204" pitchFamily="50" charset="-128"/>
              </a:rPr>
              <a:t>の必要性が増加。</a:t>
            </a:r>
            <a:r>
              <a:rPr kumimoji="1" lang="ja-JP" altLang="en-US" sz="1292" u="sng" spc="-92" dirty="0">
                <a:solidFill>
                  <a:srgbClr val="FF0000"/>
                </a:solidFill>
                <a:latin typeface="Calibri"/>
                <a:ea typeface="ＭＳ Ｐゴシック" panose="020B0600070205080204" pitchFamily="50" charset="-128"/>
              </a:rPr>
              <a:t>ボランティア、ＮＰＯ、民間企業、協同組合等の多様な主体が生活支援・介護予防サービスを提供することが必要</a:t>
            </a:r>
            <a:r>
              <a:rPr kumimoji="1" lang="ja-JP" altLang="en-US" sz="1292" spc="-92" dirty="0">
                <a:solidFill>
                  <a:prstClr val="black"/>
                </a:solidFill>
                <a:latin typeface="Calibri"/>
                <a:ea typeface="ＭＳ Ｐゴシック" panose="020B0600070205080204" pitchFamily="50" charset="-128"/>
              </a:rPr>
              <a:t>。</a:t>
            </a:r>
            <a:endParaRPr kumimoji="1" lang="en-US" altLang="ja-JP" sz="1292" spc="-92" dirty="0">
              <a:solidFill>
                <a:prstClr val="black"/>
              </a:solidFill>
              <a:latin typeface="Calibri"/>
              <a:ea typeface="ＭＳ Ｐゴシック" panose="020B0600070205080204" pitchFamily="50" charset="-128"/>
            </a:endParaRPr>
          </a:p>
          <a:p>
            <a:pPr marL="171454" indent="-171454" defTabSz="843318">
              <a:lnSpc>
                <a:spcPts val="1569"/>
              </a:lnSpc>
              <a:defRPr/>
            </a:pPr>
            <a:r>
              <a:rPr kumimoji="1" lang="ja-JP" altLang="en-US" sz="1292" spc="-92" dirty="0">
                <a:solidFill>
                  <a:prstClr val="black"/>
                </a:solidFill>
                <a:latin typeface="Calibri"/>
                <a:ea typeface="ＭＳ Ｐゴシック" panose="020B0600070205080204" pitchFamily="50" charset="-128"/>
              </a:rPr>
              <a:t>○　高齢者の介護予防が求められているが、</a:t>
            </a:r>
            <a:r>
              <a:rPr kumimoji="1" lang="ja-JP" altLang="en-US" sz="1292" u="sng" spc="-92" dirty="0">
                <a:solidFill>
                  <a:srgbClr val="FF0000"/>
                </a:solidFill>
                <a:latin typeface="Calibri"/>
                <a:ea typeface="ＭＳ Ｐゴシック" panose="020B0600070205080204" pitchFamily="50" charset="-128"/>
              </a:rPr>
              <a:t>社会参加・社会的役割を持つことが生きがいや介護予防</a:t>
            </a:r>
            <a:r>
              <a:rPr kumimoji="1" lang="ja-JP" altLang="en-US" sz="1292" spc="-92" dirty="0">
                <a:solidFill>
                  <a:prstClr val="black"/>
                </a:solidFill>
                <a:latin typeface="Calibri"/>
                <a:ea typeface="ＭＳ Ｐゴシック" panose="020B0600070205080204" pitchFamily="50" charset="-128"/>
              </a:rPr>
              <a:t>につながる。</a:t>
            </a:r>
            <a:endParaRPr kumimoji="1" lang="en-US" altLang="ja-JP" sz="1292" spc="-92" dirty="0">
              <a:solidFill>
                <a:prstClr val="black"/>
              </a:solidFill>
              <a:latin typeface="Calibri"/>
              <a:ea typeface="ＭＳ Ｐゴシック" panose="020B0600070205080204" pitchFamily="50" charset="-128"/>
            </a:endParaRPr>
          </a:p>
          <a:p>
            <a:pPr marL="171454" indent="-171454" defTabSz="843318">
              <a:lnSpc>
                <a:spcPts val="1569"/>
              </a:lnSpc>
              <a:defRPr/>
            </a:pPr>
            <a:r>
              <a:rPr kumimoji="1" lang="ja-JP" altLang="ja-JP" sz="1292" dirty="0">
                <a:solidFill>
                  <a:prstClr val="black"/>
                </a:solidFill>
                <a:latin typeface="Calibri"/>
                <a:ea typeface="ＭＳ Ｐゴシック" panose="020B0600070205080204" pitchFamily="50" charset="-128"/>
              </a:rPr>
              <a:t>○</a:t>
            </a:r>
            <a:r>
              <a:rPr kumimoji="1" lang="ja-JP" altLang="en-US" sz="1292" dirty="0">
                <a:solidFill>
                  <a:prstClr val="black"/>
                </a:solidFill>
                <a:latin typeface="Calibri"/>
                <a:ea typeface="ＭＳ Ｐゴシック" panose="020B0600070205080204" pitchFamily="50" charset="-128"/>
              </a:rPr>
              <a:t>　</a:t>
            </a:r>
            <a:r>
              <a:rPr kumimoji="1" lang="ja-JP" altLang="ja-JP" sz="1292" dirty="0">
                <a:solidFill>
                  <a:prstClr val="black"/>
                </a:solidFill>
                <a:latin typeface="Calibri"/>
                <a:ea typeface="ＭＳ Ｐゴシック" panose="020B0600070205080204" pitchFamily="50" charset="-128"/>
              </a:rPr>
              <a:t>多様な生活支援</a:t>
            </a:r>
            <a:r>
              <a:rPr kumimoji="1" lang="ja-JP" altLang="en-US" sz="1292" dirty="0">
                <a:solidFill>
                  <a:prstClr val="black"/>
                </a:solidFill>
                <a:latin typeface="Calibri"/>
                <a:ea typeface="ＭＳ Ｐゴシック" panose="020B0600070205080204" pitchFamily="50" charset="-128"/>
              </a:rPr>
              <a:t>・介護予防</a:t>
            </a:r>
            <a:r>
              <a:rPr kumimoji="1" lang="ja-JP" altLang="ja-JP" sz="1292" dirty="0">
                <a:solidFill>
                  <a:prstClr val="black"/>
                </a:solidFill>
                <a:latin typeface="Calibri"/>
                <a:ea typeface="ＭＳ Ｐゴシック" panose="020B0600070205080204" pitchFamily="50" charset="-128"/>
              </a:rPr>
              <a:t>サービスが利用できるような地域づくりを市町村が支援することについて、制度的な位置づけの強化を図る。具体的には、生活支援</a:t>
            </a:r>
            <a:r>
              <a:rPr kumimoji="1" lang="ja-JP" altLang="en-US" sz="1292" dirty="0">
                <a:solidFill>
                  <a:prstClr val="black"/>
                </a:solidFill>
                <a:latin typeface="Calibri"/>
                <a:ea typeface="ＭＳ Ｐゴシック" panose="020B0600070205080204" pitchFamily="50" charset="-128"/>
              </a:rPr>
              <a:t>・介護予防</a:t>
            </a:r>
            <a:r>
              <a:rPr kumimoji="1" lang="ja-JP" altLang="ja-JP" sz="1292" dirty="0">
                <a:solidFill>
                  <a:prstClr val="black"/>
                </a:solidFill>
                <a:latin typeface="Calibri"/>
                <a:ea typeface="ＭＳ Ｐゴシック" panose="020B0600070205080204" pitchFamily="50" charset="-128"/>
              </a:rPr>
              <a:t>サービスの充実に向けて、ボランティア等の生活支援の担い手の養成・発掘等の地域資源の開発やそのネットワーク化などを行う</a:t>
            </a:r>
            <a:r>
              <a:rPr kumimoji="1" lang="ja-JP" altLang="ja-JP" sz="1292" u="sng" dirty="0">
                <a:solidFill>
                  <a:srgbClr val="FF0000"/>
                </a:solidFill>
                <a:latin typeface="Calibri"/>
                <a:ea typeface="ＭＳ Ｐゴシック" panose="020B0600070205080204" pitchFamily="50" charset="-128"/>
              </a:rPr>
              <a:t>「生活支援コーディネーター</a:t>
            </a:r>
            <a:r>
              <a:rPr kumimoji="1" lang="ja-JP" altLang="en-US" sz="1292" u="sng" dirty="0">
                <a:solidFill>
                  <a:srgbClr val="FF0000"/>
                </a:solidFill>
                <a:latin typeface="Calibri"/>
                <a:ea typeface="ＭＳ Ｐゴシック" panose="020B0600070205080204" pitchFamily="50" charset="-128"/>
              </a:rPr>
              <a:t>（地域支え合い推進員）</a:t>
            </a:r>
            <a:r>
              <a:rPr kumimoji="1" lang="ja-JP" altLang="ja-JP" sz="1292" u="sng" dirty="0">
                <a:solidFill>
                  <a:srgbClr val="FF0000"/>
                </a:solidFill>
                <a:latin typeface="Calibri"/>
                <a:ea typeface="ＭＳ Ｐゴシック" panose="020B0600070205080204" pitchFamily="50" charset="-128"/>
              </a:rPr>
              <a:t>」の配置などについて、介護保険法の地域支援事業に位置づける</a:t>
            </a:r>
            <a:r>
              <a:rPr kumimoji="1" lang="ja-JP" altLang="ja-JP" sz="1292" dirty="0">
                <a:solidFill>
                  <a:prstClr val="black"/>
                </a:solidFill>
                <a:latin typeface="Calibri"/>
                <a:ea typeface="ＭＳ Ｐゴシック" panose="020B0600070205080204" pitchFamily="50" charset="-128"/>
              </a:rPr>
              <a:t>。</a:t>
            </a:r>
          </a:p>
        </p:txBody>
      </p:sp>
      <p:sp>
        <p:nvSpPr>
          <p:cNvPr id="26" name="タイトル 1"/>
          <p:cNvSpPr txBox="1">
            <a:spLocks/>
          </p:cNvSpPr>
          <p:nvPr/>
        </p:nvSpPr>
        <p:spPr>
          <a:xfrm>
            <a:off x="384473" y="320339"/>
            <a:ext cx="8294260" cy="373535"/>
          </a:xfrm>
          <a:prstGeom prst="rect">
            <a:avLst/>
          </a:prstGeom>
          <a:solidFill>
            <a:srgbClr val="FFFF00">
              <a:alpha val="32000"/>
            </a:srgbClr>
          </a:solidFill>
          <a:ln>
            <a:solidFill>
              <a:schemeClr val="tx1"/>
            </a:solidFill>
          </a:ln>
          <a:scene3d>
            <a:camera prst="orthographicFront"/>
            <a:lightRig rig="threePt" dir="t"/>
          </a:scene3d>
          <a:sp3d>
            <a:bevelT/>
          </a:sp3d>
        </p:spPr>
        <p:txBody>
          <a:bodyPr anchor="ctr"/>
          <a:lstStyle/>
          <a:p>
            <a:pPr algn="ctr" defTabSz="843318">
              <a:spcBef>
                <a:spcPct val="0"/>
              </a:spcBef>
              <a:defRPr/>
            </a:pPr>
            <a:r>
              <a:rPr kumimoji="1" lang="ja-JP" altLang="en-US" sz="2215" b="1" dirty="0">
                <a:solidFill>
                  <a:prstClr val="black"/>
                </a:solidFill>
                <a:latin typeface="Calibri"/>
                <a:ea typeface="ＭＳ Ｐゴシック" panose="020B0600070205080204" pitchFamily="50" charset="-128"/>
              </a:rPr>
              <a:t>生活支援・介護予防サービスの充実と高齢者の社会参加</a:t>
            </a:r>
          </a:p>
        </p:txBody>
      </p:sp>
      <p:sp>
        <p:nvSpPr>
          <p:cNvPr id="25" name="角丸四角形 24"/>
          <p:cNvSpPr/>
          <p:nvPr/>
        </p:nvSpPr>
        <p:spPr>
          <a:xfrm>
            <a:off x="128964" y="747413"/>
            <a:ext cx="8950663" cy="1564965"/>
          </a:xfrm>
          <a:prstGeom prst="roundRect">
            <a:avLst>
              <a:gd name="adj" fmla="val 4587"/>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11632">
              <a:defRPr/>
            </a:pPr>
            <a:endParaRPr kumimoji="1" lang="ja-JP" altLang="en-US" sz="1597" dirty="0">
              <a:solidFill>
                <a:prstClr val="white"/>
              </a:solidFill>
              <a:latin typeface="Calibri"/>
              <a:ea typeface="ＭＳ Ｐゴシック" panose="020B0600070205080204" pitchFamily="50" charset="-128"/>
            </a:endParaRPr>
          </a:p>
        </p:txBody>
      </p:sp>
      <p:sp>
        <p:nvSpPr>
          <p:cNvPr id="27" name="角丸四角形 26"/>
          <p:cNvSpPr/>
          <p:nvPr/>
        </p:nvSpPr>
        <p:spPr>
          <a:xfrm>
            <a:off x="3734870" y="2866717"/>
            <a:ext cx="1956684" cy="2228426"/>
          </a:xfrm>
          <a:prstGeom prst="roundRect">
            <a:avLst>
              <a:gd name="adj" fmla="val 4587"/>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11632">
              <a:defRPr/>
            </a:pPr>
            <a:endParaRPr kumimoji="1" lang="ja-JP" altLang="en-US" sz="1597" dirty="0">
              <a:solidFill>
                <a:prstClr val="white"/>
              </a:solidFill>
              <a:latin typeface="Calibri"/>
              <a:ea typeface="ＭＳ Ｐゴシック" panose="020B0600070205080204" pitchFamily="50" charset="-128"/>
            </a:endParaRPr>
          </a:p>
        </p:txBody>
      </p:sp>
      <p:sp>
        <p:nvSpPr>
          <p:cNvPr id="2" name="スライド番号プレースホルダー 1"/>
          <p:cNvSpPr>
            <a:spLocks noGrp="1"/>
          </p:cNvSpPr>
          <p:nvPr>
            <p:ph type="sldNum" sz="quarter" idx="12"/>
          </p:nvPr>
        </p:nvSpPr>
        <p:spPr/>
        <p:txBody>
          <a:bodyPr/>
          <a:lstStyle/>
          <a:p>
            <a:fld id="{398594B6-4438-4475-8246-D240D838FC82}" type="slidenum">
              <a:rPr lang="ja-JP" altLang="en-US" smtClean="0"/>
              <a:pPr/>
              <a:t>26</a:t>
            </a:fld>
            <a:endParaRPr lang="ja-JP" altLang="en-US"/>
          </a:p>
        </p:txBody>
      </p:sp>
    </p:spTree>
    <p:extLst>
      <p:ext uri="{BB962C8B-B14F-4D97-AF65-F5344CB8AC3E}">
        <p14:creationId xmlns:p14="http://schemas.microsoft.com/office/powerpoint/2010/main" val="3327723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ppt_x"/>
                                          </p:val>
                                        </p:tav>
                                        <p:tav tm="100000">
                                          <p:val>
                                            <p:strVal val="#ppt_x"/>
                                          </p:val>
                                        </p:tav>
                                      </p:tavLst>
                                    </p:anim>
                                    <p:anim calcmode="lin" valueType="num">
                                      <p:cBhvr additive="base">
                                        <p:cTn id="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additive="base">
                                        <p:cTn id="13" dur="500" fill="hold"/>
                                        <p:tgtEl>
                                          <p:spTgt spid="27"/>
                                        </p:tgtEl>
                                        <p:attrNameLst>
                                          <p:attrName>ppt_x</p:attrName>
                                        </p:attrNameLst>
                                      </p:cBhvr>
                                      <p:tavLst>
                                        <p:tav tm="0">
                                          <p:val>
                                            <p:strVal val="#ppt_x"/>
                                          </p:val>
                                        </p:tav>
                                        <p:tav tm="100000">
                                          <p:val>
                                            <p:strVal val="#ppt_x"/>
                                          </p:val>
                                        </p:tav>
                                      </p:tavLst>
                                    </p:anim>
                                    <p:anim calcmode="lin" valueType="num">
                                      <p:cBhvr additive="base">
                                        <p:cTn id="14"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54D59273-CF6A-4105-986B-03FD5A07102F}" type="slidenum">
              <a:rPr kumimoji="1" lang="ja-JP" altLang="en-US" smtClean="0"/>
              <a:t>27</a:t>
            </a:fld>
            <a:endParaRPr kumimoji="1" lang="ja-JP" altLang="en-US"/>
          </a:p>
        </p:txBody>
      </p:sp>
      <p:graphicFrame>
        <p:nvGraphicFramePr>
          <p:cNvPr id="25" name="表 24">
            <a:extLst>
              <a:ext uri="{FF2B5EF4-FFF2-40B4-BE49-F238E27FC236}">
                <a16:creationId xmlns:a16="http://schemas.microsoft.com/office/drawing/2014/main" id="{66DCAA44-3C67-49CC-B36E-C440AD156F56}"/>
              </a:ext>
            </a:extLst>
          </p:cNvPr>
          <p:cNvGraphicFramePr>
            <a:graphicFrameLocks noGrp="1"/>
          </p:cNvGraphicFramePr>
          <p:nvPr>
            <p:extLst>
              <p:ext uri="{D42A27DB-BD31-4B8C-83A1-F6EECF244321}">
                <p14:modId xmlns:p14="http://schemas.microsoft.com/office/powerpoint/2010/main" val="3423170507"/>
              </p:ext>
            </p:extLst>
          </p:nvPr>
        </p:nvGraphicFramePr>
        <p:xfrm>
          <a:off x="313931" y="949474"/>
          <a:ext cx="8329325" cy="5406877"/>
        </p:xfrm>
        <a:graphic>
          <a:graphicData uri="http://schemas.openxmlformats.org/drawingml/2006/table">
            <a:tbl>
              <a:tblPr firstRow="1" firstCol="1" bandRow="1">
                <a:tableStyleId>{5C22544A-7EE6-4342-B048-85BDC9FD1C3A}</a:tableStyleId>
              </a:tblPr>
              <a:tblGrid>
                <a:gridCol w="2425818">
                  <a:extLst>
                    <a:ext uri="{9D8B030D-6E8A-4147-A177-3AD203B41FA5}">
                      <a16:colId xmlns:a16="http://schemas.microsoft.com/office/drawing/2014/main" val="4231777648"/>
                    </a:ext>
                  </a:extLst>
                </a:gridCol>
                <a:gridCol w="5903507">
                  <a:extLst>
                    <a:ext uri="{9D8B030D-6E8A-4147-A177-3AD203B41FA5}">
                      <a16:colId xmlns:a16="http://schemas.microsoft.com/office/drawing/2014/main" val="197188763"/>
                    </a:ext>
                  </a:extLst>
                </a:gridCol>
              </a:tblGrid>
              <a:tr h="318887">
                <a:tc>
                  <a:txBody>
                    <a:bodyPr/>
                    <a:lstStyle/>
                    <a:p>
                      <a:pPr algn="ctr">
                        <a:spcAft>
                          <a:spcPts val="0"/>
                        </a:spcAft>
                      </a:pPr>
                      <a:r>
                        <a:rPr lang="ja-JP" sz="1600" kern="100" dirty="0">
                          <a:effectLst/>
                        </a:rPr>
                        <a:t>類型</a:t>
                      </a:r>
                      <a:endParaRPr lang="ja-JP" sz="1600" kern="100" dirty="0">
                        <a:effectLst/>
                        <a:latin typeface="HGPｺﾞｼｯｸM" panose="020B0600000000000000" pitchFamily="50" charset="-128"/>
                        <a:ea typeface="HGPｺﾞｼｯｸM" panose="020B0600000000000000" pitchFamily="50" charset="-128"/>
                        <a:cs typeface="Times New Roman" panose="02020603050405020304" pitchFamily="18" charset="0"/>
                      </a:endParaRPr>
                    </a:p>
                  </a:txBody>
                  <a:tcPr marL="30481" marR="30481" marT="30481" marB="30481" anchor="ctr"/>
                </a:tc>
                <a:tc>
                  <a:txBody>
                    <a:bodyPr/>
                    <a:lstStyle/>
                    <a:p>
                      <a:pPr algn="ctr">
                        <a:spcAft>
                          <a:spcPts val="0"/>
                        </a:spcAft>
                      </a:pPr>
                      <a:r>
                        <a:rPr lang="ja-JP" sz="1600" kern="100" dirty="0">
                          <a:effectLst/>
                        </a:rPr>
                        <a:t>概要</a:t>
                      </a:r>
                      <a:endParaRPr lang="ja-JP" sz="1600" kern="100" dirty="0">
                        <a:effectLst/>
                        <a:latin typeface="HGPｺﾞｼｯｸM" panose="020B0600000000000000" pitchFamily="50" charset="-128"/>
                        <a:ea typeface="HGPｺﾞｼｯｸM" panose="020B0600000000000000" pitchFamily="50" charset="-128"/>
                        <a:cs typeface="Times New Roman" panose="02020603050405020304" pitchFamily="18" charset="0"/>
                      </a:endParaRPr>
                    </a:p>
                  </a:txBody>
                  <a:tcPr marL="30481" marR="30481" marT="30481" marB="30481" anchor="ctr"/>
                </a:tc>
                <a:extLst>
                  <a:ext uri="{0D108BD9-81ED-4DB2-BD59-A6C34878D82A}">
                    <a16:rowId xmlns:a16="http://schemas.microsoft.com/office/drawing/2014/main" val="795510713"/>
                  </a:ext>
                </a:extLst>
              </a:tr>
              <a:tr h="861335">
                <a:tc>
                  <a:txBody>
                    <a:bodyPr/>
                    <a:lstStyle/>
                    <a:p>
                      <a:pPr algn="just">
                        <a:spcAft>
                          <a:spcPts val="0"/>
                        </a:spcAft>
                      </a:pPr>
                      <a:r>
                        <a:rPr lang="ja-JP" sz="1600" kern="100" dirty="0">
                          <a:effectLst/>
                        </a:rPr>
                        <a:t>類型①：通院等をする場合における</a:t>
                      </a:r>
                      <a:r>
                        <a:rPr lang="ja-JP" sz="1600" u="sng" kern="100" dirty="0">
                          <a:effectLst/>
                        </a:rPr>
                        <a:t>送迎前後の付き添い支援</a:t>
                      </a:r>
                      <a:endParaRPr lang="ja-JP" sz="1600" kern="100" dirty="0">
                        <a:effectLst/>
                        <a:latin typeface="HGPｺﾞｼｯｸM" panose="020B0600000000000000" pitchFamily="50" charset="-128"/>
                        <a:ea typeface="HGPｺﾞｼｯｸM" panose="020B0600000000000000" pitchFamily="50" charset="-128"/>
                        <a:cs typeface="Times New Roman" panose="02020603050405020304" pitchFamily="18" charset="0"/>
                      </a:endParaRPr>
                    </a:p>
                  </a:txBody>
                  <a:tcPr marL="30481" marR="30481" marT="30481" marB="30481"/>
                </a:tc>
                <a:tc>
                  <a:txBody>
                    <a:bodyPr/>
                    <a:lstStyle/>
                    <a:p>
                      <a:pPr marL="0" lvl="0" indent="0" algn="just">
                        <a:spcAft>
                          <a:spcPts val="0"/>
                        </a:spcAft>
                        <a:buSzPts val="1050"/>
                        <a:buFont typeface="Wingdings" panose="05000000000000000000" pitchFamily="2" charset="2"/>
                        <a:buNone/>
                      </a:pPr>
                      <a:r>
                        <a:rPr lang="ja-JP" altLang="en-US" sz="1600" kern="100" dirty="0">
                          <a:effectLst/>
                        </a:rPr>
                        <a:t>・</a:t>
                      </a:r>
                      <a:r>
                        <a:rPr lang="ja-JP" sz="1600" kern="100" dirty="0">
                          <a:effectLst/>
                        </a:rPr>
                        <a:t>送迎前後の付き添い支援に関する間接経費は、補助の</a:t>
                      </a:r>
                      <a:endParaRPr lang="en-US" altLang="ja-JP" sz="1600" kern="100" dirty="0">
                        <a:effectLst/>
                      </a:endParaRPr>
                    </a:p>
                    <a:p>
                      <a:pPr marL="0" lvl="0" indent="0" algn="just">
                        <a:spcAft>
                          <a:spcPts val="0"/>
                        </a:spcAft>
                        <a:buSzPts val="1050"/>
                        <a:buFont typeface="Wingdings" panose="05000000000000000000" pitchFamily="2" charset="2"/>
                        <a:buNone/>
                      </a:pPr>
                      <a:r>
                        <a:rPr lang="ja-JP" altLang="en-US" sz="1600" kern="100" dirty="0">
                          <a:effectLst/>
                        </a:rPr>
                        <a:t> </a:t>
                      </a:r>
                      <a:r>
                        <a:rPr lang="ja-JP" sz="1600" kern="100" dirty="0">
                          <a:effectLst/>
                        </a:rPr>
                        <a:t>対象となるが、移送に関する直接経費は対象とならない。</a:t>
                      </a:r>
                    </a:p>
                    <a:p>
                      <a:pPr marL="0" lvl="0" indent="0" algn="just">
                        <a:spcAft>
                          <a:spcPts val="0"/>
                        </a:spcAft>
                        <a:buSzPts val="1050"/>
                        <a:buFont typeface="Wingdings" panose="05000000000000000000" pitchFamily="2" charset="2"/>
                        <a:buNone/>
                      </a:pPr>
                      <a:r>
                        <a:rPr lang="ja-JP" altLang="en-US" sz="1600" kern="100" dirty="0">
                          <a:effectLst/>
                        </a:rPr>
                        <a:t>・</a:t>
                      </a:r>
                      <a:r>
                        <a:rPr lang="ja-JP" sz="1600" kern="100" dirty="0">
                          <a:effectLst/>
                        </a:rPr>
                        <a:t>利用者から、</a:t>
                      </a:r>
                      <a:r>
                        <a:rPr lang="ja-JP" sz="1600" u="sng" kern="100" dirty="0">
                          <a:effectLst/>
                        </a:rPr>
                        <a:t>ガソリン代等実費を受け取ることも可能</a:t>
                      </a:r>
                      <a:r>
                        <a:rPr lang="ja-JP" sz="1600" kern="100" dirty="0">
                          <a:effectLst/>
                        </a:rPr>
                        <a:t>。</a:t>
                      </a:r>
                      <a:endParaRPr lang="ja-JP" sz="1600" kern="100" dirty="0">
                        <a:effectLst/>
                        <a:latin typeface="HGPｺﾞｼｯｸM" panose="020B0600000000000000" pitchFamily="50" charset="-128"/>
                        <a:ea typeface="ＭＳ 明朝" panose="02020609040205080304" pitchFamily="17" charset="-128"/>
                        <a:cs typeface="Times New Roman" panose="02020603050405020304" pitchFamily="18" charset="0"/>
                      </a:endParaRPr>
                    </a:p>
                  </a:txBody>
                  <a:tcPr marL="30481" marR="30481" marT="30481" marB="30481"/>
                </a:tc>
                <a:extLst>
                  <a:ext uri="{0D108BD9-81ED-4DB2-BD59-A6C34878D82A}">
                    <a16:rowId xmlns:a16="http://schemas.microsoft.com/office/drawing/2014/main" val="322600943"/>
                  </a:ext>
                </a:extLst>
              </a:tr>
              <a:tr h="1132507">
                <a:tc>
                  <a:txBody>
                    <a:bodyPr/>
                    <a:lstStyle/>
                    <a:p>
                      <a:pPr algn="just">
                        <a:spcAft>
                          <a:spcPts val="0"/>
                        </a:spcAft>
                      </a:pPr>
                      <a:r>
                        <a:rPr lang="ja-JP" altLang="en-US" sz="1600" kern="100" dirty="0">
                          <a:effectLst/>
                        </a:rPr>
                        <a:t>類型②：通所型サービス・通いの場の運営主体と</a:t>
                      </a:r>
                      <a:r>
                        <a:rPr lang="ja-JP" altLang="en-US" sz="1600" u="sng" kern="100" dirty="0">
                          <a:effectLst/>
                        </a:rPr>
                        <a:t>別の主体による</a:t>
                      </a:r>
                      <a:r>
                        <a:rPr lang="ja-JP" altLang="en-US" sz="1600" kern="100" dirty="0">
                          <a:effectLst/>
                        </a:rPr>
                        <a:t>送迎</a:t>
                      </a:r>
                    </a:p>
                    <a:p>
                      <a:pPr algn="just">
                        <a:spcAft>
                          <a:spcPts val="0"/>
                        </a:spcAft>
                      </a:pPr>
                      <a:endParaRPr lang="ja-JP" sz="1600" kern="100" dirty="0">
                        <a:effectLst/>
                        <a:latin typeface="HGPｺﾞｼｯｸM" panose="020B0600000000000000" pitchFamily="50" charset="-128"/>
                        <a:ea typeface="HGPｺﾞｼｯｸM" panose="020B0600000000000000" pitchFamily="50" charset="-128"/>
                        <a:cs typeface="Times New Roman" panose="02020603050405020304" pitchFamily="18" charset="0"/>
                      </a:endParaRPr>
                    </a:p>
                  </a:txBody>
                  <a:tcPr marL="30481" marR="30481" marT="30481" marB="30481"/>
                </a:tc>
                <a:tc>
                  <a:txBody>
                    <a:bodyPr/>
                    <a:lstStyle/>
                    <a:p>
                      <a:pPr marL="0" lvl="0" indent="0" algn="just">
                        <a:spcAft>
                          <a:spcPts val="0"/>
                        </a:spcAft>
                        <a:buSzPts val="1050"/>
                        <a:buFont typeface="Wingdings" panose="05000000000000000000" pitchFamily="2" charset="2"/>
                        <a:buNone/>
                      </a:pPr>
                      <a:r>
                        <a:rPr lang="ja-JP" altLang="en-US" sz="1600" kern="100" dirty="0">
                          <a:effectLst/>
                        </a:rPr>
                        <a:t>・</a:t>
                      </a:r>
                      <a:r>
                        <a:rPr lang="ja-JP" sz="1600" kern="100" dirty="0">
                          <a:effectLst/>
                        </a:rPr>
                        <a:t>総合事業による「通いの場」等への送迎であるので、</a:t>
                      </a:r>
                      <a:endParaRPr lang="en-US" altLang="ja-JP" sz="1600" kern="100" dirty="0">
                        <a:effectLst/>
                      </a:endParaRPr>
                    </a:p>
                    <a:p>
                      <a:pPr marL="0" lvl="0" indent="0" algn="just">
                        <a:spcAft>
                          <a:spcPts val="0"/>
                        </a:spcAft>
                        <a:buSzPts val="1050"/>
                        <a:buFont typeface="Wingdings" panose="05000000000000000000" pitchFamily="2" charset="2"/>
                        <a:buNone/>
                      </a:pPr>
                      <a:r>
                        <a:rPr lang="en-US" altLang="ja-JP" sz="1600" kern="100" dirty="0">
                          <a:effectLst/>
                        </a:rPr>
                        <a:t> </a:t>
                      </a:r>
                      <a:r>
                        <a:rPr lang="ja-JP" sz="1600" kern="100" dirty="0">
                          <a:effectLst/>
                        </a:rPr>
                        <a:t>間接経費の他、移送に関する</a:t>
                      </a:r>
                      <a:r>
                        <a:rPr lang="ja-JP" sz="1600" u="sng" kern="100" dirty="0">
                          <a:effectLst/>
                        </a:rPr>
                        <a:t>直接経費も補助の対象</a:t>
                      </a:r>
                      <a:r>
                        <a:rPr lang="ja-JP" sz="1600" kern="100" dirty="0">
                          <a:effectLst/>
                        </a:rPr>
                        <a:t>とする</a:t>
                      </a:r>
                      <a:r>
                        <a:rPr lang="en-US" altLang="ja-JP" sz="1600" kern="100" dirty="0">
                          <a:effectLst/>
                        </a:rPr>
                        <a:t> </a:t>
                      </a:r>
                    </a:p>
                    <a:p>
                      <a:pPr marL="0" lvl="0" indent="0" algn="just">
                        <a:spcAft>
                          <a:spcPts val="0"/>
                        </a:spcAft>
                        <a:buSzPts val="1050"/>
                        <a:buFont typeface="Wingdings" panose="05000000000000000000" pitchFamily="2" charset="2"/>
                        <a:buNone/>
                      </a:pPr>
                      <a:r>
                        <a:rPr lang="en-US" altLang="ja-JP" sz="1600" kern="100" dirty="0">
                          <a:effectLst/>
                        </a:rPr>
                        <a:t> </a:t>
                      </a:r>
                      <a:r>
                        <a:rPr lang="ja-JP" sz="1600" kern="100" dirty="0">
                          <a:effectLst/>
                        </a:rPr>
                        <a:t>ことが可能。</a:t>
                      </a:r>
                    </a:p>
                    <a:p>
                      <a:pPr marL="0" lvl="0" indent="0" algn="just">
                        <a:spcAft>
                          <a:spcPts val="0"/>
                        </a:spcAft>
                        <a:buSzPts val="1050"/>
                        <a:buFont typeface="Wingdings" panose="05000000000000000000" pitchFamily="2" charset="2"/>
                        <a:buNone/>
                      </a:pPr>
                      <a:r>
                        <a:rPr lang="ja-JP" altLang="en-US" sz="1600" kern="100" dirty="0">
                          <a:effectLst/>
                        </a:rPr>
                        <a:t>・</a:t>
                      </a:r>
                      <a:r>
                        <a:rPr lang="ja-JP" sz="1600" kern="100" dirty="0">
                          <a:effectLst/>
                        </a:rPr>
                        <a:t>送迎利用者から、</a:t>
                      </a:r>
                      <a:r>
                        <a:rPr lang="ja-JP" sz="1600" u="sng" kern="100" dirty="0">
                          <a:effectLst/>
                        </a:rPr>
                        <a:t>ガソリン代等実費を受け取ることは可能</a:t>
                      </a:r>
                      <a:r>
                        <a:rPr lang="ja-JP" sz="1600" kern="100" dirty="0">
                          <a:effectLst/>
                        </a:rPr>
                        <a:t>。</a:t>
                      </a:r>
                      <a:endParaRPr lang="ja-JP" sz="1600" kern="100" dirty="0">
                        <a:effectLst/>
                        <a:latin typeface="HGPｺﾞｼｯｸM" panose="020B0600000000000000" pitchFamily="50" charset="-128"/>
                        <a:ea typeface="ＭＳ 明朝" panose="02020609040205080304" pitchFamily="17" charset="-128"/>
                        <a:cs typeface="Times New Roman" panose="02020603050405020304" pitchFamily="18" charset="0"/>
                      </a:endParaRPr>
                    </a:p>
                  </a:txBody>
                  <a:tcPr marL="30481" marR="30481" marT="30481" marB="30481"/>
                </a:tc>
                <a:extLst>
                  <a:ext uri="{0D108BD9-81ED-4DB2-BD59-A6C34878D82A}">
                    <a16:rowId xmlns:a16="http://schemas.microsoft.com/office/drawing/2014/main" val="3537899861"/>
                  </a:ext>
                </a:extLst>
              </a:tr>
              <a:tr h="844356">
                <a:tc>
                  <a:txBody>
                    <a:bodyPr/>
                    <a:lstStyle/>
                    <a:p>
                      <a:pPr algn="just">
                        <a:spcAft>
                          <a:spcPts val="0"/>
                        </a:spcAft>
                      </a:pPr>
                      <a:r>
                        <a:rPr lang="ja-JP" sz="1600" kern="100" dirty="0">
                          <a:effectLst/>
                        </a:rPr>
                        <a:t>類型③：通所型サービス・通いの場の運営主体と</a:t>
                      </a:r>
                      <a:r>
                        <a:rPr lang="ja-JP" sz="1600" u="sng" kern="100" dirty="0">
                          <a:effectLst/>
                        </a:rPr>
                        <a:t>同一の主体による</a:t>
                      </a:r>
                      <a:r>
                        <a:rPr lang="ja-JP" sz="1600" kern="100" dirty="0">
                          <a:effectLst/>
                        </a:rPr>
                        <a:t>送迎</a:t>
                      </a:r>
                      <a:endParaRPr lang="ja-JP" sz="1600" kern="100" dirty="0">
                        <a:effectLst/>
                        <a:latin typeface="HGPｺﾞｼｯｸM" panose="020B0600000000000000" pitchFamily="50" charset="-128"/>
                        <a:ea typeface="HGPｺﾞｼｯｸM" panose="020B0600000000000000" pitchFamily="50" charset="-128"/>
                        <a:cs typeface="Times New Roman" panose="02020603050405020304" pitchFamily="18" charset="0"/>
                      </a:endParaRPr>
                    </a:p>
                  </a:txBody>
                  <a:tcPr marL="30481" marR="30481" marT="30481" marB="30481"/>
                </a:tc>
                <a:tc>
                  <a:txBody>
                    <a:bodyPr/>
                    <a:lstStyle/>
                    <a:p>
                      <a:pPr marL="0" lvl="0" indent="0" algn="just">
                        <a:spcAft>
                          <a:spcPts val="0"/>
                        </a:spcAft>
                        <a:buSzPts val="1050"/>
                        <a:buFont typeface="Wingdings" panose="05000000000000000000" pitchFamily="2" charset="2"/>
                        <a:buNone/>
                      </a:pPr>
                      <a:r>
                        <a:rPr lang="ja-JP" altLang="en-US" sz="1600" kern="100" dirty="0">
                          <a:effectLst/>
                        </a:rPr>
                        <a:t>・類型</a:t>
                      </a:r>
                      <a:r>
                        <a:rPr lang="ja-JP" sz="1600" kern="100" dirty="0">
                          <a:effectLst/>
                        </a:rPr>
                        <a:t>②と同様、間接・</a:t>
                      </a:r>
                      <a:r>
                        <a:rPr lang="ja-JP" sz="1600" u="sng" kern="100" dirty="0">
                          <a:effectLst/>
                        </a:rPr>
                        <a:t>直接経費を補助することが可能</a:t>
                      </a:r>
                      <a:r>
                        <a:rPr lang="ja-JP" sz="1600" kern="100" dirty="0">
                          <a:effectLst/>
                        </a:rPr>
                        <a:t>。</a:t>
                      </a:r>
                    </a:p>
                    <a:p>
                      <a:pPr marL="0" lvl="0" indent="0" algn="just">
                        <a:spcAft>
                          <a:spcPts val="0"/>
                        </a:spcAft>
                        <a:buSzPts val="1050"/>
                        <a:buFont typeface="Wingdings" panose="05000000000000000000" pitchFamily="2" charset="2"/>
                        <a:buNone/>
                      </a:pPr>
                      <a:r>
                        <a:rPr lang="ja-JP" altLang="en-US" sz="1600" kern="100" dirty="0">
                          <a:effectLst/>
                        </a:rPr>
                        <a:t>・</a:t>
                      </a:r>
                      <a:r>
                        <a:rPr lang="ja-JP" sz="1600" kern="100" dirty="0">
                          <a:effectLst/>
                        </a:rPr>
                        <a:t>ただし、通いの場等の利用者から受け取れるのは、送迎</a:t>
                      </a:r>
                      <a:endParaRPr lang="en-US" altLang="ja-JP" sz="1600" kern="100" dirty="0">
                        <a:effectLst/>
                      </a:endParaRPr>
                    </a:p>
                    <a:p>
                      <a:pPr marL="0" lvl="0" indent="0" algn="just">
                        <a:spcAft>
                          <a:spcPts val="0"/>
                        </a:spcAft>
                        <a:buSzPts val="1050"/>
                        <a:buFont typeface="Wingdings" panose="05000000000000000000" pitchFamily="2" charset="2"/>
                        <a:buNone/>
                      </a:pPr>
                      <a:r>
                        <a:rPr lang="en-US" altLang="ja-JP" sz="1600" kern="100" dirty="0">
                          <a:effectLst/>
                        </a:rPr>
                        <a:t> </a:t>
                      </a:r>
                      <a:r>
                        <a:rPr lang="ja-JP" sz="1600" kern="100" dirty="0">
                          <a:effectLst/>
                        </a:rPr>
                        <a:t>利用の有無に関わらず、</a:t>
                      </a:r>
                      <a:r>
                        <a:rPr lang="ja-JP" sz="1600" u="sng" kern="100" dirty="0">
                          <a:effectLst/>
                        </a:rPr>
                        <a:t>定額の通いの場等の利用料金のみ</a:t>
                      </a:r>
                      <a:r>
                        <a:rPr lang="ja-JP" sz="1600" kern="100" dirty="0">
                          <a:effectLst/>
                        </a:rPr>
                        <a:t>。</a:t>
                      </a:r>
                      <a:endParaRPr lang="ja-JP" sz="1600" kern="100" dirty="0">
                        <a:effectLst/>
                        <a:latin typeface="HGPｺﾞｼｯｸM" panose="020B0600000000000000" pitchFamily="50" charset="-128"/>
                        <a:ea typeface="ＭＳ 明朝" panose="02020609040205080304" pitchFamily="17" charset="-128"/>
                        <a:cs typeface="Times New Roman" panose="02020603050405020304" pitchFamily="18" charset="0"/>
                      </a:endParaRPr>
                    </a:p>
                  </a:txBody>
                  <a:tcPr marL="30481" marR="30481" marT="30481" marB="30481"/>
                </a:tc>
                <a:extLst>
                  <a:ext uri="{0D108BD9-81ED-4DB2-BD59-A6C34878D82A}">
                    <a16:rowId xmlns:a16="http://schemas.microsoft.com/office/drawing/2014/main" val="1099513802"/>
                  </a:ext>
                </a:extLst>
              </a:tr>
              <a:tr h="1213470">
                <a:tc>
                  <a:txBody>
                    <a:bodyPr/>
                    <a:lstStyle/>
                    <a:p>
                      <a:pPr algn="just">
                        <a:spcAft>
                          <a:spcPts val="0"/>
                        </a:spcAft>
                      </a:pPr>
                      <a:r>
                        <a:rPr lang="ja-JP" sz="1600" kern="100" dirty="0">
                          <a:effectLst/>
                        </a:rPr>
                        <a:t>類型④：</a:t>
                      </a:r>
                      <a:r>
                        <a:rPr lang="ja-JP" sz="1600" u="sng" kern="100" dirty="0">
                          <a:effectLst/>
                        </a:rPr>
                        <a:t>生活援助等と一体的に提供</a:t>
                      </a:r>
                      <a:r>
                        <a:rPr lang="ja-JP" sz="1600" kern="100" dirty="0">
                          <a:effectLst/>
                        </a:rPr>
                        <a:t>される送迎</a:t>
                      </a:r>
                      <a:endParaRPr lang="ja-JP" sz="1600" kern="100" dirty="0">
                        <a:effectLst/>
                        <a:latin typeface="HGPｺﾞｼｯｸM" panose="020B0600000000000000" pitchFamily="50" charset="-128"/>
                        <a:ea typeface="HGPｺﾞｼｯｸM" panose="020B0600000000000000" pitchFamily="50" charset="-128"/>
                        <a:cs typeface="Times New Roman" panose="02020603050405020304" pitchFamily="18" charset="0"/>
                      </a:endParaRPr>
                    </a:p>
                  </a:txBody>
                  <a:tcPr marL="30481" marR="30481" marT="30481" marB="30481"/>
                </a:tc>
                <a:tc>
                  <a:txBody>
                    <a:bodyPr/>
                    <a:lstStyle/>
                    <a:p>
                      <a:pPr marL="0" lvl="0" indent="0" algn="just">
                        <a:spcAft>
                          <a:spcPts val="0"/>
                        </a:spcAft>
                        <a:buSzPts val="1050"/>
                        <a:buFont typeface="Wingdings" panose="05000000000000000000" pitchFamily="2" charset="2"/>
                        <a:buNone/>
                      </a:pPr>
                      <a:r>
                        <a:rPr lang="ja-JP" altLang="en-US" sz="1600" kern="100" dirty="0">
                          <a:effectLst/>
                        </a:rPr>
                        <a:t>・</a:t>
                      </a:r>
                      <a:r>
                        <a:rPr lang="ja-JP" sz="1600" kern="100" dirty="0">
                          <a:effectLst/>
                        </a:rPr>
                        <a:t>様々な生活援助等と一体的に送迎を行うもの。</a:t>
                      </a:r>
                      <a:r>
                        <a:rPr lang="ja-JP" altLang="en-US" sz="1600" u="sng" kern="100" dirty="0">
                          <a:effectLst/>
                        </a:rPr>
                        <a:t>移送に関する</a:t>
                      </a:r>
                      <a:endParaRPr lang="en-US" altLang="ja-JP" sz="1600" u="sng" kern="100" dirty="0">
                        <a:effectLst/>
                      </a:endParaRPr>
                    </a:p>
                    <a:p>
                      <a:pPr marL="0" lvl="0" indent="0" algn="just">
                        <a:spcAft>
                          <a:spcPts val="0"/>
                        </a:spcAft>
                        <a:buSzPts val="1050"/>
                        <a:buFont typeface="Wingdings" panose="05000000000000000000" pitchFamily="2" charset="2"/>
                        <a:buNone/>
                      </a:pPr>
                      <a:r>
                        <a:rPr lang="en-US" altLang="ja-JP" sz="1600" u="sng" kern="100" dirty="0">
                          <a:effectLst/>
                        </a:rPr>
                        <a:t> </a:t>
                      </a:r>
                      <a:r>
                        <a:rPr lang="ja-JP" altLang="en-US" sz="1600" u="sng" kern="100" dirty="0">
                          <a:effectLst/>
                        </a:rPr>
                        <a:t>様々な経費を、市町村判断で補助することが可能</a:t>
                      </a:r>
                      <a:r>
                        <a:rPr lang="ja-JP" sz="1600" kern="100" dirty="0">
                          <a:effectLst/>
                        </a:rPr>
                        <a:t>。</a:t>
                      </a:r>
                    </a:p>
                    <a:p>
                      <a:pPr marL="0" lvl="0" indent="0" algn="just">
                        <a:spcAft>
                          <a:spcPts val="0"/>
                        </a:spcAft>
                        <a:buSzPts val="1050"/>
                        <a:buFont typeface="Wingdings" panose="05000000000000000000" pitchFamily="2" charset="2"/>
                        <a:buNone/>
                      </a:pPr>
                      <a:r>
                        <a:rPr lang="ja-JP" altLang="en-US" sz="1600" kern="100" dirty="0">
                          <a:effectLst/>
                        </a:rPr>
                        <a:t>・</a:t>
                      </a:r>
                      <a:r>
                        <a:rPr lang="ja-JP" sz="1600" kern="100" dirty="0">
                          <a:effectLst/>
                        </a:rPr>
                        <a:t>利用者から受け取れるのは送迎利用の有無に関わらず、</a:t>
                      </a:r>
                      <a:endParaRPr lang="en-US" altLang="ja-JP" sz="1600" kern="100" dirty="0">
                        <a:effectLst/>
                      </a:endParaRPr>
                    </a:p>
                    <a:p>
                      <a:pPr marL="0" lvl="0" indent="0" algn="just">
                        <a:spcAft>
                          <a:spcPts val="0"/>
                        </a:spcAft>
                        <a:buSzPts val="1050"/>
                        <a:buFont typeface="Wingdings" panose="05000000000000000000" pitchFamily="2" charset="2"/>
                        <a:buNone/>
                      </a:pPr>
                      <a:r>
                        <a:rPr lang="en-US" altLang="ja-JP" sz="1600" kern="100" dirty="0">
                          <a:effectLst/>
                        </a:rPr>
                        <a:t> </a:t>
                      </a:r>
                      <a:r>
                        <a:rPr lang="ja-JP" sz="1600" u="sng" kern="100" dirty="0">
                          <a:effectLst/>
                        </a:rPr>
                        <a:t>定額の生活援助等の料金のみ</a:t>
                      </a:r>
                      <a:r>
                        <a:rPr lang="ja-JP" sz="1600" kern="100" dirty="0">
                          <a:effectLst/>
                        </a:rPr>
                        <a:t>。</a:t>
                      </a:r>
                      <a:endParaRPr lang="en-US" altLang="ja-JP" sz="1600" kern="100" dirty="0">
                        <a:effectLst/>
                      </a:endParaRPr>
                    </a:p>
                  </a:txBody>
                  <a:tcPr marL="30481" marR="30481" marT="30481" marB="30481"/>
                </a:tc>
                <a:extLst>
                  <a:ext uri="{0D108BD9-81ED-4DB2-BD59-A6C34878D82A}">
                    <a16:rowId xmlns:a16="http://schemas.microsoft.com/office/drawing/2014/main" val="858956546"/>
                  </a:ext>
                </a:extLst>
              </a:tr>
              <a:tr h="983895">
                <a:tc>
                  <a:txBody>
                    <a:bodyPr/>
                    <a:lstStyle/>
                    <a:p>
                      <a:pPr algn="just">
                        <a:spcAft>
                          <a:spcPts val="0"/>
                        </a:spcAft>
                      </a:pPr>
                      <a:r>
                        <a:rPr lang="ja-JP" altLang="en-US" sz="1600" kern="100" dirty="0">
                          <a:effectLst/>
                        </a:rPr>
                        <a:t>類型⑤：通院・買い物等をする場合における、</a:t>
                      </a:r>
                      <a:r>
                        <a:rPr lang="ja-JP" altLang="en-US" sz="1600" u="sng" kern="100" dirty="0">
                          <a:effectLst/>
                        </a:rPr>
                        <a:t>一般介護予防事業</a:t>
                      </a:r>
                      <a:r>
                        <a:rPr lang="ja-JP" altLang="en-US" sz="1600" kern="100" dirty="0">
                          <a:effectLst/>
                        </a:rPr>
                        <a:t>による送迎</a:t>
                      </a:r>
                      <a:endParaRPr lang="ja-JP" sz="1600" kern="100" dirty="0">
                        <a:effectLst/>
                        <a:latin typeface="+mn-ea"/>
                        <a:ea typeface="+mn-ea"/>
                        <a:cs typeface="Times New Roman" panose="02020603050405020304" pitchFamily="18" charset="0"/>
                      </a:endParaRPr>
                    </a:p>
                  </a:txBody>
                  <a:tcPr marL="30481" marR="30481" marT="30481" marB="30481"/>
                </a:tc>
                <a:tc>
                  <a:txBody>
                    <a:bodyPr/>
                    <a:lstStyle/>
                    <a:p>
                      <a:pPr marL="0" lvl="0" indent="0" algn="just">
                        <a:spcAft>
                          <a:spcPts val="0"/>
                        </a:spcAft>
                        <a:buSzPts val="1050"/>
                        <a:buFont typeface="Wingdings" panose="05000000000000000000" pitchFamily="2" charset="2"/>
                        <a:buNone/>
                      </a:pPr>
                      <a:r>
                        <a:rPr lang="ja-JP" altLang="en-US" sz="1600" kern="100" dirty="0">
                          <a:effectLst/>
                        </a:rPr>
                        <a:t>・</a:t>
                      </a:r>
                      <a:r>
                        <a:rPr lang="en-US" altLang="ja-JP" sz="1600" u="sng" kern="100" dirty="0">
                          <a:effectLst/>
                        </a:rPr>
                        <a:t>65</a:t>
                      </a:r>
                      <a:r>
                        <a:rPr lang="ja-JP" altLang="en-US" sz="1600" u="sng" kern="100" dirty="0">
                          <a:effectLst/>
                        </a:rPr>
                        <a:t>歳以上のすべての高齢者が対象</a:t>
                      </a:r>
                      <a:r>
                        <a:rPr lang="ja-JP" altLang="en-US" sz="1600" kern="100" dirty="0">
                          <a:effectLst/>
                        </a:rPr>
                        <a:t>。また、</a:t>
                      </a:r>
                      <a:r>
                        <a:rPr lang="ja-JP" altLang="en-US" sz="1600" u="sng" kern="100" dirty="0">
                          <a:effectLst/>
                        </a:rPr>
                        <a:t>移送に関する様々な</a:t>
                      </a:r>
                      <a:endParaRPr lang="en-US" altLang="ja-JP" sz="1600" u="sng" kern="100" dirty="0">
                        <a:effectLst/>
                      </a:endParaRPr>
                    </a:p>
                    <a:p>
                      <a:pPr marL="0" lvl="0" indent="0" algn="just">
                        <a:spcAft>
                          <a:spcPts val="0"/>
                        </a:spcAft>
                        <a:buSzPts val="1050"/>
                        <a:buFont typeface="Wingdings" panose="05000000000000000000" pitchFamily="2" charset="2"/>
                        <a:buNone/>
                      </a:pPr>
                      <a:r>
                        <a:rPr lang="ja-JP" altLang="en-US" sz="1600" u="sng" kern="100" dirty="0">
                          <a:effectLst/>
                        </a:rPr>
                        <a:t>　経費を市町村判断で補助することが可能</a:t>
                      </a:r>
                      <a:r>
                        <a:rPr lang="ja-JP" altLang="en-US" sz="1600" kern="100" dirty="0">
                          <a:effectLst/>
                        </a:rPr>
                        <a:t>。</a:t>
                      </a:r>
                    </a:p>
                    <a:p>
                      <a:pPr marL="0" lvl="0" indent="0" algn="just">
                        <a:spcAft>
                          <a:spcPts val="0"/>
                        </a:spcAft>
                        <a:buSzPts val="1050"/>
                        <a:buFont typeface="Wingdings" panose="05000000000000000000" pitchFamily="2" charset="2"/>
                        <a:buNone/>
                      </a:pPr>
                      <a:r>
                        <a:rPr lang="ja-JP" altLang="en-US" sz="1600" kern="100" dirty="0">
                          <a:effectLst/>
                        </a:rPr>
                        <a:t>・利用者から、ガソリン代等実費を受け取ることも可能。</a:t>
                      </a:r>
                      <a:endParaRPr lang="ja-JP" sz="1600" kern="100" dirty="0">
                        <a:effectLst/>
                        <a:latin typeface="+mn-ea"/>
                        <a:ea typeface="+mn-ea"/>
                        <a:cs typeface="Times New Roman" panose="02020603050405020304" pitchFamily="18" charset="0"/>
                      </a:endParaRPr>
                    </a:p>
                  </a:txBody>
                  <a:tcPr marL="30481" marR="30481" marT="30481" marB="30481"/>
                </a:tc>
                <a:extLst>
                  <a:ext uri="{0D108BD9-81ED-4DB2-BD59-A6C34878D82A}">
                    <a16:rowId xmlns:a16="http://schemas.microsoft.com/office/drawing/2014/main" val="1357114118"/>
                  </a:ext>
                </a:extLst>
              </a:tr>
            </a:tbl>
          </a:graphicData>
        </a:graphic>
      </p:graphicFrame>
      <p:sp>
        <p:nvSpPr>
          <p:cNvPr id="2" name="正方形/長方形 1">
            <a:extLst>
              <a:ext uri="{FF2B5EF4-FFF2-40B4-BE49-F238E27FC236}">
                <a16:creationId xmlns:a16="http://schemas.microsoft.com/office/drawing/2014/main" id="{62D391E4-A6AE-3D29-1BF8-09215E38CC11}"/>
              </a:ext>
            </a:extLst>
          </p:cNvPr>
          <p:cNvSpPr/>
          <p:nvPr/>
        </p:nvSpPr>
        <p:spPr>
          <a:xfrm>
            <a:off x="174173" y="239846"/>
            <a:ext cx="8730341" cy="668707"/>
          </a:xfrm>
          <a:prstGeom prst="rect">
            <a:avLst/>
          </a:prstGeom>
          <a:solidFill>
            <a:schemeClr val="accent6">
              <a:lumMod val="40000"/>
              <a:lumOff val="60000"/>
            </a:schemeClr>
          </a:solidFill>
          <a:effectLst/>
        </p:spPr>
        <p:style>
          <a:lnRef idx="3">
            <a:schemeClr val="lt1"/>
          </a:lnRef>
          <a:fillRef idx="1">
            <a:schemeClr val="accent5"/>
          </a:fillRef>
          <a:effectRef idx="1">
            <a:schemeClr val="accent5"/>
          </a:effectRef>
          <a:fontRef idx="minor">
            <a:schemeClr val="lt1"/>
          </a:fontRef>
        </p:style>
        <p:txBody>
          <a:bodyPr vert="horz" lIns="51435" tIns="25717" rIns="51435" bIns="25717" rtlCol="0" anchor="ctr">
            <a:normAutofit/>
          </a:bodyPr>
          <a:lstStyle/>
          <a:p>
            <a:pPr defTabSz="774222" eaLnBrk="0" fontAlgn="base" hangingPunct="0">
              <a:lnSpc>
                <a:spcPct val="90000"/>
              </a:lnSpc>
              <a:spcBef>
                <a:spcPct val="0"/>
              </a:spcBef>
              <a:spcAft>
                <a:spcPct val="0"/>
              </a:spcAft>
            </a:pPr>
            <a:r>
              <a:rPr kumimoji="1" lang="ja-JP" altLang="en-US" sz="2371" dirty="0">
                <a:solidFill>
                  <a:schemeClr val="tx1"/>
                </a:solidFill>
                <a:latin typeface="Meiryo UI" panose="020B0604030504040204" pitchFamily="50" charset="-128"/>
                <a:ea typeface="Meiryo UI" panose="020B0604030504040204" pitchFamily="50" charset="-128"/>
              </a:rPr>
              <a:t>介護予防・日常生活支援総合事業の活用</a:t>
            </a:r>
            <a:endParaRPr kumimoji="1" lang="en-US" altLang="ja-JP" sz="2371"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0735360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p:cNvGraphicFramePr>
            <a:graphicFrameLocks noGrp="1"/>
          </p:cNvGraphicFramePr>
          <p:nvPr/>
        </p:nvGraphicFramePr>
        <p:xfrm>
          <a:off x="284941" y="1187803"/>
          <a:ext cx="8377599" cy="3540500"/>
        </p:xfrm>
        <a:graphic>
          <a:graphicData uri="http://schemas.openxmlformats.org/drawingml/2006/table">
            <a:tbl>
              <a:tblPr firstRow="1" firstCol="1" bandRow="1">
                <a:tableStyleId>{5C22544A-7EE6-4342-B048-85BDC9FD1C3A}</a:tableStyleId>
              </a:tblPr>
              <a:tblGrid>
                <a:gridCol w="367968">
                  <a:extLst>
                    <a:ext uri="{9D8B030D-6E8A-4147-A177-3AD203B41FA5}">
                      <a16:colId xmlns:a16="http://schemas.microsoft.com/office/drawing/2014/main" val="20000"/>
                    </a:ext>
                  </a:extLst>
                </a:gridCol>
                <a:gridCol w="1746995">
                  <a:extLst>
                    <a:ext uri="{9D8B030D-6E8A-4147-A177-3AD203B41FA5}">
                      <a16:colId xmlns:a16="http://schemas.microsoft.com/office/drawing/2014/main" val="20001"/>
                    </a:ext>
                  </a:extLst>
                </a:gridCol>
                <a:gridCol w="1134124">
                  <a:extLst>
                    <a:ext uri="{9D8B030D-6E8A-4147-A177-3AD203B41FA5}">
                      <a16:colId xmlns:a16="http://schemas.microsoft.com/office/drawing/2014/main" val="20002"/>
                    </a:ext>
                  </a:extLst>
                </a:gridCol>
                <a:gridCol w="1332010">
                  <a:extLst>
                    <a:ext uri="{9D8B030D-6E8A-4147-A177-3AD203B41FA5}">
                      <a16:colId xmlns:a16="http://schemas.microsoft.com/office/drawing/2014/main" val="20003"/>
                    </a:ext>
                  </a:extLst>
                </a:gridCol>
                <a:gridCol w="1367682">
                  <a:extLst>
                    <a:ext uri="{9D8B030D-6E8A-4147-A177-3AD203B41FA5}">
                      <a16:colId xmlns:a16="http://schemas.microsoft.com/office/drawing/2014/main" val="20004"/>
                    </a:ext>
                  </a:extLst>
                </a:gridCol>
                <a:gridCol w="1195784">
                  <a:extLst>
                    <a:ext uri="{9D8B030D-6E8A-4147-A177-3AD203B41FA5}">
                      <a16:colId xmlns:a16="http://schemas.microsoft.com/office/drawing/2014/main" val="20005"/>
                    </a:ext>
                  </a:extLst>
                </a:gridCol>
                <a:gridCol w="1233036">
                  <a:extLst>
                    <a:ext uri="{9D8B030D-6E8A-4147-A177-3AD203B41FA5}">
                      <a16:colId xmlns:a16="http://schemas.microsoft.com/office/drawing/2014/main" val="20006"/>
                    </a:ext>
                  </a:extLst>
                </a:gridCol>
              </a:tblGrid>
              <a:tr h="615381">
                <a:tc rowSpan="2" gridSpan="2">
                  <a:txBody>
                    <a:bodyPr/>
                    <a:lstStyle/>
                    <a:p>
                      <a:pPr algn="l">
                        <a:lnSpc>
                          <a:spcPct val="100000"/>
                        </a:lnSpc>
                        <a:spcAft>
                          <a:spcPts val="0"/>
                        </a:spcAft>
                      </a:pPr>
                      <a:r>
                        <a:rPr lang="en-US" sz="1000" kern="100" dirty="0">
                          <a:effectLst/>
                          <a:latin typeface="Meiryo UI" panose="020B0604030504040204" pitchFamily="50" charset="-128"/>
                          <a:ea typeface="Meiryo UI" panose="020B0604030504040204" pitchFamily="50" charset="-128"/>
                        </a:rPr>
                        <a:t> </a:t>
                      </a:r>
                      <a:endParaRPr lang="ja-JP" sz="10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6379" marR="46379" marT="0" marB="0"/>
                </a:tc>
                <a:tc rowSpan="2" hMerge="1">
                  <a:txBody>
                    <a:bodyPr/>
                    <a:lstStyle/>
                    <a:p>
                      <a:endParaRPr kumimoji="1" lang="ja-JP" altLang="en-US"/>
                    </a:p>
                  </a:txBody>
                  <a:tcPr/>
                </a:tc>
                <a:tc>
                  <a:txBody>
                    <a:bodyPr/>
                    <a:lstStyle/>
                    <a:p>
                      <a:pPr algn="ctr">
                        <a:lnSpc>
                          <a:spcPct val="100000"/>
                        </a:lnSpc>
                        <a:spcAft>
                          <a:spcPts val="0"/>
                        </a:spcAft>
                      </a:pPr>
                      <a:r>
                        <a:rPr lang="ja-JP" sz="1000" kern="100" dirty="0">
                          <a:effectLst/>
                          <a:latin typeface="Meiryo UI" panose="020B0604030504040204" pitchFamily="50" charset="-128"/>
                          <a:ea typeface="Meiryo UI" panose="020B0604030504040204" pitchFamily="50" charset="-128"/>
                        </a:rPr>
                        <a:t>類型①</a:t>
                      </a:r>
                      <a:endParaRPr lang="en-US" altLang="ja-JP" sz="1000" kern="100" dirty="0">
                        <a:effectLst/>
                        <a:latin typeface="Meiryo UI" panose="020B0604030504040204" pitchFamily="50" charset="-128"/>
                        <a:ea typeface="Meiryo UI" panose="020B0604030504040204" pitchFamily="50" charset="-128"/>
                      </a:endParaRPr>
                    </a:p>
                    <a:p>
                      <a:pPr algn="ctr">
                        <a:lnSpc>
                          <a:spcPct val="100000"/>
                        </a:lnSpc>
                        <a:spcAft>
                          <a:spcPts val="0"/>
                        </a:spcAft>
                      </a:pPr>
                      <a:r>
                        <a:rPr lang="ja-JP" altLang="en-US" sz="1000" kern="100" dirty="0">
                          <a:solidFill>
                            <a:srgbClr val="FFFF00"/>
                          </a:solidFill>
                          <a:effectLst/>
                          <a:latin typeface="Meiryo UI" panose="020B0604030504040204" pitchFamily="50" charset="-128"/>
                          <a:ea typeface="Meiryo UI" panose="020B0604030504040204" pitchFamily="50" charset="-128"/>
                        </a:rPr>
                        <a:t>訪問</a:t>
                      </a:r>
                      <a:r>
                        <a:rPr lang="en-US" altLang="ja-JP" sz="1000" kern="100" dirty="0">
                          <a:solidFill>
                            <a:srgbClr val="FFFF00"/>
                          </a:solidFill>
                          <a:effectLst/>
                          <a:latin typeface="Meiryo UI" panose="020B0604030504040204" pitchFamily="50" charset="-128"/>
                          <a:ea typeface="Meiryo UI" panose="020B0604030504040204" pitchFamily="50" charset="-128"/>
                        </a:rPr>
                        <a:t>D</a:t>
                      </a:r>
                      <a:r>
                        <a:rPr lang="ja-JP" altLang="en-US" sz="1000" kern="100" dirty="0">
                          <a:solidFill>
                            <a:srgbClr val="FFFF00"/>
                          </a:solidFill>
                          <a:effectLst/>
                          <a:latin typeface="Meiryo UI" panose="020B0604030504040204" pitchFamily="50" charset="-128"/>
                          <a:ea typeface="Meiryo UI" panose="020B0604030504040204" pitchFamily="50" charset="-128"/>
                        </a:rPr>
                        <a:t>ケース</a:t>
                      </a:r>
                      <a:r>
                        <a:rPr lang="en-US" altLang="ja-JP" sz="1000" kern="100" dirty="0">
                          <a:solidFill>
                            <a:srgbClr val="FFFF00"/>
                          </a:solidFill>
                          <a:effectLst/>
                          <a:latin typeface="Meiryo UI" panose="020B0604030504040204" pitchFamily="50" charset="-128"/>
                          <a:ea typeface="Meiryo UI" panose="020B0604030504040204" pitchFamily="50" charset="-128"/>
                        </a:rPr>
                        <a:t>1</a:t>
                      </a:r>
                      <a:endParaRPr lang="ja-JP" sz="1000" kern="100" dirty="0">
                        <a:solidFill>
                          <a:srgbClr val="FFFF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6379" marR="46379" marT="0" marB="0" anchor="ctr"/>
                </a:tc>
                <a:tc>
                  <a:txBody>
                    <a:bodyPr/>
                    <a:lstStyle/>
                    <a:p>
                      <a:pPr algn="ctr">
                        <a:lnSpc>
                          <a:spcPct val="100000"/>
                        </a:lnSpc>
                        <a:spcAft>
                          <a:spcPts val="0"/>
                        </a:spcAft>
                      </a:pPr>
                      <a:r>
                        <a:rPr lang="ja-JP" sz="1000" kern="100" dirty="0">
                          <a:effectLst/>
                          <a:latin typeface="Meiryo UI" panose="020B0604030504040204" pitchFamily="50" charset="-128"/>
                          <a:ea typeface="Meiryo UI" panose="020B0604030504040204" pitchFamily="50" charset="-128"/>
                        </a:rPr>
                        <a:t>類型②</a:t>
                      </a:r>
                      <a:r>
                        <a:rPr lang="ja-JP" altLang="en-US" sz="1000" kern="100" dirty="0">
                          <a:solidFill>
                            <a:srgbClr val="FFFF00"/>
                          </a:solidFill>
                          <a:effectLst/>
                          <a:latin typeface="Meiryo UI" panose="020B0604030504040204" pitchFamily="50" charset="-128"/>
                          <a:ea typeface="Meiryo UI" panose="020B0604030504040204" pitchFamily="50" charset="-128"/>
                        </a:rPr>
                        <a:t>訪問</a:t>
                      </a:r>
                      <a:r>
                        <a:rPr lang="en-US" altLang="ja-JP" sz="1000" kern="100" dirty="0">
                          <a:solidFill>
                            <a:srgbClr val="FFFF00"/>
                          </a:solidFill>
                          <a:effectLst/>
                          <a:latin typeface="Meiryo UI" panose="020B0604030504040204" pitchFamily="50" charset="-128"/>
                          <a:ea typeface="Meiryo UI" panose="020B0604030504040204" pitchFamily="50" charset="-128"/>
                        </a:rPr>
                        <a:t>D</a:t>
                      </a:r>
                      <a:r>
                        <a:rPr lang="ja-JP" altLang="en-US" sz="1000" kern="100" dirty="0">
                          <a:solidFill>
                            <a:srgbClr val="FFFF00"/>
                          </a:solidFill>
                          <a:effectLst/>
                          <a:latin typeface="Meiryo UI" panose="020B0604030504040204" pitchFamily="50" charset="-128"/>
                          <a:ea typeface="Meiryo UI" panose="020B0604030504040204" pitchFamily="50" charset="-128"/>
                        </a:rPr>
                        <a:t>ケース２、</a:t>
                      </a:r>
                      <a:r>
                        <a:rPr lang="ja-JP" altLang="en-US" sz="1000" kern="100" dirty="0">
                          <a:solidFill>
                            <a:srgbClr val="FFFF00"/>
                          </a:solidFill>
                          <a:effectLst/>
                          <a:latin typeface="Meiryo UI" panose="020B0604030504040204" pitchFamily="50" charset="-128"/>
                          <a:ea typeface="Meiryo UI" panose="020B0604030504040204" pitchFamily="50" charset="-128"/>
                          <a:cs typeface="Times New Roman" panose="02020603050405020304" pitchFamily="18" charset="0"/>
                        </a:rPr>
                        <a:t>通所や一般介護サロン</a:t>
                      </a:r>
                      <a:endParaRPr lang="ja-JP" sz="1000" kern="100" dirty="0">
                        <a:solidFill>
                          <a:srgbClr val="FFFF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6379" marR="46379" marT="0" marB="0" anchor="ctr"/>
                </a:tc>
                <a:tc>
                  <a:txBody>
                    <a:bodyPr/>
                    <a:lstStyle/>
                    <a:p>
                      <a:pPr algn="ctr">
                        <a:lnSpc>
                          <a:spcPct val="100000"/>
                        </a:lnSpc>
                        <a:spcAft>
                          <a:spcPts val="0"/>
                        </a:spcAft>
                      </a:pPr>
                      <a:r>
                        <a:rPr lang="ja-JP" sz="1000" kern="100" dirty="0">
                          <a:effectLst/>
                          <a:latin typeface="Meiryo UI" panose="020B0604030504040204" pitchFamily="50" charset="-128"/>
                          <a:ea typeface="Meiryo UI" panose="020B0604030504040204" pitchFamily="50" charset="-128"/>
                        </a:rPr>
                        <a:t>類型③</a:t>
                      </a:r>
                      <a:r>
                        <a:rPr lang="ja-JP" altLang="en-US" sz="1000" kern="100" dirty="0">
                          <a:solidFill>
                            <a:srgbClr val="FFFF00"/>
                          </a:solidFill>
                          <a:effectLst/>
                          <a:latin typeface="Meiryo UI" panose="020B0604030504040204" pitchFamily="50" charset="-128"/>
                          <a:ea typeface="Meiryo UI" panose="020B0604030504040204" pitchFamily="50" charset="-128"/>
                        </a:rPr>
                        <a:t>通所</a:t>
                      </a:r>
                      <a:r>
                        <a:rPr lang="en-US" altLang="ja-JP" sz="1000" kern="100" dirty="0">
                          <a:solidFill>
                            <a:srgbClr val="FFFF00"/>
                          </a:solidFill>
                          <a:effectLst/>
                          <a:latin typeface="Meiryo UI" panose="020B0604030504040204" pitchFamily="50" charset="-128"/>
                          <a:ea typeface="Meiryo UI" panose="020B0604030504040204" pitchFamily="50" charset="-128"/>
                        </a:rPr>
                        <a:t>B</a:t>
                      </a:r>
                    </a:p>
                  </a:txBody>
                  <a:tcPr marL="46379" marR="46379" marT="0" marB="0" anchor="ctr"/>
                </a:tc>
                <a:tc>
                  <a:txBody>
                    <a:bodyPr/>
                    <a:lstStyle/>
                    <a:p>
                      <a:pPr algn="ctr">
                        <a:lnSpc>
                          <a:spcPct val="100000"/>
                        </a:lnSpc>
                        <a:spcAft>
                          <a:spcPts val="0"/>
                        </a:spcAft>
                      </a:pPr>
                      <a:r>
                        <a:rPr lang="ja-JP" sz="1000" kern="100" dirty="0">
                          <a:effectLst/>
                          <a:latin typeface="Meiryo UI" panose="020B0604030504040204" pitchFamily="50" charset="-128"/>
                          <a:ea typeface="Meiryo UI" panose="020B0604030504040204" pitchFamily="50" charset="-128"/>
                        </a:rPr>
                        <a:t>類型④</a:t>
                      </a:r>
                      <a:endParaRPr lang="en-US" altLang="ja-JP" sz="1000" kern="100" dirty="0">
                        <a:effectLst/>
                        <a:latin typeface="Meiryo UI" panose="020B0604030504040204" pitchFamily="50" charset="-128"/>
                        <a:ea typeface="Meiryo UI" panose="020B0604030504040204" pitchFamily="50" charset="-128"/>
                      </a:endParaRPr>
                    </a:p>
                    <a:p>
                      <a:pPr algn="ctr">
                        <a:lnSpc>
                          <a:spcPct val="100000"/>
                        </a:lnSpc>
                        <a:spcAft>
                          <a:spcPts val="0"/>
                        </a:spcAft>
                      </a:pPr>
                      <a:r>
                        <a:rPr lang="ja-JP" altLang="en-US" sz="1000" kern="100" dirty="0">
                          <a:solidFill>
                            <a:srgbClr val="FFFF00"/>
                          </a:solidFill>
                          <a:effectLst/>
                          <a:latin typeface="Meiryo UI" panose="020B0604030504040204" pitchFamily="50" charset="-128"/>
                          <a:ea typeface="Meiryo UI" panose="020B0604030504040204" pitchFamily="50" charset="-128"/>
                          <a:cs typeface="Times New Roman" panose="02020603050405020304" pitchFamily="18" charset="0"/>
                        </a:rPr>
                        <a:t>訪問</a:t>
                      </a:r>
                      <a:r>
                        <a:rPr lang="en-US" altLang="ja-JP" sz="1000" kern="100" dirty="0">
                          <a:solidFill>
                            <a:srgbClr val="FFFF00"/>
                          </a:solidFill>
                          <a:effectLst/>
                          <a:latin typeface="Meiryo UI" panose="020B0604030504040204" pitchFamily="50" charset="-128"/>
                          <a:ea typeface="Meiryo UI" panose="020B0604030504040204" pitchFamily="50" charset="-128"/>
                          <a:cs typeface="Times New Roman" panose="02020603050405020304" pitchFamily="18" charset="0"/>
                        </a:rPr>
                        <a:t>B</a:t>
                      </a:r>
                      <a:endParaRPr lang="ja-JP" sz="1000" kern="100" dirty="0">
                        <a:solidFill>
                          <a:srgbClr val="FFFF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6379" marR="46379" marT="0" marB="0" anchor="ctr"/>
                </a:tc>
                <a:tc>
                  <a:txBody>
                    <a:bodyPr/>
                    <a:lstStyle/>
                    <a:p>
                      <a:pPr algn="ctr">
                        <a:lnSpc>
                          <a:spcPct val="100000"/>
                        </a:lnSpc>
                        <a:spcAft>
                          <a:spcPts val="0"/>
                        </a:spcAft>
                      </a:pPr>
                      <a:r>
                        <a:rPr lang="ja-JP" altLang="en-US" sz="1000" kern="1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類型⑤</a:t>
                      </a:r>
                      <a:endParaRPr lang="en-US" altLang="ja-JP" sz="1000" kern="1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endParaRPr>
                    </a:p>
                    <a:p>
                      <a:pPr algn="ctr">
                        <a:lnSpc>
                          <a:spcPct val="100000"/>
                        </a:lnSpc>
                        <a:spcAft>
                          <a:spcPts val="0"/>
                        </a:spcAft>
                      </a:pPr>
                      <a:r>
                        <a:rPr lang="ja-JP" altLang="en-US" sz="1000" kern="100" dirty="0">
                          <a:solidFill>
                            <a:srgbClr val="FFFF00"/>
                          </a:solidFill>
                          <a:effectLst/>
                          <a:latin typeface="Meiryo UI" panose="020B0604030504040204" pitchFamily="50" charset="-128"/>
                          <a:ea typeface="Meiryo UI" panose="020B0604030504040204" pitchFamily="50" charset="-128"/>
                          <a:cs typeface="Times New Roman" panose="02020603050405020304" pitchFamily="18" charset="0"/>
                        </a:rPr>
                        <a:t>一般介護予防事業</a:t>
                      </a:r>
                      <a:endParaRPr lang="ja-JP" sz="1000" kern="100" dirty="0">
                        <a:solidFill>
                          <a:srgbClr val="FFFF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6379" marR="46379" marT="0" marB="0" anchor="ctr"/>
                </a:tc>
                <a:extLst>
                  <a:ext uri="{0D108BD9-81ED-4DB2-BD59-A6C34878D82A}">
                    <a16:rowId xmlns:a16="http://schemas.microsoft.com/office/drawing/2014/main" val="10000"/>
                  </a:ext>
                </a:extLst>
              </a:tr>
              <a:tr h="651567">
                <a:tc gridSpan="2" vMerge="1">
                  <a:txBody>
                    <a:bodyPr/>
                    <a:lstStyle/>
                    <a:p>
                      <a:endParaRPr kumimoji="1" lang="ja-JP" altLang="en-US"/>
                    </a:p>
                  </a:txBody>
                  <a:tcPr/>
                </a:tc>
                <a:tc hMerge="1" vMerge="1">
                  <a:txBody>
                    <a:bodyPr/>
                    <a:lstStyle/>
                    <a:p>
                      <a:endParaRPr kumimoji="1" lang="ja-JP" altLang="en-US"/>
                    </a:p>
                  </a:txBody>
                  <a:tcPr/>
                </a:tc>
                <a:tc>
                  <a:txBody>
                    <a:bodyPr/>
                    <a:lstStyle/>
                    <a:p>
                      <a:pPr algn="ctr">
                        <a:lnSpc>
                          <a:spcPct val="100000"/>
                        </a:lnSpc>
                        <a:spcAft>
                          <a:spcPts val="0"/>
                        </a:spcAft>
                      </a:pPr>
                      <a:r>
                        <a:rPr lang="ja-JP" sz="1000" kern="100" dirty="0">
                          <a:effectLst/>
                          <a:latin typeface="Meiryo UI" panose="020B0604030504040204" pitchFamily="50" charset="-128"/>
                          <a:ea typeface="Meiryo UI" panose="020B0604030504040204" pitchFamily="50" charset="-128"/>
                        </a:rPr>
                        <a:t>通院等をする場合における</a:t>
                      </a:r>
                      <a:r>
                        <a:rPr lang="ja-JP" sz="1000" kern="100" dirty="0">
                          <a:solidFill>
                            <a:srgbClr val="C00000"/>
                          </a:solidFill>
                          <a:effectLst/>
                          <a:latin typeface="Meiryo UI" panose="020B0604030504040204" pitchFamily="50" charset="-128"/>
                          <a:ea typeface="Meiryo UI" panose="020B0604030504040204" pitchFamily="50" charset="-128"/>
                        </a:rPr>
                        <a:t>送迎前後の付き添い支援</a:t>
                      </a:r>
                      <a:endParaRPr lang="ja-JP" sz="1000" kern="100" dirty="0">
                        <a:solidFill>
                          <a:srgbClr val="C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6379" marR="46379" marT="0" marB="0"/>
                </a:tc>
                <a:tc>
                  <a:txBody>
                    <a:bodyPr/>
                    <a:lstStyle/>
                    <a:p>
                      <a:pPr marL="0" algn="ctr" defTabSz="809976" rtl="0" eaLnBrk="1" latinLnBrk="0" hangingPunct="1">
                        <a:lnSpc>
                          <a:spcPct val="100000"/>
                        </a:lnSpc>
                        <a:spcAft>
                          <a:spcPts val="0"/>
                        </a:spcAft>
                      </a:pPr>
                      <a:r>
                        <a:rPr kumimoji="1" lang="ja-JP" altLang="en-US" sz="1000" kern="100" dirty="0">
                          <a:solidFill>
                            <a:schemeClr val="dk1"/>
                          </a:solidFill>
                          <a:effectLst/>
                          <a:latin typeface="Meiryo UI" panose="020B0604030504040204" pitchFamily="50" charset="-128"/>
                          <a:ea typeface="Meiryo UI" panose="020B0604030504040204" pitchFamily="50" charset="-128"/>
                          <a:cs typeface="+mn-cs"/>
                        </a:rPr>
                        <a:t>通所型サービス・通いの場の運営主体と別の主体による送迎 </a:t>
                      </a:r>
                    </a:p>
                  </a:txBody>
                  <a:tcPr marL="46379" marR="46379" marT="0" marB="0"/>
                </a:tc>
                <a:tc>
                  <a:txBody>
                    <a:bodyPr/>
                    <a:lstStyle/>
                    <a:p>
                      <a:pPr algn="ctr">
                        <a:lnSpc>
                          <a:spcPct val="100000"/>
                        </a:lnSpc>
                        <a:spcAft>
                          <a:spcPts val="0"/>
                        </a:spcAft>
                      </a:pPr>
                      <a:r>
                        <a:rPr lang="ja-JP" sz="1000" kern="100" dirty="0">
                          <a:effectLst/>
                          <a:latin typeface="Meiryo UI" panose="020B0604030504040204" pitchFamily="50" charset="-128"/>
                          <a:ea typeface="Meiryo UI" panose="020B0604030504040204" pitchFamily="50" charset="-128"/>
                        </a:rPr>
                        <a:t>通所型サービス・</a:t>
                      </a:r>
                      <a:r>
                        <a:rPr lang="ja-JP" sz="1000" kern="100" dirty="0">
                          <a:solidFill>
                            <a:srgbClr val="C00000"/>
                          </a:solidFill>
                          <a:effectLst/>
                          <a:latin typeface="Meiryo UI" panose="020B0604030504040204" pitchFamily="50" charset="-128"/>
                          <a:ea typeface="Meiryo UI" panose="020B0604030504040204" pitchFamily="50" charset="-128"/>
                        </a:rPr>
                        <a:t>通いの場</a:t>
                      </a:r>
                      <a:r>
                        <a:rPr lang="ja-JP" sz="1000" kern="100" dirty="0">
                          <a:effectLst/>
                          <a:latin typeface="Meiryo UI" panose="020B0604030504040204" pitchFamily="50" charset="-128"/>
                          <a:ea typeface="Meiryo UI" panose="020B0604030504040204" pitchFamily="50" charset="-128"/>
                        </a:rPr>
                        <a:t>の運営主体</a:t>
                      </a:r>
                      <a:r>
                        <a:rPr lang="ja-JP" sz="1000" kern="100" dirty="0">
                          <a:solidFill>
                            <a:srgbClr val="C00000"/>
                          </a:solidFill>
                          <a:effectLst/>
                          <a:latin typeface="Meiryo UI" panose="020B0604030504040204" pitchFamily="50" charset="-128"/>
                          <a:ea typeface="Meiryo UI" panose="020B0604030504040204" pitchFamily="50" charset="-128"/>
                        </a:rPr>
                        <a:t>と同一の主体による送迎</a:t>
                      </a:r>
                      <a:endParaRPr lang="ja-JP" sz="1000" kern="100" dirty="0">
                        <a:solidFill>
                          <a:srgbClr val="C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6379" marR="46379" marT="0" marB="0"/>
                </a:tc>
                <a:tc>
                  <a:txBody>
                    <a:bodyPr/>
                    <a:lstStyle/>
                    <a:p>
                      <a:pPr algn="ctr">
                        <a:lnSpc>
                          <a:spcPct val="100000"/>
                        </a:lnSpc>
                        <a:spcAft>
                          <a:spcPts val="0"/>
                        </a:spcAft>
                      </a:pPr>
                      <a:r>
                        <a:rPr lang="ja-JP" sz="1000" kern="100" dirty="0">
                          <a:solidFill>
                            <a:srgbClr val="C00000"/>
                          </a:solidFill>
                          <a:effectLst/>
                          <a:latin typeface="Meiryo UI" panose="020B0604030504040204" pitchFamily="50" charset="-128"/>
                          <a:ea typeface="Meiryo UI" panose="020B0604030504040204" pitchFamily="50" charset="-128"/>
                        </a:rPr>
                        <a:t>生活援助等と一体的に提供される送迎</a:t>
                      </a:r>
                      <a:endParaRPr lang="ja-JP" sz="1000" kern="100" dirty="0">
                        <a:solidFill>
                          <a:srgbClr val="C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6379" marR="46379" marT="0" marB="0"/>
                </a:tc>
                <a:tc>
                  <a:txBody>
                    <a:bodyPr/>
                    <a:lstStyle/>
                    <a:p>
                      <a:pPr marL="0" algn="ctr" defTabSz="809976" rtl="0" eaLnBrk="1" latinLnBrk="0" hangingPunct="1">
                        <a:lnSpc>
                          <a:spcPct val="100000"/>
                        </a:lnSpc>
                        <a:spcAft>
                          <a:spcPts val="0"/>
                        </a:spcAft>
                      </a:pPr>
                      <a:r>
                        <a:rPr kumimoji="1" lang="ja-JP" altLang="en-US" sz="1000" kern="100" dirty="0">
                          <a:solidFill>
                            <a:schemeClr val="dk1"/>
                          </a:solidFill>
                          <a:effectLst/>
                          <a:latin typeface="Meiryo UI" panose="020B0604030504040204" pitchFamily="50" charset="-128"/>
                          <a:ea typeface="Meiryo UI" panose="020B0604030504040204" pitchFamily="50" charset="-128"/>
                          <a:cs typeface="+mn-cs"/>
                        </a:rPr>
                        <a:t>通院・買い物等をする場合における、一般介護予防事業による送迎 </a:t>
                      </a:r>
                      <a:endParaRPr lang="ja-JP" sz="1000" kern="100" dirty="0">
                        <a:solidFill>
                          <a:srgbClr val="C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6379" marR="46379" marT="0" marB="0"/>
                </a:tc>
                <a:extLst>
                  <a:ext uri="{0D108BD9-81ED-4DB2-BD59-A6C34878D82A}">
                    <a16:rowId xmlns:a16="http://schemas.microsoft.com/office/drawing/2014/main" val="10001"/>
                  </a:ext>
                </a:extLst>
              </a:tr>
              <a:tr h="328902">
                <a:tc rowSpan="5">
                  <a:txBody>
                    <a:bodyPr/>
                    <a:lstStyle/>
                    <a:p>
                      <a:pPr marL="71755" marR="71755" algn="ctr">
                        <a:lnSpc>
                          <a:spcPct val="100000"/>
                        </a:lnSpc>
                        <a:spcAft>
                          <a:spcPts val="0"/>
                        </a:spcAft>
                      </a:pPr>
                      <a:r>
                        <a:rPr lang="ja-JP" sz="1000" kern="100" dirty="0">
                          <a:effectLst/>
                          <a:latin typeface="Meiryo UI" panose="020B0604030504040204" pitchFamily="50" charset="-128"/>
                          <a:ea typeface="Meiryo UI" panose="020B0604030504040204" pitchFamily="50" charset="-128"/>
                        </a:rPr>
                        <a:t>直接経費</a:t>
                      </a:r>
                      <a:endParaRPr lang="ja-JP" sz="10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6379" marR="46379" marT="0" marB="0" vert="eaVert"/>
                </a:tc>
                <a:tc>
                  <a:txBody>
                    <a:bodyPr/>
                    <a:lstStyle/>
                    <a:p>
                      <a:pPr algn="l">
                        <a:lnSpc>
                          <a:spcPct val="100000"/>
                        </a:lnSpc>
                        <a:spcAft>
                          <a:spcPts val="0"/>
                        </a:spcAft>
                      </a:pPr>
                      <a:r>
                        <a:rPr lang="ja-JP" sz="1000" kern="100" dirty="0">
                          <a:effectLst/>
                          <a:latin typeface="Meiryo UI" panose="020B0604030504040204" pitchFamily="50" charset="-128"/>
                          <a:ea typeface="Meiryo UI" panose="020B0604030504040204" pitchFamily="50" charset="-128"/>
                        </a:rPr>
                        <a:t>奨励金</a:t>
                      </a:r>
                      <a:r>
                        <a:rPr lang="ja-JP" altLang="en-US" sz="1000" kern="100" dirty="0">
                          <a:effectLst/>
                          <a:latin typeface="Meiryo UI" panose="020B0604030504040204" pitchFamily="50" charset="-128"/>
                          <a:ea typeface="Meiryo UI" panose="020B0604030504040204" pitchFamily="50" charset="-128"/>
                        </a:rPr>
                        <a:t>①</a:t>
                      </a:r>
                      <a:endParaRPr lang="ja-JP" sz="10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6379" marR="46379" marT="0" marB="0" anchor="ctr"/>
                </a:tc>
                <a:tc>
                  <a:txBody>
                    <a:bodyPr/>
                    <a:lstStyle/>
                    <a:p>
                      <a:pPr algn="ctr">
                        <a:lnSpc>
                          <a:spcPct val="100000"/>
                        </a:lnSpc>
                        <a:spcAft>
                          <a:spcPts val="0"/>
                        </a:spcAft>
                      </a:pPr>
                      <a:r>
                        <a:rPr lang="ja-JP" altLang="en-US" sz="1100" b="1" kern="100" dirty="0">
                          <a:effectLst/>
                          <a:latin typeface="Meiryo UI" panose="020B0604030504040204" pitchFamily="50" charset="-128"/>
                          <a:ea typeface="Meiryo UI" panose="020B0604030504040204" pitchFamily="50" charset="-128"/>
                        </a:rPr>
                        <a:t>〇</a:t>
                      </a:r>
                      <a:r>
                        <a:rPr lang="ja-JP" altLang="en-US" sz="1100" b="0" kern="100" dirty="0">
                          <a:effectLst/>
                          <a:latin typeface="Meiryo UI" panose="020B0604030504040204" pitchFamily="50" charset="-128"/>
                          <a:ea typeface="Meiryo UI" panose="020B0604030504040204" pitchFamily="50" charset="-128"/>
                        </a:rPr>
                        <a:t>②</a:t>
                      </a:r>
                      <a:endParaRPr lang="ja-JP" sz="1100" b="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6379" marR="46379"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100" b="1" kern="100" dirty="0">
                          <a:effectLst/>
                          <a:latin typeface="Meiryo UI" panose="020B0604030504040204" pitchFamily="50" charset="-128"/>
                          <a:ea typeface="Meiryo UI" panose="020B0604030504040204" pitchFamily="50" charset="-128"/>
                        </a:rPr>
                        <a:t>〇</a:t>
                      </a:r>
                      <a:r>
                        <a:rPr lang="ja-JP" altLang="en-US" sz="1100" b="0" kern="100" dirty="0">
                          <a:effectLst/>
                          <a:latin typeface="Meiryo UI" panose="020B0604030504040204" pitchFamily="50" charset="-128"/>
                          <a:ea typeface="Meiryo UI" panose="020B0604030504040204" pitchFamily="50" charset="-128"/>
                        </a:rPr>
                        <a:t>③</a:t>
                      </a:r>
                      <a:endParaRPr lang="ja-JP" altLang="ja-JP" sz="1100" b="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6379" marR="46379"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100" b="1" kern="100" dirty="0">
                          <a:effectLst/>
                          <a:latin typeface="Meiryo UI" panose="020B0604030504040204" pitchFamily="50" charset="-128"/>
                          <a:ea typeface="Meiryo UI" panose="020B0604030504040204" pitchFamily="50" charset="-128"/>
                        </a:rPr>
                        <a:t>〇</a:t>
                      </a:r>
                      <a:endParaRPr lang="ja-JP" altLang="ja-JP" sz="11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6379" marR="46379"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100" b="1" kern="100" dirty="0">
                          <a:effectLst/>
                          <a:latin typeface="Meiryo UI" panose="020B0604030504040204" pitchFamily="50" charset="-128"/>
                          <a:ea typeface="Meiryo UI" panose="020B0604030504040204" pitchFamily="50" charset="-128"/>
                        </a:rPr>
                        <a:t>〇</a:t>
                      </a:r>
                      <a:endParaRPr lang="ja-JP" altLang="ja-JP" sz="11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6379" marR="46379"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ja-JP" sz="1100" b="1" kern="100" dirty="0">
                          <a:effectLst/>
                          <a:latin typeface="Meiryo UI" panose="020B0604030504040204" pitchFamily="50" charset="-128"/>
                          <a:ea typeface="Meiryo UI" panose="020B0604030504040204" pitchFamily="50" charset="-128"/>
                        </a:rPr>
                        <a:t>×</a:t>
                      </a:r>
                      <a:endParaRPr lang="ja-JP" altLang="ja-JP" sz="11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6379" marR="46379" marT="0" marB="0" anchor="ctr"/>
                </a:tc>
                <a:extLst>
                  <a:ext uri="{0D108BD9-81ED-4DB2-BD59-A6C34878D82A}">
                    <a16:rowId xmlns:a16="http://schemas.microsoft.com/office/drawing/2014/main" val="10002"/>
                  </a:ext>
                </a:extLst>
              </a:tr>
              <a:tr h="353265">
                <a:tc vMerge="1">
                  <a:txBody>
                    <a:bodyPr/>
                    <a:lstStyle/>
                    <a:p>
                      <a:endParaRPr kumimoji="1" lang="ja-JP" altLang="en-US"/>
                    </a:p>
                  </a:txBody>
                  <a:tcPr/>
                </a:tc>
                <a:tc>
                  <a:txBody>
                    <a:bodyPr/>
                    <a:lstStyle/>
                    <a:p>
                      <a:pPr algn="l">
                        <a:lnSpc>
                          <a:spcPct val="100000"/>
                        </a:lnSpc>
                        <a:spcAft>
                          <a:spcPts val="0"/>
                        </a:spcAft>
                      </a:pPr>
                      <a:r>
                        <a:rPr lang="ja-JP" sz="1000" kern="100" dirty="0">
                          <a:effectLst/>
                          <a:latin typeface="Meiryo UI" panose="020B0604030504040204" pitchFamily="50" charset="-128"/>
                          <a:ea typeface="Meiryo UI" panose="020B0604030504040204" pitchFamily="50" charset="-128"/>
                        </a:rPr>
                        <a:t>ガソリン代等実費</a:t>
                      </a:r>
                      <a:endParaRPr lang="ja-JP" sz="10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6379" marR="46379" marT="0" marB="0" anchor="ctr"/>
                </a:tc>
                <a:tc>
                  <a:txBody>
                    <a:bodyPr/>
                    <a:lstStyle/>
                    <a:p>
                      <a:pPr algn="ctr">
                        <a:lnSpc>
                          <a:spcPct val="100000"/>
                        </a:lnSpc>
                        <a:spcAft>
                          <a:spcPts val="0"/>
                        </a:spcAft>
                      </a:pPr>
                      <a:r>
                        <a:rPr lang="ja-JP" sz="1100" b="1" kern="100" dirty="0">
                          <a:effectLst/>
                          <a:latin typeface="Meiryo UI" panose="020B0604030504040204" pitchFamily="50" charset="-128"/>
                          <a:ea typeface="Meiryo UI" panose="020B0604030504040204" pitchFamily="50" charset="-128"/>
                        </a:rPr>
                        <a:t>×</a:t>
                      </a:r>
                      <a:endParaRPr lang="ja-JP" sz="11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6379" marR="46379"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〇</a:t>
                      </a:r>
                      <a:endParaRPr kumimoji="1" lang="ja-JP" altLang="ja-JP" sz="1100"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txBody>
                  <a:tcPr marL="46379" marR="46379"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〇</a:t>
                      </a:r>
                      <a:endParaRPr kumimoji="1" lang="ja-JP" altLang="ja-JP" sz="1100"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txBody>
                  <a:tcPr marL="46379" marR="46379"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00" cap="none" spc="0" normalizeH="0" baseline="0" noProof="0" dirty="0">
                          <a:ln>
                            <a:noFill/>
                          </a:ln>
                          <a:solidFill>
                            <a:srgbClr val="C00000"/>
                          </a:solidFill>
                          <a:effectLst/>
                          <a:uLnTx/>
                          <a:uFillTx/>
                          <a:latin typeface="Meiryo UI" panose="020B0604030504040204" pitchFamily="50" charset="-128"/>
                          <a:ea typeface="Meiryo UI" panose="020B0604030504040204" pitchFamily="50" charset="-128"/>
                          <a:cs typeface="+mn-cs"/>
                        </a:rPr>
                        <a:t>〇</a:t>
                      </a:r>
                      <a:endParaRPr kumimoji="1" lang="ja-JP" altLang="ja-JP" sz="1100" b="1" i="0" u="none" strike="noStrike" kern="100" cap="none" spc="0" normalizeH="0" baseline="0" noProof="0" dirty="0">
                        <a:ln>
                          <a:noFill/>
                        </a:ln>
                        <a:solidFill>
                          <a:srgbClr val="C00000"/>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txBody>
                  <a:tcPr marL="46379" marR="46379"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100" b="1" kern="100" dirty="0">
                          <a:effectLst/>
                          <a:latin typeface="Meiryo UI" panose="020B0604030504040204" pitchFamily="50" charset="-128"/>
                          <a:ea typeface="Meiryo UI" panose="020B0604030504040204" pitchFamily="50" charset="-128"/>
                        </a:rPr>
                        <a:t>〇</a:t>
                      </a:r>
                      <a:endParaRPr kumimoji="1" lang="ja-JP" altLang="ja-JP" sz="1100" b="1" i="0" u="none" strike="noStrike" kern="100" cap="none" spc="0" normalizeH="0" baseline="0" noProof="0" dirty="0">
                        <a:ln>
                          <a:noFill/>
                        </a:ln>
                        <a:solidFill>
                          <a:srgbClr val="C00000"/>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txBody>
                  <a:tcPr marL="46379" marR="46379" marT="0" marB="0" anchor="ctr"/>
                </a:tc>
                <a:extLst>
                  <a:ext uri="{0D108BD9-81ED-4DB2-BD59-A6C34878D82A}">
                    <a16:rowId xmlns:a16="http://schemas.microsoft.com/office/drawing/2014/main" val="10003"/>
                  </a:ext>
                </a:extLst>
              </a:tr>
              <a:tr h="280175">
                <a:tc vMerge="1">
                  <a:txBody>
                    <a:bodyPr/>
                    <a:lstStyle/>
                    <a:p>
                      <a:endParaRPr kumimoji="1" lang="ja-JP" altLang="en-US"/>
                    </a:p>
                  </a:txBody>
                  <a:tcPr/>
                </a:tc>
                <a:tc>
                  <a:txBody>
                    <a:bodyPr/>
                    <a:lstStyle/>
                    <a:p>
                      <a:pPr algn="l">
                        <a:lnSpc>
                          <a:spcPct val="100000"/>
                        </a:lnSpc>
                        <a:spcAft>
                          <a:spcPts val="0"/>
                        </a:spcAft>
                      </a:pPr>
                      <a:r>
                        <a:rPr lang="ja-JP" sz="1000" kern="100" dirty="0">
                          <a:effectLst/>
                          <a:latin typeface="Meiryo UI" panose="020B0604030504040204" pitchFamily="50" charset="-128"/>
                          <a:ea typeface="Meiryo UI" panose="020B0604030504040204" pitchFamily="50" charset="-128"/>
                        </a:rPr>
                        <a:t>自動車保険の保険料</a:t>
                      </a:r>
                      <a:r>
                        <a:rPr lang="ja-JP" altLang="en-US" sz="1000" kern="100" dirty="0">
                          <a:effectLst/>
                          <a:latin typeface="Meiryo UI" panose="020B0604030504040204" pitchFamily="50" charset="-128"/>
                          <a:ea typeface="Meiryo UI" panose="020B0604030504040204" pitchFamily="50" charset="-128"/>
                        </a:rPr>
                        <a:t>④</a:t>
                      </a:r>
                      <a:endParaRPr lang="ja-JP" sz="10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6379" marR="46379" marT="0" marB="0" anchor="ctr"/>
                </a:tc>
                <a:tc>
                  <a:txBody>
                    <a:bodyPr/>
                    <a:lstStyle/>
                    <a:p>
                      <a:pPr algn="ctr">
                        <a:lnSpc>
                          <a:spcPct val="100000"/>
                        </a:lnSpc>
                        <a:spcAft>
                          <a:spcPts val="0"/>
                        </a:spcAft>
                      </a:pPr>
                      <a:r>
                        <a:rPr lang="ja-JP" sz="1100" b="1" kern="100" dirty="0">
                          <a:effectLst/>
                          <a:latin typeface="Meiryo UI" panose="020B0604030504040204" pitchFamily="50" charset="-128"/>
                          <a:ea typeface="Meiryo UI" panose="020B0604030504040204" pitchFamily="50" charset="-128"/>
                        </a:rPr>
                        <a:t>×</a:t>
                      </a:r>
                      <a:endParaRPr lang="ja-JP" sz="11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6379" marR="46379"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〇</a:t>
                      </a:r>
                      <a:endParaRPr kumimoji="1" lang="ja-JP" altLang="ja-JP" sz="1100"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txBody>
                  <a:tcPr marL="46379" marR="46379"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〇</a:t>
                      </a:r>
                      <a:endParaRPr kumimoji="1" lang="ja-JP" altLang="ja-JP" sz="1100"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txBody>
                  <a:tcPr marL="46379" marR="46379"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00" cap="none" spc="0" normalizeH="0" baseline="0" noProof="0" dirty="0">
                          <a:ln>
                            <a:noFill/>
                          </a:ln>
                          <a:solidFill>
                            <a:srgbClr val="C00000"/>
                          </a:solidFill>
                          <a:effectLst/>
                          <a:uLnTx/>
                          <a:uFillTx/>
                          <a:latin typeface="Meiryo UI" panose="020B0604030504040204" pitchFamily="50" charset="-128"/>
                          <a:ea typeface="Meiryo UI" panose="020B0604030504040204" pitchFamily="50" charset="-128"/>
                          <a:cs typeface="+mn-cs"/>
                        </a:rPr>
                        <a:t>〇</a:t>
                      </a:r>
                      <a:endParaRPr kumimoji="1" lang="ja-JP" altLang="ja-JP" sz="1100" b="1" i="0" u="none" strike="noStrike" kern="100" cap="none" spc="0" normalizeH="0" baseline="0" noProof="0" dirty="0">
                        <a:ln>
                          <a:noFill/>
                        </a:ln>
                        <a:solidFill>
                          <a:srgbClr val="C00000"/>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txBody>
                  <a:tcPr marL="46379" marR="46379"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100" b="1" kern="100" dirty="0">
                          <a:effectLst/>
                          <a:latin typeface="Meiryo UI" panose="020B0604030504040204" pitchFamily="50" charset="-128"/>
                          <a:ea typeface="Meiryo UI" panose="020B0604030504040204" pitchFamily="50" charset="-128"/>
                        </a:rPr>
                        <a:t>〇</a:t>
                      </a:r>
                      <a:endParaRPr lang="ja-JP" altLang="ja-JP" sz="11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6379" marR="46379" marT="0" marB="0" anchor="ctr"/>
                </a:tc>
                <a:extLst>
                  <a:ext uri="{0D108BD9-81ED-4DB2-BD59-A6C34878D82A}">
                    <a16:rowId xmlns:a16="http://schemas.microsoft.com/office/drawing/2014/main" val="10004"/>
                  </a:ext>
                </a:extLst>
              </a:tr>
              <a:tr h="350421">
                <a:tc vMerge="1">
                  <a:txBody>
                    <a:bodyPr/>
                    <a:lstStyle/>
                    <a:p>
                      <a:endParaRPr kumimoji="1" lang="ja-JP" altLang="en-US"/>
                    </a:p>
                  </a:txBody>
                  <a:tcPr/>
                </a:tc>
                <a:tc>
                  <a:txBody>
                    <a:bodyPr/>
                    <a:lstStyle/>
                    <a:p>
                      <a:pPr algn="l">
                        <a:lnSpc>
                          <a:spcPct val="100000"/>
                        </a:lnSpc>
                        <a:spcAft>
                          <a:spcPts val="0"/>
                        </a:spcAft>
                      </a:pPr>
                      <a:r>
                        <a:rPr lang="ja-JP" sz="1000" kern="100" dirty="0">
                          <a:effectLst/>
                          <a:latin typeface="Meiryo UI" panose="020B0604030504040204" pitchFamily="50" charset="-128"/>
                          <a:ea typeface="Meiryo UI" panose="020B0604030504040204" pitchFamily="50" charset="-128"/>
                        </a:rPr>
                        <a:t>活動用の保険の保険料</a:t>
                      </a:r>
                      <a:r>
                        <a:rPr lang="ja-JP" altLang="en-US" sz="1000" kern="100" dirty="0">
                          <a:effectLst/>
                          <a:latin typeface="Meiryo UI" panose="020B0604030504040204" pitchFamily="50" charset="-128"/>
                          <a:ea typeface="Meiryo UI" panose="020B0604030504040204" pitchFamily="50" charset="-128"/>
                        </a:rPr>
                        <a:t>⑤</a:t>
                      </a:r>
                      <a:endParaRPr lang="ja-JP" sz="10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6379" marR="46379" marT="0" marB="0" anchor="ctr"/>
                </a:tc>
                <a:tc>
                  <a:txBody>
                    <a:bodyPr/>
                    <a:lstStyle/>
                    <a:p>
                      <a:pPr algn="ctr">
                        <a:lnSpc>
                          <a:spcPct val="100000"/>
                        </a:lnSpc>
                        <a:spcAft>
                          <a:spcPts val="0"/>
                        </a:spcAft>
                      </a:pPr>
                      <a:r>
                        <a:rPr lang="ja-JP" altLang="en-US" sz="1100" b="1" kern="100" dirty="0">
                          <a:effectLst/>
                          <a:latin typeface="Meiryo UI" panose="020B0604030504040204" pitchFamily="50" charset="-128"/>
                          <a:ea typeface="Meiryo UI" panose="020B0604030504040204" pitchFamily="50" charset="-128"/>
                        </a:rPr>
                        <a:t>〇</a:t>
                      </a:r>
                      <a:endParaRPr lang="ja-JP" altLang="ja-JP" sz="11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6379" marR="46379"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〇</a:t>
                      </a:r>
                      <a:endParaRPr kumimoji="1" lang="ja-JP" altLang="ja-JP" sz="1100"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txBody>
                  <a:tcPr marL="46379" marR="46379"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〇</a:t>
                      </a:r>
                      <a:endParaRPr kumimoji="1" lang="ja-JP" altLang="ja-JP" sz="1100"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txBody>
                  <a:tcPr marL="46379" marR="46379"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〇</a:t>
                      </a:r>
                      <a:endParaRPr kumimoji="1" lang="ja-JP" altLang="ja-JP" sz="1100"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txBody>
                  <a:tcPr marL="46379" marR="46379"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100" b="1" kern="100" dirty="0">
                          <a:effectLst/>
                          <a:latin typeface="Meiryo UI" panose="020B0604030504040204" pitchFamily="50" charset="-128"/>
                          <a:ea typeface="Meiryo UI" panose="020B0604030504040204" pitchFamily="50" charset="-128"/>
                        </a:rPr>
                        <a:t>〇</a:t>
                      </a:r>
                      <a:endParaRPr lang="ja-JP" altLang="ja-JP" sz="11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6379" marR="46379" marT="0" marB="0" anchor="ctr"/>
                </a:tc>
                <a:extLst>
                  <a:ext uri="{0D108BD9-81ED-4DB2-BD59-A6C34878D82A}">
                    <a16:rowId xmlns:a16="http://schemas.microsoft.com/office/drawing/2014/main" val="10005"/>
                  </a:ext>
                </a:extLst>
              </a:tr>
              <a:tr h="281465">
                <a:tc vMerge="1">
                  <a:txBody>
                    <a:bodyPr/>
                    <a:lstStyle/>
                    <a:p>
                      <a:endParaRPr kumimoji="1" lang="ja-JP" altLang="en-US"/>
                    </a:p>
                  </a:txBody>
                  <a:tcPr/>
                </a:tc>
                <a:tc>
                  <a:txBody>
                    <a:bodyPr/>
                    <a:lstStyle/>
                    <a:p>
                      <a:pPr algn="l">
                        <a:lnSpc>
                          <a:spcPct val="100000"/>
                        </a:lnSpc>
                        <a:spcAft>
                          <a:spcPts val="0"/>
                        </a:spcAft>
                      </a:pPr>
                      <a:r>
                        <a:rPr lang="ja-JP" sz="1000" kern="100" dirty="0">
                          <a:effectLst/>
                          <a:latin typeface="Meiryo UI" panose="020B0604030504040204" pitchFamily="50" charset="-128"/>
                          <a:ea typeface="Meiryo UI" panose="020B0604030504040204" pitchFamily="50" charset="-128"/>
                        </a:rPr>
                        <a:t>車両維持・購入費</a:t>
                      </a:r>
                      <a:endParaRPr lang="ja-JP" sz="10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6379" marR="46379" marT="0" marB="0" anchor="ctr"/>
                </a:tc>
                <a:tc>
                  <a:txBody>
                    <a:bodyPr/>
                    <a:lstStyle/>
                    <a:p>
                      <a:pPr algn="ctr">
                        <a:lnSpc>
                          <a:spcPct val="100000"/>
                        </a:lnSpc>
                        <a:spcAft>
                          <a:spcPts val="0"/>
                        </a:spcAft>
                      </a:pPr>
                      <a:r>
                        <a:rPr lang="ja-JP" sz="1100" b="1" kern="100" dirty="0">
                          <a:effectLst/>
                          <a:latin typeface="Meiryo UI" panose="020B0604030504040204" pitchFamily="50" charset="-128"/>
                          <a:ea typeface="Meiryo UI" panose="020B0604030504040204" pitchFamily="50" charset="-128"/>
                        </a:rPr>
                        <a:t>×</a:t>
                      </a:r>
                      <a:endParaRPr lang="ja-JP" sz="11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6379" marR="46379"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〇</a:t>
                      </a:r>
                      <a:endParaRPr kumimoji="1" lang="ja-JP" altLang="ja-JP" sz="1100"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txBody>
                  <a:tcPr marL="46379" marR="46379"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〇</a:t>
                      </a:r>
                      <a:endParaRPr kumimoji="1" lang="ja-JP" altLang="ja-JP" sz="1100"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txBody>
                  <a:tcPr marL="46379" marR="46379"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00" cap="none" spc="0" normalizeH="0" baseline="0" noProof="0" dirty="0">
                          <a:ln>
                            <a:noFill/>
                          </a:ln>
                          <a:solidFill>
                            <a:srgbClr val="C00000"/>
                          </a:solidFill>
                          <a:effectLst/>
                          <a:uLnTx/>
                          <a:uFillTx/>
                          <a:latin typeface="Meiryo UI" panose="020B0604030504040204" pitchFamily="50" charset="-128"/>
                          <a:ea typeface="Meiryo UI" panose="020B0604030504040204" pitchFamily="50" charset="-128"/>
                          <a:cs typeface="+mn-cs"/>
                        </a:rPr>
                        <a:t>〇</a:t>
                      </a:r>
                      <a:endParaRPr kumimoji="1" lang="ja-JP" altLang="ja-JP" sz="1100" b="1" i="0" u="none" strike="noStrike" kern="100" cap="none" spc="0" normalizeH="0" baseline="0" noProof="0" dirty="0">
                        <a:ln>
                          <a:noFill/>
                        </a:ln>
                        <a:solidFill>
                          <a:srgbClr val="C00000"/>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txBody>
                  <a:tcPr marL="46379" marR="46379"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100" b="1" kern="100" dirty="0">
                          <a:effectLst/>
                          <a:latin typeface="Meiryo UI" panose="020B0604030504040204" pitchFamily="50" charset="-128"/>
                          <a:ea typeface="Meiryo UI" panose="020B0604030504040204" pitchFamily="50" charset="-128"/>
                        </a:rPr>
                        <a:t>〇</a:t>
                      </a:r>
                      <a:endParaRPr kumimoji="1" lang="ja-JP" altLang="ja-JP" sz="1100" b="1" i="0" u="none" strike="noStrike" kern="100" cap="none" spc="0" normalizeH="0" baseline="0" noProof="0" dirty="0">
                        <a:ln>
                          <a:noFill/>
                        </a:ln>
                        <a:solidFill>
                          <a:srgbClr val="C00000"/>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txBody>
                  <a:tcPr marL="46379" marR="46379" marT="0" marB="0" anchor="ctr"/>
                </a:tc>
                <a:extLst>
                  <a:ext uri="{0D108BD9-81ED-4DB2-BD59-A6C34878D82A}">
                    <a16:rowId xmlns:a16="http://schemas.microsoft.com/office/drawing/2014/main" val="10006"/>
                  </a:ext>
                </a:extLst>
              </a:tr>
              <a:tr h="362604">
                <a:tc rowSpan="2">
                  <a:txBody>
                    <a:bodyPr/>
                    <a:lstStyle/>
                    <a:p>
                      <a:pPr algn="ctr">
                        <a:lnSpc>
                          <a:spcPct val="100000"/>
                        </a:lnSpc>
                        <a:spcAft>
                          <a:spcPts val="0"/>
                        </a:spcAft>
                      </a:pPr>
                      <a:r>
                        <a:rPr lang="ja-JP" sz="1000" kern="100" dirty="0">
                          <a:effectLst/>
                          <a:latin typeface="Meiryo UI" panose="020B0604030504040204" pitchFamily="50" charset="-128"/>
                          <a:ea typeface="Meiryo UI" panose="020B0604030504040204" pitchFamily="50" charset="-128"/>
                        </a:rPr>
                        <a:t>間接経費</a:t>
                      </a:r>
                      <a:endParaRPr lang="ja-JP" sz="10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6379" marR="46379" marT="0" marB="0" vert="eaVert"/>
                </a:tc>
                <a:tc>
                  <a:txBody>
                    <a:bodyPr/>
                    <a:lstStyle/>
                    <a:p>
                      <a:pPr algn="l">
                        <a:lnSpc>
                          <a:spcPct val="100000"/>
                        </a:lnSpc>
                        <a:spcAft>
                          <a:spcPts val="0"/>
                        </a:spcAft>
                      </a:pPr>
                      <a:r>
                        <a:rPr lang="ja-JP" altLang="en-US" sz="1000" kern="100" dirty="0">
                          <a:effectLst/>
                          <a:latin typeface="Meiryo UI" panose="020B0604030504040204" pitchFamily="50" charset="-128"/>
                          <a:ea typeface="Meiryo UI" panose="020B0604030504040204" pitchFamily="50" charset="-128"/>
                        </a:rPr>
                        <a:t>コーディネーター</a:t>
                      </a:r>
                      <a:r>
                        <a:rPr lang="ja-JP" sz="1000" kern="100" dirty="0">
                          <a:effectLst/>
                          <a:latin typeface="Meiryo UI" panose="020B0604030504040204" pitchFamily="50" charset="-128"/>
                          <a:ea typeface="Meiryo UI" panose="020B0604030504040204" pitchFamily="50" charset="-128"/>
                        </a:rPr>
                        <a:t>人件費</a:t>
                      </a:r>
                      <a:endParaRPr lang="ja-JP" sz="10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6379" marR="46379"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〇</a:t>
                      </a:r>
                      <a:endParaRPr kumimoji="1" lang="ja-JP" altLang="ja-JP" sz="1100"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txBody>
                  <a:tcPr marL="46379" marR="46379"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〇</a:t>
                      </a:r>
                      <a:endParaRPr kumimoji="1" lang="ja-JP" altLang="ja-JP" sz="1100"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txBody>
                  <a:tcPr marL="46379" marR="46379"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〇</a:t>
                      </a:r>
                      <a:endParaRPr kumimoji="1" lang="ja-JP" altLang="ja-JP" sz="1100"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txBody>
                  <a:tcPr marL="46379" marR="46379"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〇</a:t>
                      </a:r>
                      <a:endParaRPr kumimoji="1" lang="ja-JP" altLang="ja-JP" sz="1100"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txBody>
                  <a:tcPr marL="46379" marR="46379"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100" b="1" kern="100" dirty="0">
                          <a:effectLst/>
                          <a:latin typeface="Meiryo UI" panose="020B0604030504040204" pitchFamily="50" charset="-128"/>
                          <a:ea typeface="Meiryo UI" panose="020B0604030504040204" pitchFamily="50" charset="-128"/>
                        </a:rPr>
                        <a:t>〇</a:t>
                      </a:r>
                      <a:endParaRPr lang="ja-JP" altLang="ja-JP" sz="11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6379" marR="46379" marT="0" marB="0" anchor="ctr"/>
                </a:tc>
                <a:extLst>
                  <a:ext uri="{0D108BD9-81ED-4DB2-BD59-A6C34878D82A}">
                    <a16:rowId xmlns:a16="http://schemas.microsoft.com/office/drawing/2014/main" val="10007"/>
                  </a:ext>
                </a:extLst>
              </a:tr>
              <a:tr h="316720">
                <a:tc vMerge="1">
                  <a:txBody>
                    <a:bodyPr/>
                    <a:lstStyle/>
                    <a:p>
                      <a:endParaRPr kumimoji="1" lang="ja-JP" altLang="en-US"/>
                    </a:p>
                  </a:txBody>
                  <a:tcPr/>
                </a:tc>
                <a:tc>
                  <a:txBody>
                    <a:bodyPr/>
                    <a:lstStyle/>
                    <a:p>
                      <a:pPr algn="l">
                        <a:lnSpc>
                          <a:spcPct val="100000"/>
                        </a:lnSpc>
                        <a:spcAft>
                          <a:spcPts val="0"/>
                        </a:spcAft>
                      </a:pPr>
                      <a:r>
                        <a:rPr lang="ja-JP" sz="1000" kern="100" dirty="0">
                          <a:effectLst/>
                          <a:latin typeface="Meiryo UI" panose="020B0604030504040204" pitchFamily="50" charset="-128"/>
                          <a:ea typeface="Meiryo UI" panose="020B0604030504040204" pitchFamily="50" charset="-128"/>
                        </a:rPr>
                        <a:t>家賃・通信費等</a:t>
                      </a:r>
                      <a:endParaRPr lang="ja-JP" sz="10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6379" marR="46379"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〇</a:t>
                      </a:r>
                      <a:endParaRPr kumimoji="1" lang="ja-JP" altLang="ja-JP" sz="1100"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txBody>
                  <a:tcPr marL="46379" marR="46379"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〇</a:t>
                      </a:r>
                      <a:endParaRPr kumimoji="1" lang="ja-JP" altLang="ja-JP" sz="1100"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txBody>
                  <a:tcPr marL="46379" marR="46379"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〇</a:t>
                      </a:r>
                      <a:endParaRPr kumimoji="1" lang="ja-JP" altLang="ja-JP" sz="1100"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txBody>
                  <a:tcPr marL="46379" marR="46379"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〇</a:t>
                      </a:r>
                      <a:endParaRPr kumimoji="1" lang="ja-JP" altLang="ja-JP" sz="1100"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txBody>
                  <a:tcPr marL="46379" marR="46379"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100" b="1" kern="100" dirty="0">
                          <a:effectLst/>
                          <a:latin typeface="Meiryo UI" panose="020B0604030504040204" pitchFamily="50" charset="-128"/>
                          <a:ea typeface="Meiryo UI" panose="020B0604030504040204" pitchFamily="50" charset="-128"/>
                        </a:rPr>
                        <a:t>〇</a:t>
                      </a:r>
                      <a:endParaRPr lang="ja-JP" altLang="ja-JP" sz="11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6379" marR="46379" marT="0" marB="0" anchor="ctr"/>
                </a:tc>
                <a:extLst>
                  <a:ext uri="{0D108BD9-81ED-4DB2-BD59-A6C34878D82A}">
                    <a16:rowId xmlns:a16="http://schemas.microsoft.com/office/drawing/2014/main" val="10008"/>
                  </a:ext>
                </a:extLst>
              </a:tr>
            </a:tbl>
          </a:graphicData>
        </a:graphic>
      </p:graphicFrame>
      <p:sp>
        <p:nvSpPr>
          <p:cNvPr id="7" name="正方形/長方形 6"/>
          <p:cNvSpPr/>
          <p:nvPr/>
        </p:nvSpPr>
        <p:spPr>
          <a:xfrm>
            <a:off x="887639" y="5995907"/>
            <a:ext cx="7214342" cy="350609"/>
          </a:xfrm>
          <a:prstGeom prst="rect">
            <a:avLst/>
          </a:prstGeom>
        </p:spPr>
        <p:txBody>
          <a:bodyPr wrap="square">
            <a:spAutoFit/>
          </a:bodyPr>
          <a:lstStyle/>
          <a:p>
            <a:pPr algn="r"/>
            <a:r>
              <a:rPr lang="ja-JP" altLang="en-US" sz="839" dirty="0"/>
              <a:t>三菱</a:t>
            </a:r>
            <a:r>
              <a:rPr lang="en-US" altLang="ja-JP" sz="839" dirty="0"/>
              <a:t>UFJ</a:t>
            </a:r>
            <a:r>
              <a:rPr lang="ja-JP" altLang="en-US" sz="839" dirty="0"/>
              <a:t>リサーチ＆コンサルティング「介護保険制度等を活用した高齢者の移動支援・送迎のための手引き（令和</a:t>
            </a:r>
            <a:r>
              <a:rPr lang="en-US" altLang="ja-JP" sz="839" dirty="0"/>
              <a:t>5</a:t>
            </a:r>
            <a:r>
              <a:rPr lang="ja-JP" altLang="en-US" sz="839" dirty="0"/>
              <a:t>年</a:t>
            </a:r>
            <a:r>
              <a:rPr lang="en-US" altLang="ja-JP" sz="839" dirty="0"/>
              <a:t>4</a:t>
            </a:r>
            <a:r>
              <a:rPr lang="ja-JP" altLang="en-US" sz="839" dirty="0"/>
              <a:t>月</a:t>
            </a:r>
            <a:r>
              <a:rPr lang="en-US" altLang="ja-JP" sz="839" dirty="0"/>
              <a:t>25</a:t>
            </a:r>
            <a:r>
              <a:rPr lang="ja-JP" altLang="en-US" sz="839" dirty="0"/>
              <a:t>日更新）」を一部簡略化</a:t>
            </a:r>
          </a:p>
          <a:p>
            <a:pPr algn="r"/>
            <a:endParaRPr lang="ja-JP" altLang="en-US" sz="839" dirty="0"/>
          </a:p>
        </p:txBody>
      </p:sp>
      <p:sp>
        <p:nvSpPr>
          <p:cNvPr id="5" name="正方形/長方形 4"/>
          <p:cNvSpPr/>
          <p:nvPr/>
        </p:nvSpPr>
        <p:spPr>
          <a:xfrm>
            <a:off x="383201" y="4420308"/>
            <a:ext cx="8377598" cy="1811906"/>
          </a:xfrm>
          <a:prstGeom prst="rect">
            <a:avLst/>
          </a:prstGeom>
        </p:spPr>
        <p:txBody>
          <a:bodyPr wrap="square">
            <a:spAutoFit/>
          </a:bodyPr>
          <a:lstStyle/>
          <a:p>
            <a:endParaRPr lang="ja-JP" altLang="en-US" sz="1016" dirty="0">
              <a:solidFill>
                <a:srgbClr val="000000"/>
              </a:solidFill>
              <a:latin typeface="ＭＳ"/>
            </a:endParaRPr>
          </a:p>
          <a:p>
            <a:endParaRPr lang="ja-JP" altLang="en-US" sz="1016" dirty="0">
              <a:latin typeface="ＭＳ"/>
            </a:endParaRPr>
          </a:p>
          <a:p>
            <a:r>
              <a:rPr lang="ja-JP" altLang="en-US" sz="1016" dirty="0">
                <a:latin typeface="ＭＳ"/>
              </a:rPr>
              <a:t>地域支援事業実施要綱（</a:t>
            </a:r>
            <a:r>
              <a:rPr lang="en-US" altLang="ja-JP" sz="1016" dirty="0">
                <a:latin typeface="ＭＳ"/>
              </a:rPr>
              <a:t>P.10</a:t>
            </a:r>
            <a:r>
              <a:rPr lang="ja-JP" altLang="en-US" sz="1016" dirty="0">
                <a:latin typeface="ＭＳ"/>
              </a:rPr>
              <a:t>）</a:t>
            </a:r>
            <a:r>
              <a:rPr lang="en-US" altLang="ja-JP" sz="1016" dirty="0">
                <a:latin typeface="ＭＳ"/>
              </a:rPr>
              <a:t>『</a:t>
            </a:r>
            <a:r>
              <a:rPr lang="ja-JP" altLang="en-US" sz="1016" dirty="0">
                <a:latin typeface="ＭＳ"/>
              </a:rPr>
              <a:t>補助（助成）の方法で事業を実施する場合について、・・・（中略）・・・住民主体の多様なサービスの展開のため、ボランティア活動に対する奨励金（謝礼金）を補助の対象とすることも可能である。</a:t>
            </a:r>
            <a:r>
              <a:rPr lang="en-US" altLang="ja-JP" sz="1016" dirty="0">
                <a:latin typeface="ＭＳ"/>
              </a:rPr>
              <a:t>』</a:t>
            </a:r>
          </a:p>
          <a:p>
            <a:r>
              <a:rPr lang="en-US" altLang="ja-JP" sz="1016" dirty="0">
                <a:latin typeface="ＭＳ"/>
              </a:rPr>
              <a:t>2</a:t>
            </a:r>
            <a:r>
              <a:rPr lang="ja-JP" altLang="en-US" sz="1016" dirty="0">
                <a:latin typeface="ＭＳ"/>
              </a:rPr>
              <a:t>道路運送法の許可・登録の有無によらず、送迎前後の付き添い支援を対象とした奨励金のみ可。</a:t>
            </a:r>
          </a:p>
          <a:p>
            <a:r>
              <a:rPr lang="en-US" altLang="ja-JP" sz="1016" dirty="0">
                <a:latin typeface="ＭＳ"/>
              </a:rPr>
              <a:t>3</a:t>
            </a:r>
            <a:r>
              <a:rPr lang="ja-JP" altLang="en-US" sz="1016" dirty="0">
                <a:latin typeface="ＭＳ"/>
              </a:rPr>
              <a:t>道路運送法の許可・登録を受けている場合は、送迎前後の付き添い支援のみでなくボランティア運転者の送迎を対象とした奨励金を補助することが可能。</a:t>
            </a:r>
          </a:p>
          <a:p>
            <a:r>
              <a:rPr lang="en-US" altLang="ja-JP" sz="1016" dirty="0">
                <a:latin typeface="ＭＳ"/>
              </a:rPr>
              <a:t>4</a:t>
            </a:r>
            <a:r>
              <a:rPr lang="ja-JP" altLang="en-US" sz="1016" dirty="0">
                <a:latin typeface="ＭＳ"/>
              </a:rPr>
              <a:t>「団体が所有する車両の自動車保険」、および「マイカー等を使用する移動支援ボランティアの活動中の自動車事故を対象とした自動車保険」</a:t>
            </a:r>
          </a:p>
          <a:p>
            <a:r>
              <a:rPr lang="en-US" altLang="ja-JP" sz="1016" dirty="0">
                <a:latin typeface="ＭＳ"/>
              </a:rPr>
              <a:t>5</a:t>
            </a:r>
            <a:r>
              <a:rPr lang="ja-JP" altLang="en-US" sz="1016" dirty="0">
                <a:latin typeface="ＭＳ"/>
              </a:rPr>
              <a:t>ここでは、自動車に乗車していない乗降前後の付き添い支援の際の事故などを対象とする保険をイメージ。「移送に関する直接経費」には該当しないため、いずれの類型においても補助対象経費となる。 </a:t>
            </a:r>
          </a:p>
        </p:txBody>
      </p:sp>
      <p:sp>
        <p:nvSpPr>
          <p:cNvPr id="8" name="スライド番号プレースホルダー 1"/>
          <p:cNvSpPr>
            <a:spLocks noGrp="1"/>
          </p:cNvSpPr>
          <p:nvPr>
            <p:ph type="sldNum" sz="quarter" idx="4294967295"/>
          </p:nvPr>
        </p:nvSpPr>
        <p:spPr>
          <a:xfrm>
            <a:off x="8101981" y="5983855"/>
            <a:ext cx="423802" cy="273226"/>
          </a:xfrm>
          <a:prstGeom prst="rect">
            <a:avLst/>
          </a:prstGeom>
        </p:spPr>
        <p:txBody>
          <a:bodyPr/>
          <a:lstStyle/>
          <a:p>
            <a:pPr marL="32260">
              <a:lnSpc>
                <a:spcPts val="1050"/>
              </a:lnSpc>
            </a:pPr>
            <a:r>
              <a:rPr lang="en-US" altLang="ja-JP" sz="968" dirty="0"/>
              <a:t>17</a:t>
            </a:r>
          </a:p>
        </p:txBody>
      </p:sp>
      <p:sp>
        <p:nvSpPr>
          <p:cNvPr id="4" name="Rectangle 1">
            <a:extLst>
              <a:ext uri="{FF2B5EF4-FFF2-40B4-BE49-F238E27FC236}">
                <a16:creationId xmlns:a16="http://schemas.microsoft.com/office/drawing/2014/main" id="{5B8DE47F-F790-B110-78CC-7232C9D29098}"/>
              </a:ext>
            </a:extLst>
          </p:cNvPr>
          <p:cNvSpPr>
            <a:spLocks noChangeArrowheads="1"/>
          </p:cNvSpPr>
          <p:nvPr/>
        </p:nvSpPr>
        <p:spPr bwMode="auto">
          <a:xfrm>
            <a:off x="284941" y="702943"/>
            <a:ext cx="8240842" cy="392415"/>
          </a:xfrm>
          <a:prstGeom prst="rect">
            <a:avLst/>
          </a:prstGeom>
          <a:noFill/>
          <a:ln w="28575">
            <a:solidFill>
              <a:schemeClr val="accent6">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algn="ctr" defTabSz="685807" eaLnBrk="0" fontAlgn="base" hangingPunct="0">
              <a:spcBef>
                <a:spcPct val="0"/>
              </a:spcBef>
              <a:spcAft>
                <a:spcPct val="0"/>
              </a:spcAft>
            </a:pPr>
            <a:r>
              <a:rPr lang="ja-JP" altLang="ja-JP" sz="2100" b="1" dirty="0">
                <a:latin typeface="Meiryo UI" panose="020B0604030504040204" pitchFamily="50" charset="-128"/>
                <a:ea typeface="Meiryo UI" panose="020B0604030504040204" pitchFamily="50" charset="-128"/>
                <a:cs typeface="Times New Roman" panose="02020603050405020304" pitchFamily="18" charset="0"/>
              </a:rPr>
              <a:t>総合事業</a:t>
            </a:r>
            <a:r>
              <a:rPr lang="ja-JP" altLang="en-US" sz="2100" b="1" dirty="0">
                <a:latin typeface="Meiryo UI" panose="020B0604030504040204" pitchFamily="50" charset="-128"/>
                <a:ea typeface="Meiryo UI" panose="020B0604030504040204" pitchFamily="50" charset="-128"/>
                <a:cs typeface="Times New Roman" panose="02020603050405020304" pitchFamily="18" charset="0"/>
              </a:rPr>
              <a:t>等</a:t>
            </a:r>
            <a:r>
              <a:rPr lang="ja-JP" altLang="en-US" sz="2100" dirty="0">
                <a:latin typeface="Meiryo UI" panose="020B0604030504040204" pitchFamily="50" charset="-128"/>
                <a:ea typeface="Meiryo UI" panose="020B0604030504040204" pitchFamily="50" charset="-128"/>
                <a:cs typeface="Times New Roman" panose="02020603050405020304" pitchFamily="18" charset="0"/>
              </a:rPr>
              <a:t>における</a:t>
            </a:r>
            <a:r>
              <a:rPr lang="ja-JP" altLang="ja-JP" sz="2100" b="1" dirty="0">
                <a:latin typeface="Meiryo UI" panose="020B0604030504040204" pitchFamily="50" charset="-128"/>
                <a:ea typeface="Meiryo UI" panose="020B0604030504040204" pitchFamily="50" charset="-128"/>
                <a:cs typeface="Times New Roman" panose="02020603050405020304" pitchFamily="18" charset="0"/>
              </a:rPr>
              <a:t>補助金の対象経費</a:t>
            </a:r>
            <a:endParaRPr lang="ja-JP" altLang="ja-JP" sz="21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1944516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70259" y="269277"/>
            <a:ext cx="8229600" cy="566179"/>
          </a:xfrm>
        </p:spPr>
        <p:txBody>
          <a:bodyPr vert="horz" lIns="61329" tIns="30665" rIns="61329" bIns="30665" rtlCol="0" anchor="b">
            <a:normAutofit/>
          </a:bodyPr>
          <a:lstStyle/>
          <a:p>
            <a:pPr algn="ctr" defTabSz="613311"/>
            <a:r>
              <a:rPr lang="ja-JP" altLang="en-US" sz="2146" b="1" dirty="0">
                <a:solidFill>
                  <a:prstClr val="black"/>
                </a:solidFill>
                <a:latin typeface="Meiryo UI" panose="020B0604030504040204" pitchFamily="50" charset="-128"/>
                <a:ea typeface="Meiryo UI" panose="020B0604030504040204" pitchFamily="50" charset="-128"/>
              </a:rPr>
              <a:t>総合事業以外に活用できる事業（財源）</a:t>
            </a:r>
          </a:p>
        </p:txBody>
      </p:sp>
      <p:graphicFrame>
        <p:nvGraphicFramePr>
          <p:cNvPr id="5" name="コンテンツ プレースホルダー 4"/>
          <p:cNvGraphicFramePr>
            <a:graphicFrameLocks noGrp="1"/>
          </p:cNvGraphicFramePr>
          <p:nvPr>
            <p:ph idx="1"/>
            <p:extLst>
              <p:ext uri="{D42A27DB-BD31-4B8C-83A1-F6EECF244321}">
                <p14:modId xmlns:p14="http://schemas.microsoft.com/office/powerpoint/2010/main" val="1013286528"/>
              </p:ext>
            </p:extLst>
          </p:nvPr>
        </p:nvGraphicFramePr>
        <p:xfrm>
          <a:off x="541253" y="929616"/>
          <a:ext cx="8087613" cy="5057528"/>
        </p:xfrm>
        <a:graphic>
          <a:graphicData uri="http://schemas.openxmlformats.org/drawingml/2006/table">
            <a:tbl>
              <a:tblPr firstRow="1" bandRow="1">
                <a:tableStyleId>{5C22544A-7EE6-4342-B048-85BDC9FD1C3A}</a:tableStyleId>
              </a:tblPr>
              <a:tblGrid>
                <a:gridCol w="746620">
                  <a:extLst>
                    <a:ext uri="{9D8B030D-6E8A-4147-A177-3AD203B41FA5}">
                      <a16:colId xmlns:a16="http://schemas.microsoft.com/office/drawing/2014/main" val="20000"/>
                    </a:ext>
                  </a:extLst>
                </a:gridCol>
                <a:gridCol w="3633254">
                  <a:extLst>
                    <a:ext uri="{9D8B030D-6E8A-4147-A177-3AD203B41FA5}">
                      <a16:colId xmlns:a16="http://schemas.microsoft.com/office/drawing/2014/main" val="3427424711"/>
                    </a:ext>
                  </a:extLst>
                </a:gridCol>
                <a:gridCol w="3707739">
                  <a:extLst>
                    <a:ext uri="{9D8B030D-6E8A-4147-A177-3AD203B41FA5}">
                      <a16:colId xmlns:a16="http://schemas.microsoft.com/office/drawing/2014/main" val="20001"/>
                    </a:ext>
                  </a:extLst>
                </a:gridCol>
              </a:tblGrid>
              <a:tr h="399529">
                <a:tc>
                  <a:txBody>
                    <a:bodyPr/>
                    <a:lstStyle/>
                    <a:p>
                      <a:endParaRPr kumimoji="1" lang="ja-JP" altLang="en-US" sz="1600" dirty="0">
                        <a:latin typeface="Meiryo UI" panose="020B0604030504040204" pitchFamily="50" charset="-128"/>
                        <a:ea typeface="Meiryo UI" panose="020B0604030504040204" pitchFamily="50" charset="-128"/>
                      </a:endParaRPr>
                    </a:p>
                  </a:txBody>
                  <a:tcPr marL="81772" marR="81772" marT="40886" marB="40886"/>
                </a:tc>
                <a:tc>
                  <a:txBody>
                    <a:bodyPr/>
                    <a:lstStyle/>
                    <a:p>
                      <a:pPr marL="0" algn="ctr" defTabSz="960120" rtl="0" eaLnBrk="1" latinLnBrk="0" hangingPunct="1"/>
                      <a:r>
                        <a:rPr kumimoji="1" lang="ja-JP" altLang="en-US" sz="1800" b="1" kern="1200" dirty="0">
                          <a:solidFill>
                            <a:schemeClr val="lt1"/>
                          </a:solidFill>
                          <a:latin typeface="Meiryo UI" panose="020B0604030504040204" pitchFamily="50" charset="-128"/>
                          <a:ea typeface="Meiryo UI" panose="020B0604030504040204" pitchFamily="50" charset="-128"/>
                          <a:cs typeface="Meiryo UI" panose="020B0604030504040204" pitchFamily="50" charset="-128"/>
                        </a:rPr>
                        <a:t>生活支援体制整備事業</a:t>
                      </a:r>
                    </a:p>
                  </a:txBody>
                  <a:tcPr marL="84406" marR="84406" marT="42203" marB="42203" anchor="ctr"/>
                </a:tc>
                <a:tc>
                  <a:txBody>
                    <a:bodyPr/>
                    <a:lstStyle/>
                    <a:p>
                      <a:pPr algn="ctr"/>
                      <a:r>
                        <a:rPr kumimoji="1" lang="ja-JP" altLang="en-US" sz="1800" dirty="0">
                          <a:latin typeface="Meiryo UI" panose="020B0604030504040204" pitchFamily="50" charset="-128"/>
                          <a:ea typeface="Meiryo UI" panose="020B0604030504040204" pitchFamily="50" charset="-128"/>
                          <a:cs typeface="Meiryo UI" panose="020B0604030504040204" pitchFamily="50" charset="-128"/>
                        </a:rPr>
                        <a:t>保健福祉事業</a:t>
                      </a:r>
                    </a:p>
                  </a:txBody>
                  <a:tcPr marL="81772" marR="81772" marT="40886" marB="40886"/>
                </a:tc>
                <a:extLst>
                  <a:ext uri="{0D108BD9-81ED-4DB2-BD59-A6C34878D82A}">
                    <a16:rowId xmlns:a16="http://schemas.microsoft.com/office/drawing/2014/main" val="10000"/>
                  </a:ext>
                </a:extLst>
              </a:tr>
              <a:tr h="1065456">
                <a:tc>
                  <a:txBody>
                    <a:bodyPr/>
                    <a:lstStyle/>
                    <a:p>
                      <a:r>
                        <a:rPr kumimoji="1" lang="ja-JP" altLang="en-US" sz="1400" b="1" dirty="0">
                          <a:latin typeface="Meiryo UI" panose="020B0604030504040204" pitchFamily="50" charset="-128"/>
                          <a:ea typeface="Meiryo UI" panose="020B0604030504040204" pitchFamily="50" charset="-128"/>
                          <a:cs typeface="Meiryo UI" panose="020B0604030504040204" pitchFamily="50" charset="-128"/>
                        </a:rPr>
                        <a:t>制度</a:t>
                      </a:r>
                      <a:br>
                        <a:rPr kumimoji="1" lang="en-US" altLang="ja-JP" sz="1400" b="1" dirty="0">
                          <a:latin typeface="Meiryo UI" panose="020B0604030504040204" pitchFamily="50" charset="-128"/>
                          <a:ea typeface="Meiryo UI" panose="020B0604030504040204" pitchFamily="50" charset="-128"/>
                          <a:cs typeface="Meiryo UI" panose="020B0604030504040204" pitchFamily="50" charset="-128"/>
                        </a:rPr>
                      </a:br>
                      <a:r>
                        <a:rPr kumimoji="1" lang="ja-JP" altLang="en-US" sz="1400" b="1" dirty="0">
                          <a:latin typeface="Meiryo UI" panose="020B0604030504040204" pitchFamily="50" charset="-128"/>
                          <a:ea typeface="Meiryo UI" panose="020B0604030504040204" pitchFamily="50" charset="-128"/>
                          <a:cs typeface="Meiryo UI" panose="020B0604030504040204" pitchFamily="50" charset="-128"/>
                        </a:rPr>
                        <a:t>概要</a:t>
                      </a:r>
                    </a:p>
                  </a:txBody>
                  <a:tcPr marL="84406" marR="84406" marT="42203" marB="42203"/>
                </a:tc>
                <a:tc>
                  <a:txBody>
                    <a:bodyPr/>
                    <a:lstStyle/>
                    <a:p>
                      <a:pPr lvl="0" defTabSz="471931">
                        <a:defRPr/>
                      </a:pPr>
                      <a:r>
                        <a:rPr kumimoji="0" lang="ja-JP" altLang="en-US" sz="1400" dirty="0">
                          <a:solidFill>
                            <a:srgbClr val="000000"/>
                          </a:solidFill>
                          <a:latin typeface="Meiryo UI" panose="020B0604030504040204" pitchFamily="50" charset="-128"/>
                          <a:ea typeface="Meiryo UI" panose="020B0604030504040204" pitchFamily="50" charset="-128"/>
                        </a:rPr>
                        <a:t>市町村が中心</a:t>
                      </a:r>
                      <a:r>
                        <a:rPr kumimoji="0" lang="ja-JP" altLang="en-US" sz="1400" dirty="0">
                          <a:solidFill>
                            <a:schemeClr val="tx1"/>
                          </a:solidFill>
                          <a:latin typeface="Meiryo UI" panose="020B0604030504040204" pitchFamily="50" charset="-128"/>
                          <a:ea typeface="Meiryo UI" panose="020B0604030504040204" pitchFamily="50" charset="-128"/>
                        </a:rPr>
                        <a:t>となって、</a:t>
                      </a:r>
                      <a:r>
                        <a:rPr kumimoji="0" lang="ja-JP" altLang="en-US" sz="1400" b="0" dirty="0">
                          <a:solidFill>
                            <a:schemeClr val="tx1"/>
                          </a:solidFill>
                          <a:latin typeface="Meiryo UI" panose="020B0604030504040204" pitchFamily="50" charset="-128"/>
                          <a:ea typeface="Meiryo UI" panose="020B0604030504040204" pitchFamily="50" charset="-128"/>
                        </a:rPr>
                        <a:t>多様な地域の関係者と連携しながら、多様な日常生活上の支援体制の充実・強化及び高齢者の社会参加の推進を一体的に図る。</a:t>
                      </a:r>
                      <a:endParaRPr kumimoji="0" lang="en-US" altLang="ja-JP" sz="1400" b="0" dirty="0">
                        <a:solidFill>
                          <a:schemeClr val="tx1"/>
                        </a:solidFill>
                        <a:latin typeface="Meiryo UI" panose="020B0604030504040204" pitchFamily="50" charset="-128"/>
                        <a:ea typeface="Meiryo UI" panose="020B0604030504040204" pitchFamily="50" charset="-128"/>
                      </a:endParaRPr>
                    </a:p>
                  </a:txBody>
                  <a:tcPr marL="84406" marR="84406" marT="42203" marB="42203" anchor="ctr"/>
                </a:tc>
                <a:tc>
                  <a:txBody>
                    <a:bodyPr/>
                    <a:lstStyle/>
                    <a:p>
                      <a:pPr marL="0" algn="l" defTabSz="914400" rtl="0" eaLnBrk="1" latinLnBrk="0" hangingPunct="1">
                        <a:lnSpc>
                          <a:spcPct val="100000"/>
                        </a:lnSpc>
                        <a:spcBef>
                          <a:spcPts val="0"/>
                        </a:spcBef>
                      </a:pPr>
                      <a:r>
                        <a:rPr kumimoji="1" lang="ja-JP" altLang="en-US" sz="14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介護者支援、介護予防、保険給付、サービス利用に係る資金の貸付など、市町村が被保険者及び介護者に対し必要と判断する事業を実施するもの。</a:t>
                      </a:r>
                    </a:p>
                  </a:txBody>
                  <a:tcPr marL="84406" marR="84406" marT="42203" marB="42203" anchor="ctr"/>
                </a:tc>
                <a:extLst>
                  <a:ext uri="{0D108BD9-81ED-4DB2-BD59-A6C34878D82A}">
                    <a16:rowId xmlns:a16="http://schemas.microsoft.com/office/drawing/2014/main" val="10001"/>
                  </a:ext>
                </a:extLst>
              </a:tr>
              <a:tr h="700564">
                <a:tc>
                  <a:txBody>
                    <a:bodyPr/>
                    <a:lstStyle/>
                    <a:p>
                      <a:r>
                        <a:rPr kumimoji="1" lang="ja-JP" altLang="en-US" sz="1400" b="1" dirty="0">
                          <a:latin typeface="Meiryo UI" panose="020B0604030504040204" pitchFamily="50" charset="-128"/>
                          <a:ea typeface="Meiryo UI" panose="020B0604030504040204" pitchFamily="50" charset="-128"/>
                          <a:cs typeface="Meiryo UI" panose="020B0604030504040204" pitchFamily="50" charset="-128"/>
                        </a:rPr>
                        <a:t>財源</a:t>
                      </a:r>
                    </a:p>
                  </a:txBody>
                  <a:tcPr marL="84406" marR="84406" marT="42203" marB="42203"/>
                </a:tc>
                <a:tc>
                  <a:txBody>
                    <a:bodyPr/>
                    <a:lstStyle/>
                    <a:p>
                      <a:pPr marL="0" algn="l" defTabSz="914400" rtl="0" eaLnBrk="1" latinLnBrk="0" hangingPunct="1">
                        <a:lnSpc>
                          <a:spcPct val="100000"/>
                        </a:lnSpc>
                        <a:spcBef>
                          <a:spcPts val="0"/>
                        </a:spcBef>
                        <a:spcAft>
                          <a:spcPts val="0"/>
                        </a:spcAft>
                      </a:pPr>
                      <a:r>
                        <a:rPr kumimoji="1" lang="ja-JP" altLang="en-US" sz="14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都道府県</a:t>
                      </a:r>
                      <a:r>
                        <a:rPr kumimoji="1" lang="en-US" altLang="ja-JP" sz="14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19.25</a:t>
                      </a:r>
                      <a:r>
                        <a:rPr kumimoji="1" lang="ja-JP" altLang="en-US" sz="14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％、国</a:t>
                      </a:r>
                      <a:r>
                        <a:rPr kumimoji="1" lang="en-US" altLang="ja-JP" sz="14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38.5</a:t>
                      </a:r>
                      <a:r>
                        <a:rPr kumimoji="1" lang="ja-JP" altLang="en-US" sz="14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％、市町村</a:t>
                      </a:r>
                      <a:r>
                        <a:rPr kumimoji="1" lang="en-US" altLang="ja-JP" sz="14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19.25</a:t>
                      </a:r>
                      <a:r>
                        <a:rPr kumimoji="1" lang="ja-JP" altLang="en-US" sz="14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％、第</a:t>
                      </a:r>
                      <a:r>
                        <a:rPr kumimoji="1" lang="en-US" altLang="ja-JP" sz="14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4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号被保険者の保険料</a:t>
                      </a:r>
                      <a:r>
                        <a:rPr kumimoji="1" lang="en-US" altLang="ja-JP" sz="14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23</a:t>
                      </a:r>
                      <a:r>
                        <a:rPr kumimoji="1" lang="ja-JP" altLang="en-US" sz="14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sz="14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63305" marR="63305" marT="0" marB="0" anchor="ctr"/>
                </a:tc>
                <a:tc>
                  <a:txBody>
                    <a:bodyPr/>
                    <a:lstStyle/>
                    <a:p>
                      <a:pPr marL="0" algn="l" defTabSz="914400" rtl="0" eaLnBrk="1" latinLnBrk="0" hangingPunct="1">
                        <a:lnSpc>
                          <a:spcPct val="100000"/>
                        </a:lnSpc>
                        <a:spcBef>
                          <a:spcPts val="0"/>
                        </a:spcBef>
                        <a:spcAft>
                          <a:spcPts val="0"/>
                        </a:spcAft>
                      </a:pPr>
                      <a:r>
                        <a:rPr kumimoji="1" lang="ja-JP" sz="14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第１号被保険者の保険料</a:t>
                      </a:r>
                    </a:p>
                  </a:txBody>
                  <a:tcPr marL="63305" marR="63305" marT="0" marB="0" anchor="ctr"/>
                </a:tc>
                <a:extLst>
                  <a:ext uri="{0D108BD9-81ED-4DB2-BD59-A6C34878D82A}">
                    <a16:rowId xmlns:a16="http://schemas.microsoft.com/office/drawing/2014/main" val="10002"/>
                  </a:ext>
                </a:extLst>
              </a:tr>
              <a:tr h="369352">
                <a:tc>
                  <a:txBody>
                    <a:bodyPr/>
                    <a:lstStyle/>
                    <a:p>
                      <a:r>
                        <a:rPr kumimoji="1" lang="ja-JP" altLang="en-US" sz="1400" b="1" dirty="0">
                          <a:latin typeface="Meiryo UI" panose="020B0604030504040204" pitchFamily="50" charset="-128"/>
                          <a:ea typeface="Meiryo UI" panose="020B0604030504040204" pitchFamily="50" charset="-128"/>
                          <a:cs typeface="Meiryo UI" panose="020B0604030504040204" pitchFamily="50" charset="-128"/>
                        </a:rPr>
                        <a:t>対象者</a:t>
                      </a:r>
                    </a:p>
                  </a:txBody>
                  <a:tcPr marL="84406" marR="84406" marT="42203" marB="42203"/>
                </a:tc>
                <a:tc>
                  <a:txBody>
                    <a:bodyPr/>
                    <a:lstStyle/>
                    <a:p>
                      <a:pPr marL="0" algn="l" defTabSz="914400" rtl="0" eaLnBrk="1" latinLnBrk="0" hangingPunct="1">
                        <a:lnSpc>
                          <a:spcPct val="100000"/>
                        </a:lnSpc>
                        <a:spcBef>
                          <a:spcPts val="0"/>
                        </a:spcBef>
                        <a:spcAft>
                          <a:spcPts val="0"/>
                        </a:spcAft>
                      </a:pPr>
                      <a:r>
                        <a:rPr kumimoji="1" lang="ja-JP" altLang="en-US" sz="14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高齢者</a:t>
                      </a:r>
                      <a:endParaRPr kumimoji="1" lang="ja-JP" sz="14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63305" marR="63305" marT="0" marB="0" anchor="ctr"/>
                </a:tc>
                <a:tc>
                  <a:txBody>
                    <a:bodyPr/>
                    <a:lstStyle/>
                    <a:p>
                      <a:pPr marL="0" algn="l" defTabSz="914400" rtl="0" eaLnBrk="1" latinLnBrk="0" hangingPunct="1">
                        <a:lnSpc>
                          <a:spcPct val="100000"/>
                        </a:lnSpc>
                        <a:spcBef>
                          <a:spcPts val="0"/>
                        </a:spcBef>
                        <a:spcAft>
                          <a:spcPts val="0"/>
                        </a:spcAft>
                      </a:pPr>
                      <a:r>
                        <a:rPr kumimoji="1" lang="ja-JP" altLang="en-US" sz="14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被保険者、家族等の介護者</a:t>
                      </a:r>
                      <a:endParaRPr kumimoji="1" lang="ja-JP" sz="14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63305" marR="63305" marT="0" marB="0" anchor="ctr"/>
                </a:tc>
                <a:extLst>
                  <a:ext uri="{0D108BD9-81ED-4DB2-BD59-A6C34878D82A}">
                    <a16:rowId xmlns:a16="http://schemas.microsoft.com/office/drawing/2014/main" val="10003"/>
                  </a:ext>
                </a:extLst>
              </a:tr>
              <a:tr h="2522627">
                <a:tc>
                  <a:txBody>
                    <a:bodyPr/>
                    <a:lstStyle/>
                    <a:p>
                      <a:r>
                        <a:rPr kumimoji="1" lang="ja-JP" altLang="en-US" sz="1400" b="1" dirty="0">
                          <a:latin typeface="Meiryo UI" panose="020B0604030504040204" pitchFamily="50" charset="-128"/>
                          <a:ea typeface="Meiryo UI" panose="020B0604030504040204" pitchFamily="50" charset="-128"/>
                          <a:cs typeface="Meiryo UI" panose="020B0604030504040204" pitchFamily="50" charset="-128"/>
                        </a:rPr>
                        <a:t>実施例</a:t>
                      </a:r>
                    </a:p>
                  </a:txBody>
                  <a:tcPr marL="84406" marR="84406" marT="42203" marB="42203"/>
                </a:tc>
                <a:tc>
                  <a:txBody>
                    <a:bodyPr/>
                    <a:lstStyle/>
                    <a:p>
                      <a:pPr defTabSz="471931"/>
                      <a:r>
                        <a:rPr kumimoji="0" lang="ja-JP" altLang="en-US" sz="1400" b="0" dirty="0">
                          <a:solidFill>
                            <a:srgbClr val="000000"/>
                          </a:solidFill>
                          <a:latin typeface="Meiryo UI" panose="020B0604030504040204" pitchFamily="50" charset="-128"/>
                          <a:ea typeface="Meiryo UI" panose="020B0604030504040204" pitchFamily="50" charset="-128"/>
                        </a:rPr>
                        <a:t>① 地域のニーズと資源の状況の見える化、問題提起 </a:t>
                      </a:r>
                      <a:endParaRPr kumimoji="0" lang="en-US" altLang="ja-JP" sz="1400" b="0" dirty="0">
                        <a:solidFill>
                          <a:srgbClr val="000000"/>
                        </a:solidFill>
                        <a:latin typeface="Meiryo UI" panose="020B0604030504040204" pitchFamily="50" charset="-128"/>
                        <a:ea typeface="Meiryo UI" panose="020B0604030504040204" pitchFamily="50" charset="-128"/>
                      </a:endParaRPr>
                    </a:p>
                    <a:p>
                      <a:pPr defTabSz="471931"/>
                      <a:r>
                        <a:rPr kumimoji="0" lang="ja-JP" altLang="en-US" sz="1400" b="0" dirty="0">
                          <a:solidFill>
                            <a:srgbClr val="000000"/>
                          </a:solidFill>
                          <a:latin typeface="Meiryo UI" panose="020B0604030504040204" pitchFamily="50" charset="-128"/>
                          <a:ea typeface="Meiryo UI" panose="020B0604030504040204" pitchFamily="50" charset="-128"/>
                        </a:rPr>
                        <a:t>② 地縁組織等多様な主体への協力依頼等の働きかけ </a:t>
                      </a:r>
                      <a:endParaRPr kumimoji="0" lang="en-US" altLang="ja-JP" sz="1400" b="0" dirty="0">
                        <a:solidFill>
                          <a:srgbClr val="000000"/>
                        </a:solidFill>
                        <a:latin typeface="Meiryo UI" panose="020B0604030504040204" pitchFamily="50" charset="-128"/>
                        <a:ea typeface="Meiryo UI" panose="020B0604030504040204" pitchFamily="50" charset="-128"/>
                      </a:endParaRPr>
                    </a:p>
                    <a:p>
                      <a:pPr defTabSz="471931"/>
                      <a:r>
                        <a:rPr kumimoji="0" lang="ja-JP" altLang="en-US" sz="1400" b="0" dirty="0">
                          <a:solidFill>
                            <a:srgbClr val="000000"/>
                          </a:solidFill>
                          <a:latin typeface="Meiryo UI" panose="020B0604030504040204" pitchFamily="50" charset="-128"/>
                          <a:ea typeface="Meiryo UI" panose="020B0604030504040204" pitchFamily="50" charset="-128"/>
                        </a:rPr>
                        <a:t>③ 関係者のネットワーク化 </a:t>
                      </a:r>
                      <a:endParaRPr kumimoji="0" lang="en-US" altLang="ja-JP" sz="1400" b="0" dirty="0">
                        <a:solidFill>
                          <a:srgbClr val="000000"/>
                        </a:solidFill>
                        <a:latin typeface="Meiryo UI" panose="020B0604030504040204" pitchFamily="50" charset="-128"/>
                        <a:ea typeface="Meiryo UI" panose="020B0604030504040204" pitchFamily="50" charset="-128"/>
                      </a:endParaRPr>
                    </a:p>
                    <a:p>
                      <a:pPr defTabSz="471931"/>
                      <a:r>
                        <a:rPr kumimoji="0" lang="ja-JP" altLang="en-US" sz="1400" b="0" dirty="0">
                          <a:solidFill>
                            <a:srgbClr val="000000"/>
                          </a:solidFill>
                          <a:latin typeface="Meiryo UI" panose="020B0604030504040204" pitchFamily="50" charset="-128"/>
                          <a:ea typeface="Meiryo UI" panose="020B0604030504040204" pitchFamily="50" charset="-128"/>
                        </a:rPr>
                        <a:t>④ 目指す地域の姿・方針の共有、意識の統一 </a:t>
                      </a:r>
                      <a:endParaRPr kumimoji="0" lang="en-US" altLang="ja-JP" sz="1400" b="0" dirty="0">
                        <a:solidFill>
                          <a:srgbClr val="000000"/>
                        </a:solidFill>
                        <a:latin typeface="Meiryo UI" panose="020B0604030504040204" pitchFamily="50" charset="-128"/>
                        <a:ea typeface="Meiryo UI" panose="020B0604030504040204" pitchFamily="50" charset="-128"/>
                      </a:endParaRPr>
                    </a:p>
                    <a:p>
                      <a:pPr defTabSz="471931"/>
                      <a:r>
                        <a:rPr kumimoji="0" lang="ja-JP" altLang="en-US" sz="1400" b="0" dirty="0">
                          <a:solidFill>
                            <a:srgbClr val="000000"/>
                          </a:solidFill>
                          <a:latin typeface="Meiryo UI" panose="020B0604030504040204" pitchFamily="50" charset="-128"/>
                          <a:ea typeface="Meiryo UI" panose="020B0604030504040204" pitchFamily="50" charset="-128"/>
                        </a:rPr>
                        <a:t>⑤ 生活支援の担い手の養成やサービスの開発（担い手を養成し、組織化し、担い手を支援活動につなげる機能） </a:t>
                      </a:r>
                      <a:endParaRPr kumimoji="0" lang="en-US" altLang="ja-JP" sz="1400" b="0" dirty="0">
                        <a:solidFill>
                          <a:srgbClr val="000000"/>
                        </a:solidFill>
                        <a:latin typeface="Meiryo UI" panose="020B0604030504040204" pitchFamily="50" charset="-128"/>
                        <a:ea typeface="Meiryo UI" panose="020B0604030504040204" pitchFamily="50" charset="-128"/>
                      </a:endParaRPr>
                    </a:p>
                    <a:p>
                      <a:pPr defTabSz="471931"/>
                      <a:r>
                        <a:rPr kumimoji="0" lang="ja-JP" altLang="en-US" sz="1400" b="0" dirty="0">
                          <a:solidFill>
                            <a:srgbClr val="000000"/>
                          </a:solidFill>
                          <a:latin typeface="Meiryo UI" panose="020B0604030504040204" pitchFamily="50" charset="-128"/>
                          <a:ea typeface="Meiryo UI" panose="020B0604030504040204" pitchFamily="50" charset="-128"/>
                        </a:rPr>
                        <a:t>⑥ ニーズとサービスのマッチング</a:t>
                      </a:r>
                      <a:endParaRPr kumimoji="0" lang="en-US" altLang="ja-JP" sz="1400" b="0" dirty="0">
                        <a:solidFill>
                          <a:srgbClr val="000000"/>
                        </a:solidFill>
                        <a:latin typeface="Meiryo UI" panose="020B0604030504040204" pitchFamily="50" charset="-128"/>
                        <a:ea typeface="Meiryo UI" panose="020B0604030504040204" pitchFamily="50" charset="-128"/>
                      </a:endParaRPr>
                    </a:p>
                  </a:txBody>
                  <a:tcPr marL="84406" marR="84406" marT="42203" marB="42203"/>
                </a:tc>
                <a:tc>
                  <a:txBody>
                    <a:bodyPr/>
                    <a:lstStyle/>
                    <a:p>
                      <a:pPr marL="72000" indent="-72000" algn="l" defTabSz="914400" rtl="0" eaLnBrk="1" latinLnBrk="0" hangingPunct="1">
                        <a:lnSpc>
                          <a:spcPct val="100000"/>
                        </a:lnSpc>
                        <a:spcBef>
                          <a:spcPts val="0"/>
                        </a:spcBef>
                      </a:pPr>
                      <a:r>
                        <a:rPr kumimoji="1" lang="ja-JP" altLang="en-US" sz="14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・地域支援事業以外の介護予防事業</a:t>
                      </a:r>
                      <a:endParaRPr kumimoji="1" lang="en-US" altLang="ja-JP" sz="14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72000" indent="-72000" algn="l" defTabSz="914400" rtl="0" eaLnBrk="1" latinLnBrk="0" hangingPunct="1">
                        <a:lnSpc>
                          <a:spcPct val="100000"/>
                        </a:lnSpc>
                        <a:spcBef>
                          <a:spcPts val="0"/>
                        </a:spcBef>
                      </a:pPr>
                      <a:r>
                        <a:rPr kumimoji="1" lang="ja-JP" altLang="en-US" sz="14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（移動支援等）</a:t>
                      </a:r>
                    </a:p>
                    <a:p>
                      <a:pPr marL="72000" indent="-72000" algn="l" defTabSz="914400" rtl="0" eaLnBrk="1" latinLnBrk="0" hangingPunct="1">
                        <a:lnSpc>
                          <a:spcPct val="100000"/>
                        </a:lnSpc>
                        <a:spcBef>
                          <a:spcPts val="0"/>
                        </a:spcBef>
                      </a:pPr>
                      <a:r>
                        <a:rPr kumimoji="1" lang="ja-JP" altLang="en-US" sz="14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・介護者支援事業</a:t>
                      </a:r>
                    </a:p>
                    <a:p>
                      <a:pPr marL="72000" indent="-72000" algn="l" defTabSz="914400" rtl="0" eaLnBrk="1" latinLnBrk="0" hangingPunct="1">
                        <a:lnSpc>
                          <a:spcPct val="100000"/>
                        </a:lnSpc>
                        <a:spcBef>
                          <a:spcPts val="0"/>
                        </a:spcBef>
                      </a:pPr>
                      <a:r>
                        <a:rPr kumimoji="1" lang="ja-JP" altLang="en-US" sz="14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・直営介護事業</a:t>
                      </a:r>
                    </a:p>
                    <a:p>
                      <a:pPr marL="72000" indent="-72000" algn="l" defTabSz="914400" rtl="0" eaLnBrk="1" latinLnBrk="0" hangingPunct="1">
                        <a:lnSpc>
                          <a:spcPct val="100000"/>
                        </a:lnSpc>
                        <a:spcBef>
                          <a:spcPts val="0"/>
                        </a:spcBef>
                      </a:pPr>
                      <a:r>
                        <a:rPr kumimoji="1" lang="ja-JP" altLang="en-US" sz="14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・高額介護サービス費の貸付事業　／等</a:t>
                      </a:r>
                    </a:p>
                  </a:txBody>
                  <a:tcPr marL="84406" marR="84406" marT="42203" marB="42203"/>
                </a:tc>
                <a:extLst>
                  <a:ext uri="{0D108BD9-81ED-4DB2-BD59-A6C34878D82A}">
                    <a16:rowId xmlns:a16="http://schemas.microsoft.com/office/drawing/2014/main" val="10004"/>
                  </a:ext>
                </a:extLst>
              </a:tr>
            </a:tbl>
          </a:graphicData>
        </a:graphic>
      </p:graphicFrame>
      <p:sp>
        <p:nvSpPr>
          <p:cNvPr id="6" name="角丸四角形 5"/>
          <p:cNvSpPr/>
          <p:nvPr/>
        </p:nvSpPr>
        <p:spPr>
          <a:xfrm>
            <a:off x="5268686" y="5090972"/>
            <a:ext cx="3159497" cy="1171219"/>
          </a:xfrm>
          <a:prstGeom prst="round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844080" fontAlgn="base">
              <a:buClr>
                <a:srgbClr val="EEECE1"/>
              </a:buClr>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財源は、特別給付と同じだが、</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特別給付が「給付」であるのに対し、保健福祉事業は「事業」</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である。</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対象者が被保険者・介護者</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と、特別給付と比べて幅広い。</a:t>
            </a:r>
            <a:endParaRPr lang="ja-JP"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fld id="{859018A1-A5D3-4750-AFA3-2B5C830BC96C}" type="slidenum">
              <a:rPr kumimoji="1" lang="ja-JP" altLang="en-US" smtClean="0"/>
              <a:t>29</a:t>
            </a:fld>
            <a:endParaRPr kumimoji="1" lang="ja-JP" altLang="en-US"/>
          </a:p>
        </p:txBody>
      </p:sp>
    </p:spTree>
    <p:extLst>
      <p:ext uri="{BB962C8B-B14F-4D97-AF65-F5344CB8AC3E}">
        <p14:creationId xmlns:p14="http://schemas.microsoft.com/office/powerpoint/2010/main" val="41459165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直線矢印コネクタ 13"/>
          <p:cNvCxnSpPr/>
          <p:nvPr/>
        </p:nvCxnSpPr>
        <p:spPr>
          <a:xfrm>
            <a:off x="1171824" y="1456179"/>
            <a:ext cx="0" cy="4560686"/>
          </a:xfrm>
          <a:prstGeom prst="straightConnector1">
            <a:avLst/>
          </a:prstGeom>
          <a:ln w="60325">
            <a:prstDash val="sysDot"/>
            <a:tailEnd type="triangle"/>
          </a:ln>
        </p:spPr>
        <p:style>
          <a:lnRef idx="1">
            <a:schemeClr val="accent1"/>
          </a:lnRef>
          <a:fillRef idx="0">
            <a:schemeClr val="accent1"/>
          </a:fillRef>
          <a:effectRef idx="0">
            <a:schemeClr val="accent1"/>
          </a:effectRef>
          <a:fontRef idx="minor">
            <a:schemeClr val="tx1"/>
          </a:fontRef>
        </p:style>
      </p:cxnSp>
      <p:sp>
        <p:nvSpPr>
          <p:cNvPr id="2" name="スライド番号プレースホルダー 1"/>
          <p:cNvSpPr>
            <a:spLocks noGrp="1"/>
          </p:cNvSpPr>
          <p:nvPr>
            <p:ph type="sldNum" sz="quarter" idx="12"/>
          </p:nvPr>
        </p:nvSpPr>
        <p:spPr/>
        <p:txBody>
          <a:bodyPr/>
          <a:lstStyle/>
          <a:p>
            <a:fld id="{54D59273-CF6A-4105-986B-03FD5A07102F}" type="slidenum">
              <a:rPr kumimoji="1" lang="ja-JP" altLang="en-US" smtClean="0"/>
              <a:t>3</a:t>
            </a:fld>
            <a:endParaRPr kumimoji="1" lang="ja-JP" altLang="en-US"/>
          </a:p>
        </p:txBody>
      </p:sp>
      <p:sp>
        <p:nvSpPr>
          <p:cNvPr id="4" name="コンテンツ プレースホルダー 2"/>
          <p:cNvSpPr txBox="1">
            <a:spLocks/>
          </p:cNvSpPr>
          <p:nvPr/>
        </p:nvSpPr>
        <p:spPr>
          <a:xfrm>
            <a:off x="1660939" y="1686837"/>
            <a:ext cx="1023064" cy="303049"/>
          </a:xfrm>
          <a:prstGeom prst="rect">
            <a:avLst/>
          </a:prstGeom>
          <a:solidFill>
            <a:schemeClr val="accent6">
              <a:lumMod val="40000"/>
              <a:lumOff val="60000"/>
            </a:schemeClr>
          </a:solidFill>
          <a:ln w="38100">
            <a:noFill/>
          </a:ln>
        </p:spPr>
        <p:txBody>
          <a:bodyPr vert="horz" lIns="58066" tIns="29033" rIns="58066" bIns="29033" rtlCol="0">
            <a:no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kumimoji="1"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kumimoji="1"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kumimoji="1"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kumimoji="1"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kumimoji="1"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kumimoji="1"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kumimoji="1"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kumimoji="1"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kumimoji="1" sz="1600" kern="1200">
                <a:solidFill>
                  <a:schemeClr val="tx1"/>
                </a:solidFill>
                <a:latin typeface="+mn-lt"/>
                <a:ea typeface="+mn-ea"/>
                <a:cs typeface="+mn-cs"/>
              </a:defRPr>
            </a:lvl9pPr>
          </a:lstStyle>
          <a:p>
            <a:pPr marL="0" indent="0">
              <a:buNone/>
            </a:pPr>
            <a:r>
              <a:rPr lang="ja-JP" altLang="en-US" sz="1800" b="1" dirty="0">
                <a:latin typeface="Meiryo UI" panose="020B0604030504040204" pitchFamily="50" charset="-128"/>
                <a:ea typeface="Meiryo UI" panose="020B0604030504040204" pitchFamily="50" charset="-128"/>
              </a:rPr>
              <a:t>バス</a:t>
            </a:r>
            <a:endParaRPr lang="en-US" altLang="ja-JP" sz="1800" b="1" dirty="0">
              <a:latin typeface="Meiryo UI" panose="020B0604030504040204" pitchFamily="50" charset="-128"/>
              <a:ea typeface="Meiryo UI" panose="020B0604030504040204" pitchFamily="50" charset="-128"/>
            </a:endParaRPr>
          </a:p>
        </p:txBody>
      </p:sp>
      <p:sp>
        <p:nvSpPr>
          <p:cNvPr id="5" name="コンテンツ プレースホルダー 2"/>
          <p:cNvSpPr txBox="1">
            <a:spLocks/>
          </p:cNvSpPr>
          <p:nvPr/>
        </p:nvSpPr>
        <p:spPr>
          <a:xfrm>
            <a:off x="1698631" y="2309699"/>
            <a:ext cx="1000708" cy="305101"/>
          </a:xfrm>
          <a:prstGeom prst="rect">
            <a:avLst/>
          </a:prstGeom>
          <a:solidFill>
            <a:schemeClr val="accent6">
              <a:lumMod val="40000"/>
              <a:lumOff val="60000"/>
            </a:schemeClr>
          </a:solidFill>
          <a:ln w="38100">
            <a:noFill/>
          </a:ln>
        </p:spPr>
        <p:txBody>
          <a:bodyPr vert="horz" lIns="58066" tIns="29033" rIns="58066" bIns="29033" rtlCol="0">
            <a:no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kumimoji="1"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kumimoji="1"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kumimoji="1"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kumimoji="1"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kumimoji="1"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kumimoji="1"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kumimoji="1"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kumimoji="1"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kumimoji="1" sz="1600" kern="1200">
                <a:solidFill>
                  <a:schemeClr val="tx1"/>
                </a:solidFill>
                <a:latin typeface="+mn-lt"/>
                <a:ea typeface="+mn-ea"/>
                <a:cs typeface="+mn-cs"/>
              </a:defRPr>
            </a:lvl9pPr>
          </a:lstStyle>
          <a:p>
            <a:pPr marL="0" indent="0">
              <a:buNone/>
            </a:pPr>
            <a:r>
              <a:rPr lang="ja-JP" altLang="en-US" sz="1800" b="1" dirty="0">
                <a:latin typeface="Meiryo UI" panose="020B0604030504040204" pitchFamily="50" charset="-128"/>
                <a:ea typeface="Meiryo UI" panose="020B0604030504040204" pitchFamily="50" charset="-128"/>
              </a:rPr>
              <a:t>タクシー</a:t>
            </a:r>
            <a:endParaRPr lang="en-US" altLang="ja-JP" sz="1800" b="1" dirty="0">
              <a:latin typeface="Meiryo UI" panose="020B0604030504040204" pitchFamily="50" charset="-128"/>
              <a:ea typeface="Meiryo UI" panose="020B0604030504040204" pitchFamily="50" charset="-128"/>
            </a:endParaRPr>
          </a:p>
        </p:txBody>
      </p:sp>
      <p:sp>
        <p:nvSpPr>
          <p:cNvPr id="6" name="コンテンツ プレースホルダー 2"/>
          <p:cNvSpPr txBox="1">
            <a:spLocks/>
          </p:cNvSpPr>
          <p:nvPr/>
        </p:nvSpPr>
        <p:spPr>
          <a:xfrm>
            <a:off x="1697703" y="3381715"/>
            <a:ext cx="2490543" cy="264571"/>
          </a:xfrm>
          <a:prstGeom prst="rect">
            <a:avLst/>
          </a:prstGeom>
          <a:solidFill>
            <a:schemeClr val="accent2">
              <a:lumMod val="20000"/>
              <a:lumOff val="80000"/>
            </a:schemeClr>
          </a:solidFill>
          <a:ln w="38100">
            <a:noFill/>
          </a:ln>
        </p:spPr>
        <p:txBody>
          <a:bodyPr vert="horz" lIns="58066" tIns="29033" rIns="58066" bIns="29033" rtlCol="0">
            <a:no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kumimoji="1"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kumimoji="1"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kumimoji="1"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kumimoji="1"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kumimoji="1"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kumimoji="1"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kumimoji="1"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kumimoji="1"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kumimoji="1" sz="1600" kern="1200">
                <a:solidFill>
                  <a:schemeClr val="tx1"/>
                </a:solidFill>
                <a:latin typeface="+mn-lt"/>
                <a:ea typeface="+mn-ea"/>
                <a:cs typeface="+mn-cs"/>
              </a:defRPr>
            </a:lvl9pPr>
          </a:lstStyle>
          <a:p>
            <a:pPr marL="0" indent="0">
              <a:buNone/>
            </a:pPr>
            <a:r>
              <a:rPr lang="ja-JP" altLang="en-US" sz="1600" b="1" dirty="0">
                <a:latin typeface="Meiryo UI" panose="020B0604030504040204" pitchFamily="50" charset="-128"/>
                <a:ea typeface="Meiryo UI" panose="020B0604030504040204" pitchFamily="50" charset="-128"/>
              </a:rPr>
              <a:t>自家用有償旅客運送</a:t>
            </a:r>
            <a:endParaRPr lang="en-US" altLang="ja-JP" sz="1600" b="1" dirty="0">
              <a:latin typeface="Meiryo UI" panose="020B0604030504040204" pitchFamily="50" charset="-128"/>
              <a:ea typeface="Meiryo UI" panose="020B0604030504040204" pitchFamily="50" charset="-128"/>
            </a:endParaRPr>
          </a:p>
        </p:txBody>
      </p:sp>
      <p:sp>
        <p:nvSpPr>
          <p:cNvPr id="7" name="コンテンツ プレースホルダー 2"/>
          <p:cNvSpPr txBox="1">
            <a:spLocks/>
          </p:cNvSpPr>
          <p:nvPr/>
        </p:nvSpPr>
        <p:spPr>
          <a:xfrm>
            <a:off x="1734667" y="5251403"/>
            <a:ext cx="3302222" cy="285746"/>
          </a:xfrm>
          <a:prstGeom prst="rect">
            <a:avLst/>
          </a:prstGeom>
          <a:solidFill>
            <a:schemeClr val="bg2"/>
          </a:solidFill>
          <a:ln w="38100">
            <a:noFill/>
          </a:ln>
        </p:spPr>
        <p:txBody>
          <a:bodyPr vert="horz" lIns="58066" tIns="29033" rIns="58066" bIns="29033" rtlCol="0">
            <a:no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kumimoji="1"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kumimoji="1"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kumimoji="1"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kumimoji="1"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kumimoji="1"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kumimoji="1"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kumimoji="1"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kumimoji="1"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kumimoji="1" sz="1600" kern="1200">
                <a:solidFill>
                  <a:schemeClr val="tx1"/>
                </a:solidFill>
                <a:latin typeface="+mn-lt"/>
                <a:ea typeface="+mn-ea"/>
                <a:cs typeface="+mn-cs"/>
              </a:defRPr>
            </a:lvl9pPr>
          </a:lstStyle>
          <a:p>
            <a:pPr marL="0" indent="0">
              <a:buNone/>
            </a:pPr>
            <a:r>
              <a:rPr lang="ja-JP" altLang="en-US" sz="1600" b="1" dirty="0">
                <a:latin typeface="Meiryo UI" panose="020B0604030504040204" pitchFamily="50" charset="-128"/>
                <a:ea typeface="Meiryo UI" panose="020B0604030504040204" pitchFamily="50" charset="-128"/>
              </a:rPr>
              <a:t>許可・登録の手続きが不要な運送</a:t>
            </a:r>
            <a:endParaRPr lang="en-US" altLang="ja-JP" sz="1600" b="1" dirty="0">
              <a:latin typeface="Meiryo UI" panose="020B0604030504040204" pitchFamily="50" charset="-128"/>
              <a:ea typeface="Meiryo UI" panose="020B0604030504040204" pitchFamily="50" charset="-128"/>
            </a:endParaRPr>
          </a:p>
        </p:txBody>
      </p:sp>
      <p:sp>
        <p:nvSpPr>
          <p:cNvPr id="8" name="円/楕円 7"/>
          <p:cNvSpPr/>
          <p:nvPr/>
        </p:nvSpPr>
        <p:spPr>
          <a:xfrm>
            <a:off x="860057" y="1749850"/>
            <a:ext cx="623535" cy="632156"/>
          </a:xfrm>
          <a:prstGeom prst="ellipse">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2000" b="1" dirty="0">
                <a:solidFill>
                  <a:schemeClr val="tx1"/>
                </a:solidFill>
                <a:latin typeface="Meiryo UI" panose="020B0604030504040204" pitchFamily="50" charset="-128"/>
                <a:ea typeface="Meiryo UI" panose="020B0604030504040204" pitchFamily="50" charset="-128"/>
              </a:rPr>
              <a:t>許可</a:t>
            </a:r>
          </a:p>
        </p:txBody>
      </p:sp>
      <p:sp>
        <p:nvSpPr>
          <p:cNvPr id="9" name="円/楕円 8"/>
          <p:cNvSpPr/>
          <p:nvPr/>
        </p:nvSpPr>
        <p:spPr>
          <a:xfrm>
            <a:off x="860057" y="3614314"/>
            <a:ext cx="623535" cy="614716"/>
          </a:xfrm>
          <a:prstGeom prst="ellipse">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2032" b="1" dirty="0">
                <a:solidFill>
                  <a:schemeClr val="tx1"/>
                </a:solidFill>
                <a:latin typeface="Meiryo UI" panose="020B0604030504040204" pitchFamily="50" charset="-128"/>
                <a:ea typeface="Meiryo UI" panose="020B0604030504040204" pitchFamily="50" charset="-128"/>
              </a:rPr>
              <a:t>登録</a:t>
            </a:r>
          </a:p>
        </p:txBody>
      </p:sp>
      <p:sp>
        <p:nvSpPr>
          <p:cNvPr id="13" name="コンテンツ プレースホルダー 2"/>
          <p:cNvSpPr txBox="1">
            <a:spLocks/>
          </p:cNvSpPr>
          <p:nvPr/>
        </p:nvSpPr>
        <p:spPr>
          <a:xfrm>
            <a:off x="2714675" y="2327948"/>
            <a:ext cx="4020477" cy="645040"/>
          </a:xfrm>
          <a:prstGeom prst="rect">
            <a:avLst/>
          </a:prstGeom>
          <a:noFill/>
          <a:ln w="38100">
            <a:noFill/>
          </a:ln>
        </p:spPr>
        <p:txBody>
          <a:bodyPr vert="horz" lIns="58066" tIns="29033" rIns="58066" bIns="29033" rtlCol="0">
            <a:no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kumimoji="1"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kumimoji="1"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kumimoji="1"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kumimoji="1"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kumimoji="1"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kumimoji="1"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kumimoji="1"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kumimoji="1"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kumimoji="1" sz="1600" kern="1200">
                <a:solidFill>
                  <a:schemeClr val="tx1"/>
                </a:solidFill>
                <a:latin typeface="+mn-lt"/>
                <a:ea typeface="+mn-ea"/>
                <a:cs typeface="+mn-cs"/>
              </a:defRPr>
            </a:lvl9pPr>
          </a:lstStyle>
          <a:p>
            <a:pPr marL="0" indent="0">
              <a:spcBef>
                <a:spcPts val="0"/>
              </a:spcBef>
              <a:buNone/>
            </a:pPr>
            <a:r>
              <a:rPr lang="ja-JP" altLang="en-US" sz="1600" dirty="0">
                <a:latin typeface="Meiryo UI" panose="020B0604030504040204" pitchFamily="50" charset="-128"/>
                <a:ea typeface="Meiryo UI" panose="020B0604030504040204" pitchFamily="50" charset="-128"/>
              </a:rPr>
              <a:t>一般タクシー、福祉・介護タクシー、</a:t>
            </a:r>
            <a:endParaRPr lang="en-US" altLang="ja-JP" sz="1600" dirty="0">
              <a:latin typeface="Meiryo UI" panose="020B0604030504040204" pitchFamily="50" charset="-128"/>
              <a:ea typeface="Meiryo UI" panose="020B0604030504040204" pitchFamily="50" charset="-128"/>
            </a:endParaRPr>
          </a:p>
          <a:p>
            <a:pPr marL="0" indent="0">
              <a:spcBef>
                <a:spcPts val="0"/>
              </a:spcBef>
              <a:buNone/>
            </a:pPr>
            <a:r>
              <a:rPr lang="ja-JP" altLang="en-US" sz="1600" dirty="0">
                <a:latin typeface="Meiryo UI" panose="020B0604030504040204" pitchFamily="50" charset="-128"/>
                <a:ea typeface="Meiryo UI" panose="020B0604030504040204" pitchFamily="50" charset="-128"/>
              </a:rPr>
              <a:t>デマンド型乗合タクシー</a:t>
            </a:r>
            <a:r>
              <a:rPr lang="ja-JP" altLang="en-US" sz="1800" dirty="0">
                <a:latin typeface="Meiryo UI" panose="020B0604030504040204" pitchFamily="50" charset="-128"/>
                <a:ea typeface="Meiryo UI" panose="020B0604030504040204" pitchFamily="50" charset="-128"/>
              </a:rPr>
              <a:t>　</a:t>
            </a:r>
            <a:endParaRPr lang="en-US" altLang="ja-JP" sz="1800" dirty="0">
              <a:latin typeface="Meiryo UI" panose="020B0604030504040204" pitchFamily="50" charset="-128"/>
              <a:ea typeface="Meiryo UI" panose="020B0604030504040204" pitchFamily="50" charset="-128"/>
            </a:endParaRPr>
          </a:p>
        </p:txBody>
      </p:sp>
      <p:sp>
        <p:nvSpPr>
          <p:cNvPr id="15" name="コンテンツ プレースホルダー 2"/>
          <p:cNvSpPr txBox="1">
            <a:spLocks/>
          </p:cNvSpPr>
          <p:nvPr/>
        </p:nvSpPr>
        <p:spPr>
          <a:xfrm>
            <a:off x="1676228" y="3743558"/>
            <a:ext cx="2512018" cy="264571"/>
          </a:xfrm>
          <a:prstGeom prst="rect">
            <a:avLst/>
          </a:prstGeom>
          <a:noFill/>
          <a:ln w="38100">
            <a:noFill/>
          </a:ln>
        </p:spPr>
        <p:txBody>
          <a:bodyPr vert="horz" lIns="58066" tIns="29033" rIns="58066" bIns="29033" rtlCol="0">
            <a:no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kumimoji="1"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kumimoji="1"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kumimoji="1"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kumimoji="1"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kumimoji="1"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kumimoji="1"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kumimoji="1"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kumimoji="1"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kumimoji="1" sz="1600" kern="1200">
                <a:solidFill>
                  <a:schemeClr val="tx1"/>
                </a:solidFill>
                <a:latin typeface="+mn-lt"/>
                <a:ea typeface="+mn-ea"/>
                <a:cs typeface="+mn-cs"/>
              </a:defRPr>
            </a:lvl9pPr>
          </a:lstStyle>
          <a:p>
            <a:pPr marL="0" indent="0">
              <a:buNone/>
            </a:pPr>
            <a:r>
              <a:rPr lang="ja-JP" altLang="en-US" sz="1600" b="1" dirty="0">
                <a:latin typeface="Meiryo UI" panose="020B0604030504040204" pitchFamily="50" charset="-128"/>
                <a:ea typeface="Meiryo UI" panose="020B0604030504040204" pitchFamily="50" charset="-128"/>
              </a:rPr>
              <a:t>①交通空白地有償運送</a:t>
            </a:r>
            <a:endParaRPr lang="en-US" altLang="ja-JP" sz="1600" b="1" dirty="0">
              <a:latin typeface="Meiryo UI" panose="020B0604030504040204" pitchFamily="50" charset="-128"/>
              <a:ea typeface="Meiryo UI" panose="020B0604030504040204" pitchFamily="50" charset="-128"/>
            </a:endParaRPr>
          </a:p>
        </p:txBody>
      </p:sp>
      <p:sp>
        <p:nvSpPr>
          <p:cNvPr id="16" name="コンテンツ プレースホルダー 2"/>
          <p:cNvSpPr txBox="1">
            <a:spLocks/>
          </p:cNvSpPr>
          <p:nvPr/>
        </p:nvSpPr>
        <p:spPr>
          <a:xfrm>
            <a:off x="1683660" y="4349049"/>
            <a:ext cx="1684451" cy="264571"/>
          </a:xfrm>
          <a:prstGeom prst="rect">
            <a:avLst/>
          </a:prstGeom>
          <a:noFill/>
          <a:ln w="38100">
            <a:noFill/>
          </a:ln>
        </p:spPr>
        <p:txBody>
          <a:bodyPr vert="horz" lIns="58066" tIns="29033" rIns="58066" bIns="29033" rtlCol="0">
            <a:no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kumimoji="1"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kumimoji="1"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kumimoji="1"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kumimoji="1"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kumimoji="1"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kumimoji="1"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kumimoji="1"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kumimoji="1"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kumimoji="1" sz="1600" kern="1200">
                <a:solidFill>
                  <a:schemeClr val="tx1"/>
                </a:solidFill>
                <a:latin typeface="+mn-lt"/>
                <a:ea typeface="+mn-ea"/>
                <a:cs typeface="+mn-cs"/>
              </a:defRPr>
            </a:lvl9pPr>
          </a:lstStyle>
          <a:p>
            <a:pPr marL="0" indent="0">
              <a:buNone/>
            </a:pPr>
            <a:r>
              <a:rPr lang="ja-JP" altLang="en-US" sz="1600" b="1" dirty="0">
                <a:latin typeface="Meiryo UI" panose="020B0604030504040204" pitchFamily="50" charset="-128"/>
                <a:ea typeface="Meiryo UI" panose="020B0604030504040204" pitchFamily="50" charset="-128"/>
              </a:rPr>
              <a:t>②福祉有償運送</a:t>
            </a:r>
            <a:endParaRPr lang="en-US" altLang="ja-JP" sz="1600" b="1" dirty="0">
              <a:latin typeface="Meiryo UI" panose="020B0604030504040204" pitchFamily="50" charset="-128"/>
              <a:ea typeface="Meiryo UI" panose="020B0604030504040204" pitchFamily="50" charset="-128"/>
            </a:endParaRPr>
          </a:p>
        </p:txBody>
      </p:sp>
      <p:sp>
        <p:nvSpPr>
          <p:cNvPr id="23" name="円/楕円 22"/>
          <p:cNvSpPr/>
          <p:nvPr/>
        </p:nvSpPr>
        <p:spPr>
          <a:xfrm>
            <a:off x="4492130" y="3280964"/>
            <a:ext cx="3272443" cy="522970"/>
          </a:xfrm>
          <a:prstGeom prst="ellipse">
            <a:avLst/>
          </a:prstGeom>
          <a:solidFill>
            <a:schemeClr val="accent2">
              <a:lumMod val="40000"/>
              <a:lumOff val="60000"/>
            </a:schemeClr>
          </a:solidFill>
          <a:ln w="57150">
            <a:noFill/>
          </a:ln>
          <a:effectLst>
            <a:softEdge rad="127000"/>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1600" b="1" dirty="0">
                <a:solidFill>
                  <a:schemeClr val="tx1"/>
                </a:solidFill>
                <a:latin typeface="Meiryo UI" panose="020B0604030504040204" pitchFamily="50" charset="-128"/>
                <a:ea typeface="Meiryo UI" panose="020B0604030504040204" pitchFamily="50" charset="-128"/>
              </a:rPr>
              <a:t>非営利の範囲で対価</a:t>
            </a:r>
            <a:r>
              <a:rPr lang="en-US" altLang="ja-JP" sz="1600" b="1" dirty="0">
                <a:solidFill>
                  <a:schemeClr val="tx1"/>
                </a:solidFill>
                <a:latin typeface="Meiryo UI" panose="020B0604030504040204" pitchFamily="50" charset="-128"/>
                <a:ea typeface="Meiryo UI" panose="020B0604030504040204" pitchFamily="50" charset="-128"/>
              </a:rPr>
              <a:t>OK</a:t>
            </a:r>
            <a:endParaRPr lang="ja-JP" altLang="en-US" sz="1600" b="1" dirty="0">
              <a:solidFill>
                <a:schemeClr val="tx1"/>
              </a:solidFill>
              <a:latin typeface="Meiryo UI" panose="020B0604030504040204" pitchFamily="50" charset="-128"/>
              <a:ea typeface="Meiryo UI" panose="020B0604030504040204" pitchFamily="50" charset="-128"/>
            </a:endParaRPr>
          </a:p>
        </p:txBody>
      </p:sp>
      <p:sp>
        <p:nvSpPr>
          <p:cNvPr id="27" name="コンテンツ プレースホルダー 2"/>
          <p:cNvSpPr txBox="1">
            <a:spLocks/>
          </p:cNvSpPr>
          <p:nvPr/>
        </p:nvSpPr>
        <p:spPr>
          <a:xfrm>
            <a:off x="558749" y="1208912"/>
            <a:ext cx="1727433" cy="247267"/>
          </a:xfrm>
          <a:prstGeom prst="rect">
            <a:avLst/>
          </a:prstGeom>
          <a:noFill/>
          <a:ln w="38100">
            <a:noFill/>
          </a:ln>
        </p:spPr>
        <p:txBody>
          <a:bodyPr vert="horz" lIns="58066" tIns="29033" rIns="58066" bIns="29033" rtlCol="0">
            <a:no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kumimoji="1"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kumimoji="1"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kumimoji="1"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kumimoji="1"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kumimoji="1"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kumimoji="1"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kumimoji="1"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kumimoji="1"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kumimoji="1" sz="1600" kern="1200">
                <a:solidFill>
                  <a:schemeClr val="tx1"/>
                </a:solidFill>
                <a:latin typeface="+mn-lt"/>
                <a:ea typeface="+mn-ea"/>
                <a:cs typeface="+mn-cs"/>
              </a:defRPr>
            </a:lvl9pPr>
          </a:lstStyle>
          <a:p>
            <a:pPr marL="0" indent="0">
              <a:buNone/>
            </a:pPr>
            <a:r>
              <a:rPr lang="ja-JP" altLang="en-US" sz="1800" b="1" dirty="0">
                <a:solidFill>
                  <a:schemeClr val="accent1"/>
                </a:solidFill>
                <a:latin typeface="Meiryo UI" panose="020B0604030504040204" pitchFamily="50" charset="-128"/>
                <a:ea typeface="Meiryo UI" panose="020B0604030504040204" pitchFamily="50" charset="-128"/>
              </a:rPr>
              <a:t>道路運送法</a:t>
            </a:r>
            <a:endParaRPr lang="en-US" altLang="ja-JP" sz="1800" b="1" dirty="0">
              <a:solidFill>
                <a:schemeClr val="accent1"/>
              </a:solidFill>
              <a:latin typeface="Meiryo UI" panose="020B0604030504040204" pitchFamily="50" charset="-128"/>
              <a:ea typeface="Meiryo UI" panose="020B0604030504040204" pitchFamily="50" charset="-128"/>
            </a:endParaRPr>
          </a:p>
        </p:txBody>
      </p:sp>
      <p:sp>
        <p:nvSpPr>
          <p:cNvPr id="30" name="円/楕円 29"/>
          <p:cNvSpPr/>
          <p:nvPr/>
        </p:nvSpPr>
        <p:spPr>
          <a:xfrm>
            <a:off x="860057" y="5341394"/>
            <a:ext cx="623535" cy="638063"/>
          </a:xfrm>
          <a:prstGeom prst="ellipse">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1270" b="1" dirty="0">
                <a:solidFill>
                  <a:schemeClr val="tx1"/>
                </a:solidFill>
                <a:latin typeface="Meiryo UI" panose="020B0604030504040204" pitchFamily="50" charset="-128"/>
                <a:ea typeface="Meiryo UI" panose="020B0604030504040204" pitchFamily="50" charset="-128"/>
              </a:rPr>
              <a:t>互助活動</a:t>
            </a:r>
          </a:p>
        </p:txBody>
      </p:sp>
      <p:sp>
        <p:nvSpPr>
          <p:cNvPr id="35" name="円/楕円 34"/>
          <p:cNvSpPr/>
          <p:nvPr/>
        </p:nvSpPr>
        <p:spPr>
          <a:xfrm>
            <a:off x="5060798" y="5137456"/>
            <a:ext cx="2953485" cy="522970"/>
          </a:xfrm>
          <a:prstGeom prst="ellipse">
            <a:avLst/>
          </a:prstGeom>
          <a:solidFill>
            <a:schemeClr val="accent2">
              <a:lumMod val="40000"/>
              <a:lumOff val="60000"/>
            </a:schemeClr>
          </a:solidFill>
          <a:ln w="57150">
            <a:noFill/>
          </a:ln>
          <a:effectLst>
            <a:softEdge rad="127000"/>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1600" b="1" dirty="0">
                <a:solidFill>
                  <a:schemeClr val="tx1"/>
                </a:solidFill>
                <a:latin typeface="Meiryo UI" panose="020B0604030504040204" pitchFamily="50" charset="-128"/>
                <a:ea typeface="Meiryo UI" panose="020B0604030504040204" pitchFamily="50" charset="-128"/>
              </a:rPr>
              <a:t>運送の対価は</a:t>
            </a:r>
            <a:r>
              <a:rPr lang="en-US" altLang="ja-JP" sz="1600" b="1" dirty="0">
                <a:solidFill>
                  <a:schemeClr val="tx1"/>
                </a:solidFill>
                <a:latin typeface="Meiryo UI" panose="020B0604030504040204" pitchFamily="50" charset="-128"/>
                <a:ea typeface="Meiryo UI" panose="020B0604030504040204" pitchFamily="50" charset="-128"/>
              </a:rPr>
              <a:t>NO</a:t>
            </a:r>
            <a:endParaRPr lang="ja-JP" altLang="en-US" sz="1600" b="1" dirty="0">
              <a:solidFill>
                <a:schemeClr val="tx1"/>
              </a:solidFill>
              <a:latin typeface="Meiryo UI" panose="020B0604030504040204" pitchFamily="50" charset="-128"/>
              <a:ea typeface="Meiryo UI" panose="020B0604030504040204" pitchFamily="50" charset="-128"/>
            </a:endParaRPr>
          </a:p>
        </p:txBody>
      </p:sp>
      <p:sp>
        <p:nvSpPr>
          <p:cNvPr id="38" name="コンテンツ プレースホルダー 2"/>
          <p:cNvSpPr txBox="1">
            <a:spLocks/>
          </p:cNvSpPr>
          <p:nvPr/>
        </p:nvSpPr>
        <p:spPr>
          <a:xfrm>
            <a:off x="3809100" y="3739872"/>
            <a:ext cx="4886876" cy="416591"/>
          </a:xfrm>
          <a:prstGeom prst="rect">
            <a:avLst/>
          </a:prstGeom>
          <a:noFill/>
          <a:ln w="38100">
            <a:noFill/>
          </a:ln>
        </p:spPr>
        <p:txBody>
          <a:bodyPr vert="horz" lIns="58066" tIns="29033" rIns="58066" bIns="29033" rtlCol="0">
            <a:no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kumimoji="1"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kumimoji="1"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kumimoji="1"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kumimoji="1"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kumimoji="1"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kumimoji="1"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kumimoji="1"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kumimoji="1"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kumimoji="1" sz="1600" kern="1200">
                <a:solidFill>
                  <a:schemeClr val="tx1"/>
                </a:solidFill>
                <a:latin typeface="+mn-lt"/>
                <a:ea typeface="+mn-ea"/>
                <a:cs typeface="+mn-cs"/>
              </a:defRPr>
            </a:lvl9pPr>
          </a:lstStyle>
          <a:p>
            <a:pPr marL="0" indent="0">
              <a:buNone/>
            </a:pPr>
            <a:r>
              <a:rPr lang="ja-JP" altLang="en-US" sz="1600" dirty="0">
                <a:latin typeface="Meiryo UI" panose="020B0604030504040204" pitchFamily="50" charset="-128"/>
                <a:ea typeface="Meiryo UI" panose="020B0604030504040204" pitchFamily="50" charset="-128"/>
              </a:rPr>
              <a:t>：タクシーが営業しない地域などで、市町村または</a:t>
            </a:r>
            <a:r>
              <a:rPr lang="en-US" altLang="ja-JP" sz="1600" dirty="0">
                <a:latin typeface="Meiryo UI" panose="020B0604030504040204" pitchFamily="50" charset="-128"/>
                <a:ea typeface="Meiryo UI" panose="020B0604030504040204" pitchFamily="50" charset="-128"/>
              </a:rPr>
              <a:t>NPO</a:t>
            </a:r>
            <a:r>
              <a:rPr lang="ja-JP" altLang="en-US" sz="1600" dirty="0">
                <a:latin typeface="Meiryo UI" panose="020B0604030504040204" pitchFamily="50" charset="-128"/>
                <a:ea typeface="Meiryo UI" panose="020B0604030504040204" pitchFamily="50" charset="-128"/>
              </a:rPr>
              <a:t>等が、</a:t>
            </a:r>
            <a:r>
              <a:rPr lang="ja-JP" altLang="en-US" sz="1600" b="1" dirty="0">
                <a:solidFill>
                  <a:srgbClr val="C00000"/>
                </a:solidFill>
                <a:latin typeface="Meiryo UI" panose="020B0604030504040204" pitchFamily="50" charset="-128"/>
                <a:ea typeface="Meiryo UI" panose="020B0604030504040204" pitchFamily="50" charset="-128"/>
              </a:rPr>
              <a:t>住民全体を対象</a:t>
            </a:r>
            <a:r>
              <a:rPr lang="ja-JP" altLang="en-US" sz="1600" b="1" dirty="0">
                <a:latin typeface="Meiryo UI" panose="020B0604030504040204" pitchFamily="50" charset="-128"/>
                <a:ea typeface="Meiryo UI" panose="020B0604030504040204" pitchFamily="50" charset="-128"/>
              </a:rPr>
              <a:t>に行う</a:t>
            </a:r>
            <a:r>
              <a:rPr lang="ja-JP" altLang="en-US" sz="1600" b="1" dirty="0">
                <a:solidFill>
                  <a:srgbClr val="C00000"/>
                </a:solidFill>
                <a:latin typeface="Meiryo UI" panose="020B0604030504040204" pitchFamily="50" charset="-128"/>
                <a:ea typeface="Meiryo UI" panose="020B0604030504040204" pitchFamily="50" charset="-128"/>
              </a:rPr>
              <a:t>　</a:t>
            </a:r>
            <a:endParaRPr lang="en-US" altLang="ja-JP" sz="1600" b="1" dirty="0">
              <a:latin typeface="Meiryo UI" panose="020B0604030504040204" pitchFamily="50" charset="-128"/>
              <a:ea typeface="Meiryo UI" panose="020B0604030504040204" pitchFamily="50" charset="-128"/>
            </a:endParaRPr>
          </a:p>
        </p:txBody>
      </p:sp>
      <p:sp>
        <p:nvSpPr>
          <p:cNvPr id="36" name="コンテンツ プレースホルダー 2"/>
          <p:cNvSpPr txBox="1">
            <a:spLocks/>
          </p:cNvSpPr>
          <p:nvPr/>
        </p:nvSpPr>
        <p:spPr>
          <a:xfrm>
            <a:off x="1811415" y="5712077"/>
            <a:ext cx="6520165" cy="304788"/>
          </a:xfrm>
          <a:prstGeom prst="rect">
            <a:avLst/>
          </a:prstGeom>
          <a:noFill/>
          <a:ln w="38100">
            <a:noFill/>
          </a:ln>
        </p:spPr>
        <p:txBody>
          <a:bodyPr vert="horz" lIns="58066" tIns="29033" rIns="58066" bIns="29033" rtlCol="0">
            <a:no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kumimoji="1"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kumimoji="1"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kumimoji="1"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kumimoji="1"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kumimoji="1"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kumimoji="1"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kumimoji="1"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kumimoji="1"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kumimoji="1" sz="1600" kern="1200">
                <a:solidFill>
                  <a:schemeClr val="tx1"/>
                </a:solidFill>
                <a:latin typeface="+mn-lt"/>
                <a:ea typeface="+mn-ea"/>
                <a:cs typeface="+mn-cs"/>
              </a:defRPr>
            </a:lvl9pPr>
          </a:lstStyle>
          <a:p>
            <a:pPr marL="0" indent="0">
              <a:buNone/>
            </a:pPr>
            <a:r>
              <a:rPr lang="ja-JP" altLang="en-US" sz="1600" dirty="0">
                <a:latin typeface="Meiryo UI" panose="020B0604030504040204" pitchFamily="50" charset="-128"/>
                <a:ea typeface="Meiryo UI" panose="020B0604030504040204" pitchFamily="50" charset="-128"/>
              </a:rPr>
              <a:t>・・・</a:t>
            </a:r>
            <a:r>
              <a:rPr lang="ja-JP" altLang="en-US" sz="1600" dirty="0">
                <a:solidFill>
                  <a:srgbClr val="C00000"/>
                </a:solidFill>
                <a:latin typeface="Meiryo UI" panose="020B0604030504040204" pitchFamily="50" charset="-128"/>
                <a:ea typeface="Meiryo UI" panose="020B0604030504040204" pitchFamily="50" charset="-128"/>
              </a:rPr>
              <a:t>地域福祉の観点から住民たちが互助の精神でつくる移動・外出支援</a:t>
            </a:r>
            <a:endParaRPr lang="en-US" altLang="ja-JP" sz="1600" dirty="0">
              <a:solidFill>
                <a:srgbClr val="C00000"/>
              </a:solidFill>
              <a:latin typeface="Meiryo UI" panose="020B0604030504040204" pitchFamily="50" charset="-128"/>
              <a:ea typeface="Meiryo UI" panose="020B0604030504040204" pitchFamily="50" charset="-128"/>
            </a:endParaRPr>
          </a:p>
        </p:txBody>
      </p:sp>
      <p:sp>
        <p:nvSpPr>
          <p:cNvPr id="29" name="コンテンツ プレースホルダー 2"/>
          <p:cNvSpPr txBox="1">
            <a:spLocks/>
          </p:cNvSpPr>
          <p:nvPr/>
        </p:nvSpPr>
        <p:spPr>
          <a:xfrm>
            <a:off x="2699339" y="1714262"/>
            <a:ext cx="5655072" cy="264571"/>
          </a:xfrm>
          <a:prstGeom prst="rect">
            <a:avLst/>
          </a:prstGeom>
          <a:noFill/>
          <a:ln w="38100">
            <a:noFill/>
          </a:ln>
        </p:spPr>
        <p:txBody>
          <a:bodyPr vert="horz" lIns="58066" tIns="29033" rIns="58066" bIns="29033" rtlCol="0">
            <a:no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kumimoji="1"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kumimoji="1"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kumimoji="1"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kumimoji="1"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kumimoji="1"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kumimoji="1"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kumimoji="1"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kumimoji="1"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kumimoji="1" sz="1600" kern="1200">
                <a:solidFill>
                  <a:schemeClr val="tx1"/>
                </a:solidFill>
                <a:latin typeface="+mn-lt"/>
                <a:ea typeface="+mn-ea"/>
                <a:cs typeface="+mn-cs"/>
              </a:defRPr>
            </a:lvl9pPr>
          </a:lstStyle>
          <a:p>
            <a:pPr marL="0" indent="0">
              <a:buNone/>
            </a:pPr>
            <a:r>
              <a:rPr lang="ja-JP" altLang="en-US" sz="1600" dirty="0">
                <a:latin typeface="Meiryo UI" panose="020B0604030504040204" pitchFamily="50" charset="-128"/>
                <a:ea typeface="Meiryo UI" panose="020B0604030504040204" pitchFamily="50" charset="-128"/>
              </a:rPr>
              <a:t>コミュニティバス・・・正確な定義は</a:t>
            </a:r>
            <a:r>
              <a:rPr lang="ja-JP" altLang="en-US" sz="1600" dirty="0" err="1">
                <a:latin typeface="Meiryo UI" panose="020B0604030504040204" pitchFamily="50" charset="-128"/>
                <a:ea typeface="Meiryo UI" panose="020B0604030504040204" pitchFamily="50" charset="-128"/>
              </a:rPr>
              <a:t>無し</a:t>
            </a:r>
            <a:r>
              <a:rPr lang="ja-JP" altLang="en-US" sz="1600" dirty="0">
                <a:latin typeface="Meiryo UI" panose="020B0604030504040204" pitchFamily="50" charset="-128"/>
                <a:ea typeface="Meiryo UI" panose="020B0604030504040204" pitchFamily="50" charset="-128"/>
              </a:rPr>
              <a:t>。自治体が関与していることが多い。</a:t>
            </a:r>
            <a:endParaRPr lang="en-US" altLang="ja-JP" sz="1600" dirty="0">
              <a:latin typeface="Meiryo UI" panose="020B0604030504040204" pitchFamily="50" charset="-128"/>
              <a:ea typeface="Meiryo UI" panose="020B0604030504040204" pitchFamily="50" charset="-128"/>
            </a:endParaRPr>
          </a:p>
        </p:txBody>
      </p:sp>
      <p:sp>
        <p:nvSpPr>
          <p:cNvPr id="34" name="コンテンツ プレースホルダー 2"/>
          <p:cNvSpPr txBox="1">
            <a:spLocks/>
          </p:cNvSpPr>
          <p:nvPr/>
        </p:nvSpPr>
        <p:spPr>
          <a:xfrm>
            <a:off x="3128576" y="4301070"/>
            <a:ext cx="5567400" cy="777481"/>
          </a:xfrm>
          <a:prstGeom prst="rect">
            <a:avLst/>
          </a:prstGeom>
          <a:noFill/>
          <a:ln w="38100">
            <a:noFill/>
          </a:ln>
        </p:spPr>
        <p:txBody>
          <a:bodyPr vert="horz" lIns="58066" tIns="29033" rIns="58066" bIns="29033" rtlCol="0">
            <a:no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kumimoji="1"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kumimoji="1"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kumimoji="1"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kumimoji="1"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kumimoji="1"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kumimoji="1"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kumimoji="1"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kumimoji="1"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kumimoji="1" sz="1600" kern="1200">
                <a:solidFill>
                  <a:schemeClr val="tx1"/>
                </a:solidFill>
                <a:latin typeface="+mn-lt"/>
                <a:ea typeface="+mn-ea"/>
                <a:cs typeface="+mn-cs"/>
              </a:defRPr>
            </a:lvl9pPr>
          </a:lstStyle>
          <a:p>
            <a:pPr marL="0" indent="0">
              <a:buNone/>
            </a:pPr>
            <a:r>
              <a:rPr lang="ja-JP" altLang="en-US" sz="1600" dirty="0">
                <a:latin typeface="Meiryo UI" panose="020B0604030504040204" pitchFamily="50" charset="-128"/>
                <a:ea typeface="Meiryo UI" panose="020B0604030504040204" pitchFamily="50" charset="-128"/>
              </a:rPr>
              <a:t>：</a:t>
            </a:r>
            <a:r>
              <a:rPr lang="ja-JP" altLang="en-US" sz="1600" dirty="0">
                <a:solidFill>
                  <a:srgbClr val="C00000"/>
                </a:solidFill>
                <a:latin typeface="Meiryo UI" panose="020B0604030504040204" pitchFamily="50" charset="-128"/>
                <a:ea typeface="Meiryo UI" panose="020B0604030504040204" pitchFamily="50" charset="-128"/>
              </a:rPr>
              <a:t>障害者手帳保有者</a:t>
            </a:r>
            <a:r>
              <a:rPr lang="en-US" altLang="ja-JP" sz="1600" dirty="0">
                <a:solidFill>
                  <a:srgbClr val="C00000"/>
                </a:solidFill>
                <a:latin typeface="Meiryo UI" panose="020B0604030504040204" pitchFamily="50" charset="-128"/>
                <a:ea typeface="Meiryo UI" panose="020B0604030504040204" pitchFamily="50" charset="-128"/>
              </a:rPr>
              <a:t>.</a:t>
            </a:r>
            <a:r>
              <a:rPr lang="ja-JP" altLang="en-US" sz="1600" dirty="0">
                <a:solidFill>
                  <a:srgbClr val="C00000"/>
                </a:solidFill>
                <a:latin typeface="Meiryo UI" panose="020B0604030504040204" pitchFamily="50" charset="-128"/>
                <a:ea typeface="Meiryo UI" panose="020B0604030504040204" pitchFamily="50" charset="-128"/>
              </a:rPr>
              <a:t>要介護・要支援認定者</a:t>
            </a:r>
            <a:r>
              <a:rPr lang="en-US" altLang="ja-JP" sz="1600" dirty="0">
                <a:solidFill>
                  <a:srgbClr val="C00000"/>
                </a:solidFill>
                <a:latin typeface="Meiryo UI" panose="020B0604030504040204" pitchFamily="50" charset="-128"/>
                <a:ea typeface="Meiryo UI" panose="020B0604030504040204" pitchFamily="50" charset="-128"/>
              </a:rPr>
              <a:t>(</a:t>
            </a:r>
            <a:r>
              <a:rPr lang="ja-JP" altLang="en-US" sz="1600" dirty="0">
                <a:solidFill>
                  <a:srgbClr val="C00000"/>
                </a:solidFill>
                <a:latin typeface="Meiryo UI" panose="020B0604030504040204" pitchFamily="50" charset="-128"/>
                <a:ea typeface="Meiryo UI" panose="020B0604030504040204" pitchFamily="50" charset="-128"/>
              </a:rPr>
              <a:t>基本ﾁｪｯｸﾘｽﾄ該当者</a:t>
            </a:r>
            <a:r>
              <a:rPr lang="en-US" altLang="ja-JP" sz="1600" dirty="0">
                <a:solidFill>
                  <a:srgbClr val="C00000"/>
                </a:solidFill>
                <a:latin typeface="Meiryo UI" panose="020B0604030504040204" pitchFamily="50" charset="-128"/>
                <a:ea typeface="Meiryo UI" panose="020B0604030504040204" pitchFamily="50" charset="-128"/>
              </a:rPr>
              <a:t>)</a:t>
            </a:r>
            <a:r>
              <a:rPr lang="ja-JP" altLang="en-US" sz="1600" dirty="0">
                <a:solidFill>
                  <a:srgbClr val="C00000"/>
                </a:solidFill>
                <a:latin typeface="Meiryo UI" panose="020B0604030504040204" pitchFamily="50" charset="-128"/>
                <a:ea typeface="Meiryo UI" panose="020B0604030504040204" pitchFamily="50" charset="-128"/>
              </a:rPr>
              <a:t>等</a:t>
            </a:r>
            <a:r>
              <a:rPr lang="ja-JP" altLang="en-US" sz="1600" dirty="0">
                <a:latin typeface="Meiryo UI" panose="020B0604030504040204" pitchFamily="50" charset="-128"/>
                <a:ea typeface="Meiryo UI" panose="020B0604030504040204" pitchFamily="50" charset="-128"/>
              </a:rPr>
              <a:t>を対象に市町村または</a:t>
            </a:r>
            <a:r>
              <a:rPr lang="en-US" altLang="ja-JP" sz="1600" dirty="0">
                <a:latin typeface="Meiryo UI" panose="020B0604030504040204" pitchFamily="50" charset="-128"/>
                <a:ea typeface="Meiryo UI" panose="020B0604030504040204" pitchFamily="50" charset="-128"/>
              </a:rPr>
              <a:t>NPO</a:t>
            </a:r>
            <a:r>
              <a:rPr lang="ja-JP" altLang="en-US" sz="1600" dirty="0">
                <a:latin typeface="Meiryo UI" panose="020B0604030504040204" pitchFamily="50" charset="-128"/>
                <a:ea typeface="Meiryo UI" panose="020B0604030504040204" pitchFamily="50" charset="-128"/>
              </a:rPr>
              <a:t>等が行う</a:t>
            </a:r>
            <a:r>
              <a:rPr lang="en-US" altLang="ja-JP" sz="1600" dirty="0">
                <a:latin typeface="Meiryo UI" panose="020B0604030504040204" pitchFamily="50" charset="-128"/>
                <a:ea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rPr>
              <a:t>一般の高齢者は不可</a:t>
            </a:r>
            <a:endParaRPr lang="en-US" altLang="ja-JP" sz="1600" b="1" dirty="0">
              <a:latin typeface="Meiryo UI" panose="020B0604030504040204" pitchFamily="50" charset="-128"/>
              <a:ea typeface="Meiryo UI" panose="020B0604030504040204" pitchFamily="50" charset="-128"/>
            </a:endParaRPr>
          </a:p>
          <a:p>
            <a:pPr marL="0" indent="0">
              <a:buNone/>
            </a:pPr>
            <a:endParaRPr lang="en-US" altLang="ja-JP" sz="1600" dirty="0">
              <a:solidFill>
                <a:srgbClr val="C00000"/>
              </a:solidFill>
              <a:latin typeface="Meiryo UI" panose="020B0604030504040204" pitchFamily="50" charset="-128"/>
              <a:ea typeface="Meiryo UI" panose="020B0604030504040204" pitchFamily="50" charset="-128"/>
            </a:endParaRPr>
          </a:p>
        </p:txBody>
      </p:sp>
      <p:sp>
        <p:nvSpPr>
          <p:cNvPr id="31" name="円/楕円 30"/>
          <p:cNvSpPr/>
          <p:nvPr/>
        </p:nvSpPr>
        <p:spPr>
          <a:xfrm>
            <a:off x="5995852" y="1071682"/>
            <a:ext cx="2352416" cy="522970"/>
          </a:xfrm>
          <a:prstGeom prst="ellipse">
            <a:avLst/>
          </a:prstGeom>
          <a:solidFill>
            <a:schemeClr val="accent2">
              <a:lumMod val="40000"/>
              <a:lumOff val="60000"/>
            </a:schemeClr>
          </a:solidFill>
          <a:ln w="57150">
            <a:noFill/>
          </a:ln>
          <a:effectLst>
            <a:softEdge rad="127000"/>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1600" b="1" dirty="0">
                <a:solidFill>
                  <a:schemeClr val="tx1"/>
                </a:solidFill>
                <a:latin typeface="Meiryo UI" panose="020B0604030504040204" pitchFamily="50" charset="-128"/>
                <a:ea typeface="Meiryo UI" panose="020B0604030504040204" pitchFamily="50" charset="-128"/>
              </a:rPr>
              <a:t>運賃</a:t>
            </a:r>
            <a:r>
              <a:rPr lang="en-US" altLang="ja-JP" sz="1600" b="1" dirty="0">
                <a:solidFill>
                  <a:schemeClr val="tx1"/>
                </a:solidFill>
                <a:latin typeface="Meiryo UI" panose="020B0604030504040204" pitchFamily="50" charset="-128"/>
                <a:ea typeface="Meiryo UI" panose="020B0604030504040204" pitchFamily="50" charset="-128"/>
              </a:rPr>
              <a:t>OK</a:t>
            </a:r>
            <a:endParaRPr lang="ja-JP" altLang="en-US" sz="1600" b="1" dirty="0">
              <a:solidFill>
                <a:schemeClr val="tx1"/>
              </a:solidFill>
              <a:latin typeface="Meiryo UI" panose="020B0604030504040204" pitchFamily="50" charset="-128"/>
              <a:ea typeface="Meiryo UI" panose="020B0604030504040204" pitchFamily="50" charset="-128"/>
            </a:endParaRPr>
          </a:p>
        </p:txBody>
      </p:sp>
      <p:sp>
        <p:nvSpPr>
          <p:cNvPr id="10" name="正方形/長方形 9"/>
          <p:cNvSpPr/>
          <p:nvPr/>
        </p:nvSpPr>
        <p:spPr>
          <a:xfrm>
            <a:off x="632543" y="3282042"/>
            <a:ext cx="8143278" cy="2909751"/>
          </a:xfrm>
          <a:prstGeom prst="rect">
            <a:avLst/>
          </a:prstGeom>
          <a:noFill/>
          <a:ln w="5715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143"/>
          </a:p>
        </p:txBody>
      </p:sp>
      <p:sp>
        <p:nvSpPr>
          <p:cNvPr id="39" name="角丸四角形 38"/>
          <p:cNvSpPr/>
          <p:nvPr/>
        </p:nvSpPr>
        <p:spPr>
          <a:xfrm>
            <a:off x="5617964" y="2129389"/>
            <a:ext cx="3108191" cy="730597"/>
          </a:xfrm>
          <a:prstGeom prst="roundRect">
            <a:avLst/>
          </a:prstGeom>
          <a:solidFill>
            <a:schemeClr val="accent4">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500" dirty="0">
                <a:solidFill>
                  <a:schemeClr val="tx1"/>
                </a:solidFill>
                <a:latin typeface="Meiryo UI" panose="020B0604030504040204" pitchFamily="50" charset="-128"/>
                <a:ea typeface="Meiryo UI" panose="020B0604030504040204" pitchFamily="50" charset="-128"/>
              </a:rPr>
              <a:t>コミュニティバスや乗合タクシーを住民組織が企画運営するケースも</a:t>
            </a:r>
          </a:p>
        </p:txBody>
      </p:sp>
      <p:sp>
        <p:nvSpPr>
          <p:cNvPr id="26" name="正方形/長方形 25"/>
          <p:cNvSpPr/>
          <p:nvPr/>
        </p:nvSpPr>
        <p:spPr>
          <a:xfrm>
            <a:off x="609600" y="6304547"/>
            <a:ext cx="8183865" cy="3595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　住民主体の移動支援は赤枠の中　↑↑</a:t>
            </a:r>
          </a:p>
        </p:txBody>
      </p:sp>
      <p:sp>
        <p:nvSpPr>
          <p:cNvPr id="28" name="四角形: 角を丸くする 2">
            <a:extLst>
              <a:ext uri="{FF2B5EF4-FFF2-40B4-BE49-F238E27FC236}">
                <a16:creationId xmlns:a16="http://schemas.microsoft.com/office/drawing/2014/main" id="{BB2E1219-27FA-4968-9AD6-10049CECF9EE}"/>
              </a:ext>
            </a:extLst>
          </p:cNvPr>
          <p:cNvSpPr/>
          <p:nvPr/>
        </p:nvSpPr>
        <p:spPr>
          <a:xfrm>
            <a:off x="558749" y="333730"/>
            <a:ext cx="8217072" cy="507294"/>
          </a:xfrm>
          <a:prstGeom prst="roundRect">
            <a:avLst/>
          </a:prstGeom>
          <a:solidFill>
            <a:schemeClr val="accent6">
              <a:lumMod val="40000"/>
              <a:lumOff val="60000"/>
            </a:schemeClr>
          </a:solidFill>
          <a:effectLst/>
        </p:spPr>
        <p:style>
          <a:lnRef idx="3">
            <a:schemeClr val="lt1"/>
          </a:lnRef>
          <a:fillRef idx="1">
            <a:schemeClr val="accent5"/>
          </a:fillRef>
          <a:effectRef idx="1">
            <a:schemeClr val="accent5"/>
          </a:effectRef>
          <a:fontRef idx="minor">
            <a:schemeClr val="lt1"/>
          </a:fontRef>
        </p:style>
        <p:txBody>
          <a:bodyPr vert="horz" lIns="51435" tIns="25717" rIns="51435" bIns="25717" rtlCol="0" anchor="ctr">
            <a:normAutofit/>
          </a:bodyPr>
          <a:lstStyle/>
          <a:p>
            <a:pPr>
              <a:lnSpc>
                <a:spcPct val="90000"/>
              </a:lnSpc>
              <a:spcBef>
                <a:spcPct val="0"/>
              </a:spcBef>
            </a:pPr>
            <a:r>
              <a:rPr lang="ja-JP" altLang="en-US" sz="2371" dirty="0">
                <a:solidFill>
                  <a:schemeClr val="tx1"/>
                </a:solidFill>
                <a:latin typeface="Meiryo UI" panose="020B0604030504040204" pitchFamily="50" charset="-128"/>
                <a:ea typeface="Meiryo UI" panose="020B0604030504040204" pitchFamily="50" charset="-128"/>
              </a:rPr>
              <a:t>地域生活を支える（小回りの利く）公共交通と移動支援</a:t>
            </a:r>
          </a:p>
        </p:txBody>
      </p:sp>
    </p:spTree>
    <p:extLst>
      <p:ext uri="{BB962C8B-B14F-4D97-AF65-F5344CB8AC3E}">
        <p14:creationId xmlns:p14="http://schemas.microsoft.com/office/powerpoint/2010/main" val="3846133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コンテンツ プレースホルダー 4"/>
          <p:cNvGraphicFramePr>
            <a:graphicFrameLocks/>
          </p:cNvGraphicFramePr>
          <p:nvPr/>
        </p:nvGraphicFramePr>
        <p:xfrm>
          <a:off x="515136" y="1054375"/>
          <a:ext cx="8113729" cy="4786863"/>
        </p:xfrm>
        <a:graphic>
          <a:graphicData uri="http://schemas.openxmlformats.org/drawingml/2006/table">
            <a:tbl>
              <a:tblPr firstRow="1" bandRow="1">
                <a:tableStyleId>{5C22544A-7EE6-4342-B048-85BDC9FD1C3A}</a:tableStyleId>
              </a:tblPr>
              <a:tblGrid>
                <a:gridCol w="944308">
                  <a:extLst>
                    <a:ext uri="{9D8B030D-6E8A-4147-A177-3AD203B41FA5}">
                      <a16:colId xmlns:a16="http://schemas.microsoft.com/office/drawing/2014/main" val="20000"/>
                    </a:ext>
                  </a:extLst>
                </a:gridCol>
                <a:gridCol w="4207266">
                  <a:extLst>
                    <a:ext uri="{9D8B030D-6E8A-4147-A177-3AD203B41FA5}">
                      <a16:colId xmlns:a16="http://schemas.microsoft.com/office/drawing/2014/main" val="20001"/>
                    </a:ext>
                  </a:extLst>
                </a:gridCol>
                <a:gridCol w="2962155">
                  <a:extLst>
                    <a:ext uri="{9D8B030D-6E8A-4147-A177-3AD203B41FA5}">
                      <a16:colId xmlns:a16="http://schemas.microsoft.com/office/drawing/2014/main" val="20002"/>
                    </a:ext>
                  </a:extLst>
                </a:gridCol>
              </a:tblGrid>
              <a:tr h="515157">
                <a:tc>
                  <a:txBody>
                    <a:bodyPr/>
                    <a:lstStyle/>
                    <a:p>
                      <a:pPr marL="0" algn="ctr" defTabSz="960120" rtl="0" eaLnBrk="1" latinLnBrk="0" hangingPunct="1"/>
                      <a:endParaRPr kumimoji="1" lang="ja-JP" altLang="en-US" sz="1800" b="1" kern="1200" dirty="0">
                        <a:solidFill>
                          <a:schemeClr val="lt1"/>
                        </a:solidFill>
                        <a:latin typeface="BIZ UDPゴシック" panose="020B0400000000000000" pitchFamily="50" charset="-128"/>
                        <a:ea typeface="BIZ UDPゴシック" panose="020B0400000000000000" pitchFamily="50" charset="-128"/>
                        <a:cs typeface="Meiryo UI" panose="020B0604030504040204" pitchFamily="50" charset="-128"/>
                      </a:endParaRPr>
                    </a:p>
                  </a:txBody>
                  <a:tcPr marL="81772" marR="81772" marT="40886" marB="40886" anchor="ctr"/>
                </a:tc>
                <a:tc>
                  <a:txBody>
                    <a:bodyPr/>
                    <a:lstStyle/>
                    <a:p>
                      <a:pPr marL="0" algn="ctr" defTabSz="960120" rtl="0" eaLnBrk="1" latinLnBrk="0" hangingPunct="1"/>
                      <a:r>
                        <a:rPr kumimoji="1" lang="ja-JP" altLang="en-US" sz="1800" b="1" kern="1200" dirty="0">
                          <a:solidFill>
                            <a:schemeClr val="lt1"/>
                          </a:solidFill>
                          <a:latin typeface="BIZ UDPゴシック" panose="020B0400000000000000" pitchFamily="50" charset="-128"/>
                          <a:ea typeface="BIZ UDPゴシック" panose="020B0400000000000000" pitchFamily="50" charset="-128"/>
                          <a:cs typeface="Meiryo UI" panose="020B0604030504040204" pitchFamily="50" charset="-128"/>
                        </a:rPr>
                        <a:t>重層的支援体制整備事業</a:t>
                      </a:r>
                    </a:p>
                  </a:txBody>
                  <a:tcPr marL="81772" marR="81772" marT="40886" marB="40886" anchor="ctr"/>
                </a:tc>
                <a:tc>
                  <a:txBody>
                    <a:bodyPr/>
                    <a:lstStyle/>
                    <a:p>
                      <a:pPr marL="0" algn="ctr" defTabSz="960120" rtl="0" eaLnBrk="1" latinLnBrk="0" hangingPunct="1">
                        <a:lnSpc>
                          <a:spcPct val="100000"/>
                        </a:lnSpc>
                        <a:spcBef>
                          <a:spcPts val="0"/>
                        </a:spcBef>
                        <a:spcAft>
                          <a:spcPts val="0"/>
                        </a:spcAft>
                      </a:pPr>
                      <a:r>
                        <a:rPr kumimoji="1" lang="ja-JP" altLang="en-US" sz="1800" b="1" kern="1200" dirty="0">
                          <a:solidFill>
                            <a:schemeClr val="lt1"/>
                          </a:solidFill>
                          <a:latin typeface="BIZ UDPゴシック" panose="020B0400000000000000" pitchFamily="50" charset="-128"/>
                          <a:ea typeface="BIZ UDPゴシック" panose="020B0400000000000000" pitchFamily="50" charset="-128"/>
                          <a:cs typeface="Meiryo UI" panose="020B0604030504040204" pitchFamily="50" charset="-128"/>
                        </a:rPr>
                        <a:t>一般財源事業</a:t>
                      </a:r>
                      <a:endParaRPr kumimoji="1" lang="ja-JP" sz="1800" b="1" kern="1200" dirty="0">
                        <a:solidFill>
                          <a:schemeClr val="lt1"/>
                        </a:solidFill>
                        <a:latin typeface="BIZ UDPゴシック" panose="020B0400000000000000" pitchFamily="50" charset="-128"/>
                        <a:ea typeface="BIZ UDPゴシック" panose="020B0400000000000000" pitchFamily="50" charset="-128"/>
                        <a:cs typeface="Meiryo UI" panose="020B0604030504040204" pitchFamily="50" charset="-128"/>
                      </a:endParaRPr>
                    </a:p>
                  </a:txBody>
                  <a:tcPr marL="63305" marR="63305" marT="0" marB="0" anchor="ctr"/>
                </a:tc>
                <a:extLst>
                  <a:ext uri="{0D108BD9-81ED-4DB2-BD59-A6C34878D82A}">
                    <a16:rowId xmlns:a16="http://schemas.microsoft.com/office/drawing/2014/main" val="10000"/>
                  </a:ext>
                </a:extLst>
              </a:tr>
              <a:tr h="829154">
                <a:tc>
                  <a:txBody>
                    <a:bodyPr/>
                    <a:lstStyle/>
                    <a:p>
                      <a:r>
                        <a:rPr kumimoji="1" lang="ja-JP" altLang="en-US" sz="1400" b="1" dirty="0">
                          <a:latin typeface="BIZ UDPゴシック" panose="020B0400000000000000" pitchFamily="50" charset="-128"/>
                          <a:ea typeface="BIZ UDPゴシック" panose="020B0400000000000000" pitchFamily="50" charset="-128"/>
                          <a:cs typeface="Meiryo UI" panose="020B0604030504040204" pitchFamily="50" charset="-128"/>
                        </a:rPr>
                        <a:t>制度</a:t>
                      </a:r>
                      <a:br>
                        <a:rPr kumimoji="1" lang="en-US" altLang="ja-JP" sz="1400" b="1" dirty="0">
                          <a:latin typeface="BIZ UDPゴシック" panose="020B0400000000000000" pitchFamily="50" charset="-128"/>
                          <a:ea typeface="BIZ UDPゴシック" panose="020B0400000000000000" pitchFamily="50" charset="-128"/>
                          <a:cs typeface="Meiryo UI" panose="020B0604030504040204" pitchFamily="50" charset="-128"/>
                        </a:rPr>
                      </a:br>
                      <a:r>
                        <a:rPr kumimoji="1" lang="ja-JP" altLang="en-US" sz="1400" b="1" dirty="0">
                          <a:latin typeface="BIZ UDPゴシック" panose="020B0400000000000000" pitchFamily="50" charset="-128"/>
                          <a:ea typeface="BIZ UDPゴシック" panose="020B0400000000000000" pitchFamily="50" charset="-128"/>
                          <a:cs typeface="Meiryo UI" panose="020B0604030504040204" pitchFamily="50" charset="-128"/>
                        </a:rPr>
                        <a:t>概要</a:t>
                      </a:r>
                    </a:p>
                  </a:txBody>
                  <a:tcPr marL="84406" marR="84406" marT="42203" marB="42203"/>
                </a:tc>
                <a:tc>
                  <a:txBody>
                    <a:bodyPr/>
                    <a:lstStyle/>
                    <a:p>
                      <a:pPr marL="0" marR="0" lvl="0" indent="0" algn="l" defTabSz="960120" rtl="0" eaLnBrk="1" fontAlgn="auto" latinLnBrk="0" hangingPunct="1">
                        <a:lnSpc>
                          <a:spcPct val="100000"/>
                        </a:lnSpc>
                        <a:spcBef>
                          <a:spcPts val="0"/>
                        </a:spcBef>
                        <a:spcAft>
                          <a:spcPts val="0"/>
                        </a:spcAft>
                        <a:buClrTx/>
                        <a:buSzTx/>
                        <a:buFontTx/>
                        <a:buNone/>
                        <a:tabLst/>
                        <a:defRPr/>
                      </a:pPr>
                      <a:r>
                        <a:rPr kumimoji="1" lang="ja-JP" altLang="en-US" sz="1400" b="0" kern="1200" dirty="0">
                          <a:solidFill>
                            <a:schemeClr val="dk1"/>
                          </a:solidFill>
                          <a:latin typeface="Meiryo UI" panose="020B0604030504040204" pitchFamily="50" charset="-128"/>
                          <a:ea typeface="Meiryo UI" panose="020B0604030504040204" pitchFamily="50" charset="-128"/>
                          <a:cs typeface="+mn-cs"/>
                        </a:rPr>
                        <a:t>既存の相談支援等の取組を活かしつつ、地域住民の複雑化・複合化した支援ニーズに対応する包括的な支援体制を構築する。</a:t>
                      </a:r>
                    </a:p>
                  </a:txBody>
                  <a:tcPr marL="81772" marR="81772" marT="40886" marB="40886"/>
                </a:tc>
                <a:tc>
                  <a:txBody>
                    <a:bodyPr/>
                    <a:lstStyle/>
                    <a:p>
                      <a:pPr marL="0" marR="0" lvl="0" indent="0" algn="l" defTabSz="960120" rtl="0" eaLnBrk="1" fontAlgn="auto" latinLnBrk="0" hangingPunct="1">
                        <a:lnSpc>
                          <a:spcPct val="100000"/>
                        </a:lnSpc>
                        <a:spcBef>
                          <a:spcPts val="0"/>
                        </a:spcBef>
                        <a:spcAft>
                          <a:spcPts val="0"/>
                        </a:spcAft>
                        <a:buClrTx/>
                        <a:buSzTx/>
                        <a:buFontTx/>
                        <a:buNone/>
                        <a:tabLst/>
                        <a:defRPr/>
                      </a:pPr>
                      <a:r>
                        <a:rPr kumimoji="1" lang="ja-JP" altLang="ja-JP" sz="1400" b="0" kern="1200" dirty="0">
                          <a:solidFill>
                            <a:schemeClr val="dk1"/>
                          </a:solidFill>
                          <a:latin typeface="Meiryo UI" panose="020B0604030504040204" pitchFamily="50" charset="-128"/>
                          <a:ea typeface="Meiryo UI" panose="020B0604030504040204" pitchFamily="50" charset="-128"/>
                          <a:cs typeface="+mn-cs"/>
                        </a:rPr>
                        <a:t>高齢者の保健・福祉・介護を目的として、市町村が単独の予算を用いて事業を行うもの</a:t>
                      </a:r>
                      <a:r>
                        <a:rPr kumimoji="1" lang="ja-JP" altLang="en-US" sz="1400" b="0" kern="1200" dirty="0">
                          <a:solidFill>
                            <a:schemeClr val="dk1"/>
                          </a:solidFill>
                          <a:latin typeface="Meiryo UI" panose="020B0604030504040204" pitchFamily="50" charset="-128"/>
                          <a:ea typeface="Meiryo UI" panose="020B0604030504040204" pitchFamily="50" charset="-128"/>
                          <a:cs typeface="+mn-cs"/>
                        </a:rPr>
                        <a:t>。</a:t>
                      </a:r>
                      <a:endParaRPr kumimoji="1" lang="ja-JP" altLang="ja-JP" sz="1400" b="0" kern="1200" dirty="0">
                        <a:solidFill>
                          <a:schemeClr val="dk1"/>
                        </a:solidFill>
                        <a:latin typeface="Meiryo UI" panose="020B0604030504040204" pitchFamily="50" charset="-128"/>
                        <a:ea typeface="Meiryo UI" panose="020B0604030504040204" pitchFamily="50" charset="-128"/>
                        <a:cs typeface="+mn-cs"/>
                      </a:endParaRPr>
                    </a:p>
                  </a:txBody>
                  <a:tcPr marL="63305" marR="63305" marT="0" marB="0"/>
                </a:tc>
                <a:extLst>
                  <a:ext uri="{0D108BD9-81ED-4DB2-BD59-A6C34878D82A}">
                    <a16:rowId xmlns:a16="http://schemas.microsoft.com/office/drawing/2014/main" val="10001"/>
                  </a:ext>
                </a:extLst>
              </a:tr>
              <a:tr h="540566">
                <a:tc>
                  <a:txBody>
                    <a:bodyPr/>
                    <a:lstStyle/>
                    <a:p>
                      <a:r>
                        <a:rPr kumimoji="1" lang="ja-JP" altLang="en-US" sz="1400" b="1" dirty="0">
                          <a:latin typeface="BIZ UDPゴシック" panose="020B0400000000000000" pitchFamily="50" charset="-128"/>
                          <a:ea typeface="BIZ UDPゴシック" panose="020B0400000000000000" pitchFamily="50" charset="-128"/>
                          <a:cs typeface="Meiryo UI" panose="020B0604030504040204" pitchFamily="50" charset="-128"/>
                        </a:rPr>
                        <a:t>財源</a:t>
                      </a:r>
                    </a:p>
                  </a:txBody>
                  <a:tcPr marL="84406" marR="84406" marT="42203" marB="42203"/>
                </a:tc>
                <a:tc>
                  <a:txBody>
                    <a:bodyPr/>
                    <a:lstStyle/>
                    <a:p>
                      <a:pPr marL="0" marR="0" lvl="0" indent="-72000" algn="l" defTabSz="960120" rtl="0" eaLnBrk="1" fontAlgn="auto" latinLnBrk="0" hangingPunct="1">
                        <a:lnSpc>
                          <a:spcPct val="100000"/>
                        </a:lnSpc>
                        <a:spcBef>
                          <a:spcPts val="0"/>
                        </a:spcBef>
                        <a:spcAft>
                          <a:spcPts val="0"/>
                        </a:spcAft>
                        <a:buClrTx/>
                        <a:buSzTx/>
                        <a:buFontTx/>
                        <a:buNone/>
                        <a:tabLst/>
                        <a:defRPr/>
                      </a:pPr>
                      <a:r>
                        <a:rPr kumimoji="1" lang="ja-JP" altLang="en-US" sz="1400" b="0" kern="1200" dirty="0">
                          <a:solidFill>
                            <a:schemeClr val="dk1"/>
                          </a:solidFill>
                          <a:latin typeface="Meiryo UI" panose="020B0604030504040204" pitchFamily="50" charset="-128"/>
                          <a:ea typeface="Meiryo UI" panose="020B0604030504040204" pitchFamily="50" charset="-128"/>
                          <a:cs typeface="+mn-cs"/>
                        </a:rPr>
                        <a:t>一体的に実施する元の事業の財源構成</a:t>
                      </a:r>
                    </a:p>
                  </a:txBody>
                  <a:tcPr marL="81772" marR="81772" marT="40886" marB="40886" anchor="ctr"/>
                </a:tc>
                <a:tc>
                  <a:txBody>
                    <a:bodyPr/>
                    <a:lstStyle/>
                    <a:p>
                      <a:pPr marL="0" algn="l" defTabSz="960120" rtl="0" eaLnBrk="1" latinLnBrk="0" hangingPunct="1">
                        <a:lnSpc>
                          <a:spcPct val="100000"/>
                        </a:lnSpc>
                        <a:spcBef>
                          <a:spcPts val="0"/>
                        </a:spcBef>
                        <a:spcAft>
                          <a:spcPts val="0"/>
                        </a:spcAft>
                      </a:pPr>
                      <a:r>
                        <a:rPr kumimoji="1" lang="ja-JP" altLang="en-US" sz="1400" b="0" kern="1200" dirty="0">
                          <a:solidFill>
                            <a:schemeClr val="dk1"/>
                          </a:solidFill>
                          <a:latin typeface="Meiryo UI" panose="020B0604030504040204" pitchFamily="50" charset="-128"/>
                          <a:ea typeface="Meiryo UI" panose="020B0604030504040204" pitchFamily="50" charset="-128"/>
                          <a:cs typeface="+mn-cs"/>
                        </a:rPr>
                        <a:t>一般財源</a:t>
                      </a:r>
                      <a:endParaRPr kumimoji="1" lang="ja-JP" sz="1400" b="0" kern="1200" dirty="0">
                        <a:solidFill>
                          <a:schemeClr val="dk1"/>
                        </a:solidFill>
                        <a:latin typeface="Meiryo UI" panose="020B0604030504040204" pitchFamily="50" charset="-128"/>
                        <a:ea typeface="Meiryo UI" panose="020B0604030504040204" pitchFamily="50" charset="-128"/>
                        <a:cs typeface="+mn-cs"/>
                      </a:endParaRPr>
                    </a:p>
                  </a:txBody>
                  <a:tcPr marL="63305" marR="63305" marT="0" marB="0" anchor="ctr"/>
                </a:tc>
                <a:extLst>
                  <a:ext uri="{0D108BD9-81ED-4DB2-BD59-A6C34878D82A}">
                    <a16:rowId xmlns:a16="http://schemas.microsoft.com/office/drawing/2014/main" val="10002"/>
                  </a:ext>
                </a:extLst>
              </a:tr>
              <a:tr h="540566">
                <a:tc>
                  <a:txBody>
                    <a:bodyPr/>
                    <a:lstStyle/>
                    <a:p>
                      <a:r>
                        <a:rPr kumimoji="1" lang="ja-JP" altLang="en-US" sz="1400" b="1" dirty="0">
                          <a:latin typeface="BIZ UDPゴシック" panose="020B0400000000000000" pitchFamily="50" charset="-128"/>
                          <a:ea typeface="BIZ UDPゴシック" panose="020B0400000000000000" pitchFamily="50" charset="-128"/>
                          <a:cs typeface="Meiryo UI" panose="020B0604030504040204" pitchFamily="50" charset="-128"/>
                        </a:rPr>
                        <a:t>対象者</a:t>
                      </a:r>
                    </a:p>
                  </a:txBody>
                  <a:tcPr marL="84406" marR="84406" marT="42203" marB="42203"/>
                </a:tc>
                <a:tc>
                  <a:txBody>
                    <a:bodyPr/>
                    <a:lstStyle/>
                    <a:p>
                      <a:pPr marL="0" indent="-72000" algn="l" defTabSz="960120" rtl="0" eaLnBrk="1" latinLnBrk="0" hangingPunct="1">
                        <a:lnSpc>
                          <a:spcPct val="100000"/>
                        </a:lnSpc>
                        <a:spcBef>
                          <a:spcPts val="0"/>
                        </a:spcBef>
                      </a:pPr>
                      <a:r>
                        <a:rPr kumimoji="1" lang="ja-JP" altLang="en-US" sz="1400" b="0" kern="1200" dirty="0">
                          <a:solidFill>
                            <a:schemeClr val="dk1"/>
                          </a:solidFill>
                          <a:latin typeface="Meiryo UI" panose="020B0604030504040204" pitchFamily="50" charset="-128"/>
                          <a:ea typeface="Meiryo UI" panose="020B0604030504040204" pitchFamily="50" charset="-128"/>
                          <a:cs typeface="+mn-cs"/>
                        </a:rPr>
                        <a:t>介護、障害、子ども、困窮、狭間のニーズ</a:t>
                      </a:r>
                      <a:endParaRPr kumimoji="1" lang="en-US" altLang="ja-JP" sz="1400" b="0" kern="1200" dirty="0">
                        <a:solidFill>
                          <a:schemeClr val="dk1"/>
                        </a:solidFill>
                        <a:latin typeface="Meiryo UI" panose="020B0604030504040204" pitchFamily="50" charset="-128"/>
                        <a:ea typeface="Meiryo UI" panose="020B0604030504040204" pitchFamily="50" charset="-128"/>
                        <a:cs typeface="+mn-cs"/>
                      </a:endParaRPr>
                    </a:p>
                  </a:txBody>
                  <a:tcPr marL="81772" marR="81772" marT="40886" marB="40886" anchor="ctr"/>
                </a:tc>
                <a:tc>
                  <a:txBody>
                    <a:bodyPr/>
                    <a:lstStyle/>
                    <a:p>
                      <a:pPr marL="0" marR="0" lvl="0" indent="-180000" algn="l" defTabSz="960120" rtl="0" eaLnBrk="1" fontAlgn="auto" latinLnBrk="0" hangingPunct="1">
                        <a:lnSpc>
                          <a:spcPct val="100000"/>
                        </a:lnSpc>
                        <a:spcBef>
                          <a:spcPts val="0"/>
                        </a:spcBef>
                        <a:spcAft>
                          <a:spcPts val="0"/>
                        </a:spcAft>
                        <a:buClrTx/>
                        <a:buSzTx/>
                        <a:buFontTx/>
                        <a:buNone/>
                        <a:tabLst/>
                        <a:defRPr/>
                      </a:pPr>
                      <a:r>
                        <a:rPr kumimoji="1" lang="ja-JP" altLang="en-US" sz="1400" b="0" kern="1200" dirty="0">
                          <a:solidFill>
                            <a:schemeClr val="dk1"/>
                          </a:solidFill>
                          <a:latin typeface="Meiryo UI" panose="020B0604030504040204" pitchFamily="50" charset="-128"/>
                          <a:ea typeface="Meiryo UI" panose="020B0604030504040204" pitchFamily="50" charset="-128"/>
                          <a:cs typeface="+mn-cs"/>
                        </a:rPr>
                        <a:t>高齢者など市町村が定める</a:t>
                      </a:r>
                      <a:endParaRPr kumimoji="1" lang="ja-JP" sz="1400" b="0" kern="1200" dirty="0">
                        <a:solidFill>
                          <a:schemeClr val="dk1"/>
                        </a:solidFill>
                        <a:latin typeface="Meiryo UI" panose="020B0604030504040204" pitchFamily="50" charset="-128"/>
                        <a:ea typeface="Meiryo UI" panose="020B0604030504040204" pitchFamily="50" charset="-128"/>
                        <a:cs typeface="+mn-cs"/>
                      </a:endParaRPr>
                    </a:p>
                  </a:txBody>
                  <a:tcPr marL="63305" marR="63305" marT="0" marB="0" anchor="ctr"/>
                </a:tc>
                <a:extLst>
                  <a:ext uri="{0D108BD9-81ED-4DB2-BD59-A6C34878D82A}">
                    <a16:rowId xmlns:a16="http://schemas.microsoft.com/office/drawing/2014/main" val="10003"/>
                  </a:ext>
                </a:extLst>
              </a:tr>
              <a:tr h="2361420">
                <a:tc>
                  <a:txBody>
                    <a:bodyPr/>
                    <a:lstStyle/>
                    <a:p>
                      <a:r>
                        <a:rPr kumimoji="1" lang="ja-JP" altLang="en-US" sz="1400" b="1" dirty="0">
                          <a:latin typeface="BIZ UDPゴシック" panose="020B0400000000000000" pitchFamily="50" charset="-128"/>
                          <a:ea typeface="BIZ UDPゴシック" panose="020B0400000000000000" pitchFamily="50" charset="-128"/>
                          <a:cs typeface="Meiryo UI" panose="020B0604030504040204" pitchFamily="50" charset="-128"/>
                        </a:rPr>
                        <a:t>実施例</a:t>
                      </a:r>
                    </a:p>
                  </a:txBody>
                  <a:tcPr marL="84406" marR="84406" marT="42203" marB="42203"/>
                </a:tc>
                <a:tc>
                  <a:txBody>
                    <a:bodyPr/>
                    <a:lstStyle/>
                    <a:p>
                      <a:pPr marL="0" indent="-72000" algn="l" defTabSz="960120" rtl="0" eaLnBrk="1" latinLnBrk="0" hangingPunct="1">
                        <a:lnSpc>
                          <a:spcPct val="100000"/>
                        </a:lnSpc>
                        <a:spcBef>
                          <a:spcPts val="0"/>
                        </a:spcBef>
                      </a:pPr>
                      <a:r>
                        <a:rPr kumimoji="1" lang="en-US" altLang="ja-JP" sz="1400" b="0" u="sng" kern="1200" dirty="0">
                          <a:solidFill>
                            <a:schemeClr val="dk1"/>
                          </a:solidFill>
                          <a:latin typeface="Meiryo UI" panose="020B0604030504040204" pitchFamily="50" charset="-128"/>
                          <a:ea typeface="Meiryo UI" panose="020B0604030504040204" pitchFamily="50" charset="-128"/>
                          <a:cs typeface="+mn-cs"/>
                        </a:rPr>
                        <a:t>Ⅰ</a:t>
                      </a:r>
                      <a:r>
                        <a:rPr kumimoji="1" lang="ja-JP" altLang="en-US" sz="1400" b="0" u="sng" kern="1200" dirty="0">
                          <a:solidFill>
                            <a:schemeClr val="dk1"/>
                          </a:solidFill>
                          <a:latin typeface="Meiryo UI" panose="020B0604030504040204" pitchFamily="50" charset="-128"/>
                          <a:ea typeface="Meiryo UI" panose="020B0604030504040204" pitchFamily="50" charset="-128"/>
                          <a:cs typeface="+mn-cs"/>
                        </a:rPr>
                        <a:t>相談支援</a:t>
                      </a:r>
                      <a:endParaRPr kumimoji="1" lang="en-US" altLang="ja-JP" sz="1400" b="0" u="sng" kern="1200" dirty="0">
                        <a:solidFill>
                          <a:schemeClr val="dk1"/>
                        </a:solidFill>
                        <a:latin typeface="Meiryo UI" panose="020B0604030504040204" pitchFamily="50" charset="-128"/>
                        <a:ea typeface="Meiryo UI" panose="020B0604030504040204" pitchFamily="50" charset="-128"/>
                        <a:cs typeface="+mn-cs"/>
                      </a:endParaRPr>
                    </a:p>
                    <a:p>
                      <a:pPr marL="0" algn="l" defTabSz="960120" rtl="0" eaLnBrk="1" latinLnBrk="0" hangingPunct="1"/>
                      <a:r>
                        <a:rPr kumimoji="1" lang="ja-JP" altLang="ja-JP" sz="1400" b="0" kern="1200" dirty="0">
                          <a:solidFill>
                            <a:schemeClr val="dk1"/>
                          </a:solidFill>
                          <a:latin typeface="Meiryo UI" panose="020B0604030504040204" pitchFamily="50" charset="-128"/>
                          <a:ea typeface="Meiryo UI" panose="020B0604030504040204" pitchFamily="50" charset="-128"/>
                          <a:cs typeface="+mn-cs"/>
                        </a:rPr>
                        <a:t>【介護】地域包括支援センターの運営、【障害】障害者相談支援事業、【子ども】利用者支援事業、【困窮】自立相談支援事業</a:t>
                      </a:r>
                    </a:p>
                    <a:p>
                      <a:pPr marL="0" indent="-72000" algn="l" defTabSz="960120" rtl="0" eaLnBrk="1" latinLnBrk="0" hangingPunct="1">
                        <a:lnSpc>
                          <a:spcPct val="100000"/>
                        </a:lnSpc>
                        <a:spcBef>
                          <a:spcPts val="0"/>
                        </a:spcBef>
                      </a:pPr>
                      <a:r>
                        <a:rPr kumimoji="1" lang="en-US" altLang="ja-JP" sz="1400" b="0" kern="1200" dirty="0">
                          <a:solidFill>
                            <a:schemeClr val="dk1"/>
                          </a:solidFill>
                          <a:latin typeface="Meiryo UI" panose="020B0604030504040204" pitchFamily="50" charset="-128"/>
                          <a:ea typeface="Meiryo UI" panose="020B0604030504040204" pitchFamily="50" charset="-128"/>
                          <a:cs typeface="+mn-cs"/>
                        </a:rPr>
                        <a:t>Ⅱ</a:t>
                      </a:r>
                      <a:r>
                        <a:rPr kumimoji="1" lang="ja-JP" altLang="en-US" sz="1400" b="0" kern="1200" dirty="0">
                          <a:solidFill>
                            <a:schemeClr val="dk1"/>
                          </a:solidFill>
                          <a:latin typeface="Meiryo UI" panose="020B0604030504040204" pitchFamily="50" charset="-128"/>
                          <a:ea typeface="Meiryo UI" panose="020B0604030504040204" pitchFamily="50" charset="-128"/>
                          <a:cs typeface="+mn-cs"/>
                        </a:rPr>
                        <a:t>参加支援</a:t>
                      </a:r>
                      <a:endParaRPr kumimoji="1" lang="en-US" altLang="ja-JP" sz="1400" b="0" kern="1200" dirty="0">
                        <a:solidFill>
                          <a:schemeClr val="dk1"/>
                        </a:solidFill>
                        <a:latin typeface="Meiryo UI" panose="020B0604030504040204" pitchFamily="50" charset="-128"/>
                        <a:ea typeface="Meiryo UI" panose="020B0604030504040204" pitchFamily="50" charset="-128"/>
                        <a:cs typeface="+mn-cs"/>
                      </a:endParaRPr>
                    </a:p>
                    <a:p>
                      <a:pPr marL="0" algn="l" defTabSz="960120" rtl="0" eaLnBrk="1" latinLnBrk="0" hangingPunct="1"/>
                      <a:r>
                        <a:rPr kumimoji="1" lang="ja-JP" altLang="ja-JP" sz="1400" b="0" kern="1200" dirty="0">
                          <a:solidFill>
                            <a:schemeClr val="dk1"/>
                          </a:solidFill>
                          <a:latin typeface="Meiryo UI" panose="020B0604030504040204" pitchFamily="50" charset="-128"/>
                          <a:ea typeface="Meiryo UI" panose="020B0604030504040204" pitchFamily="50" charset="-128"/>
                          <a:cs typeface="+mn-cs"/>
                        </a:rPr>
                        <a:t>就労支援や見守り等居住支援</a:t>
                      </a:r>
                      <a:r>
                        <a:rPr kumimoji="1" lang="ja-JP" altLang="en-US" sz="1400" b="0" kern="1200" dirty="0">
                          <a:solidFill>
                            <a:schemeClr val="dk1"/>
                          </a:solidFill>
                          <a:latin typeface="Meiryo UI" panose="020B0604030504040204" pitchFamily="50" charset="-128"/>
                          <a:ea typeface="Meiryo UI" panose="020B0604030504040204" pitchFamily="50" charset="-128"/>
                          <a:cs typeface="+mn-cs"/>
                        </a:rPr>
                        <a:t>等</a:t>
                      </a:r>
                      <a:endParaRPr kumimoji="1" lang="ja-JP" altLang="ja-JP" sz="1400" b="0" kern="1200" dirty="0">
                        <a:solidFill>
                          <a:schemeClr val="dk1"/>
                        </a:solidFill>
                        <a:latin typeface="Meiryo UI" panose="020B0604030504040204" pitchFamily="50" charset="-128"/>
                        <a:ea typeface="Meiryo UI" panose="020B0604030504040204" pitchFamily="50" charset="-128"/>
                        <a:cs typeface="+mn-cs"/>
                      </a:endParaRPr>
                    </a:p>
                    <a:p>
                      <a:pPr marL="0" indent="-72000" algn="l" defTabSz="960120" rtl="0" eaLnBrk="1" latinLnBrk="0" hangingPunct="1">
                        <a:lnSpc>
                          <a:spcPct val="100000"/>
                        </a:lnSpc>
                        <a:spcBef>
                          <a:spcPts val="0"/>
                        </a:spcBef>
                      </a:pPr>
                      <a:r>
                        <a:rPr kumimoji="1" lang="en-US" altLang="ja-JP" sz="1400" b="0" u="sng" kern="1200" dirty="0">
                          <a:solidFill>
                            <a:schemeClr val="dk1"/>
                          </a:solidFill>
                          <a:latin typeface="Meiryo UI" panose="020B0604030504040204" pitchFamily="50" charset="-128"/>
                          <a:ea typeface="Meiryo UI" panose="020B0604030504040204" pitchFamily="50" charset="-128"/>
                          <a:cs typeface="+mn-cs"/>
                        </a:rPr>
                        <a:t>Ⅲ</a:t>
                      </a:r>
                      <a:r>
                        <a:rPr kumimoji="1" lang="ja-JP" altLang="en-US" sz="1400" b="0" u="sng" kern="1200" dirty="0">
                          <a:solidFill>
                            <a:schemeClr val="dk1"/>
                          </a:solidFill>
                          <a:latin typeface="Meiryo UI" panose="020B0604030504040204" pitchFamily="50" charset="-128"/>
                          <a:ea typeface="Meiryo UI" panose="020B0604030504040204" pitchFamily="50" charset="-128"/>
                          <a:cs typeface="+mn-cs"/>
                        </a:rPr>
                        <a:t>地域づくり</a:t>
                      </a:r>
                      <a:endParaRPr kumimoji="1" lang="en-US" altLang="ja-JP" sz="1400" b="0" u="sng" kern="1200" dirty="0">
                        <a:solidFill>
                          <a:schemeClr val="dk1"/>
                        </a:solidFill>
                        <a:latin typeface="Meiryo UI" panose="020B0604030504040204" pitchFamily="50" charset="-128"/>
                        <a:ea typeface="Meiryo UI" panose="020B0604030504040204" pitchFamily="50" charset="-128"/>
                        <a:cs typeface="+mn-cs"/>
                      </a:endParaRPr>
                    </a:p>
                    <a:p>
                      <a:pPr marL="0" marR="0" lvl="0" indent="-72000" algn="l" defTabSz="960120" rtl="0" eaLnBrk="1" fontAlgn="auto" latinLnBrk="0" hangingPunct="1">
                        <a:lnSpc>
                          <a:spcPct val="100000"/>
                        </a:lnSpc>
                        <a:spcBef>
                          <a:spcPts val="0"/>
                        </a:spcBef>
                        <a:spcAft>
                          <a:spcPts val="0"/>
                        </a:spcAft>
                        <a:buClrTx/>
                        <a:buSzTx/>
                        <a:buFontTx/>
                        <a:buNone/>
                        <a:tabLst/>
                        <a:defRPr/>
                      </a:pPr>
                      <a:r>
                        <a:rPr kumimoji="1" lang="ja-JP" altLang="ja-JP" sz="1400" b="0" kern="1200" dirty="0">
                          <a:solidFill>
                            <a:schemeClr val="dk1"/>
                          </a:solidFill>
                          <a:latin typeface="Meiryo UI" panose="020B0604030504040204" pitchFamily="50" charset="-128"/>
                          <a:ea typeface="Meiryo UI" panose="020B0604030504040204" pitchFamily="50" charset="-128"/>
                          <a:cs typeface="+mn-cs"/>
                        </a:rPr>
                        <a:t>【介護】一般介護予防事業【介護】生活支援体制整備事業【障害】地域活動支援センター事業【子ども】地域子育て支援拠点事業</a:t>
                      </a:r>
                      <a:endParaRPr kumimoji="1" lang="ja-JP" altLang="en-US" sz="1400" b="0" kern="1200" dirty="0">
                        <a:solidFill>
                          <a:schemeClr val="dk1"/>
                        </a:solidFill>
                        <a:latin typeface="Meiryo UI" panose="020B0604030504040204" pitchFamily="50" charset="-128"/>
                        <a:ea typeface="Meiryo UI" panose="020B0604030504040204" pitchFamily="50" charset="-128"/>
                        <a:cs typeface="+mn-cs"/>
                      </a:endParaRPr>
                    </a:p>
                  </a:txBody>
                  <a:tcPr marL="81772" marR="81772" marT="40886" marB="40886"/>
                </a:tc>
                <a:tc>
                  <a:txBody>
                    <a:bodyPr/>
                    <a:lstStyle/>
                    <a:p>
                      <a:pPr marL="0" indent="-180000" algn="l" defTabSz="960120" rtl="0" eaLnBrk="1" latinLnBrk="0" hangingPunct="1">
                        <a:lnSpc>
                          <a:spcPct val="100000"/>
                        </a:lnSpc>
                        <a:spcBef>
                          <a:spcPts val="0"/>
                        </a:spcBef>
                        <a:spcAft>
                          <a:spcPts val="0"/>
                        </a:spcAft>
                      </a:pPr>
                      <a:r>
                        <a:rPr kumimoji="1" lang="ja-JP" altLang="en-US" sz="1400" b="0" kern="1200" dirty="0">
                          <a:solidFill>
                            <a:schemeClr val="dk1"/>
                          </a:solidFill>
                          <a:latin typeface="Meiryo UI" panose="020B0604030504040204" pitchFamily="50" charset="-128"/>
                          <a:ea typeface="Meiryo UI" panose="020B0604030504040204" pitchFamily="50" charset="-128"/>
                          <a:cs typeface="+mn-cs"/>
                        </a:rPr>
                        <a:t>・介護支援ボランティア・ポイント</a:t>
                      </a:r>
                      <a:endParaRPr kumimoji="1" lang="en-US" altLang="ja-JP" sz="1400" b="0" kern="1200" dirty="0">
                        <a:solidFill>
                          <a:schemeClr val="dk1"/>
                        </a:solidFill>
                        <a:latin typeface="Meiryo UI" panose="020B0604030504040204" pitchFamily="50" charset="-128"/>
                        <a:ea typeface="Meiryo UI" panose="020B0604030504040204" pitchFamily="50" charset="-128"/>
                        <a:cs typeface="+mn-cs"/>
                      </a:endParaRPr>
                    </a:p>
                    <a:p>
                      <a:pPr marL="0" indent="-180000" algn="l" defTabSz="960120" rtl="0" eaLnBrk="1" latinLnBrk="0" hangingPunct="1">
                        <a:lnSpc>
                          <a:spcPct val="100000"/>
                        </a:lnSpc>
                        <a:spcBef>
                          <a:spcPts val="0"/>
                        </a:spcBef>
                        <a:spcAft>
                          <a:spcPts val="0"/>
                        </a:spcAft>
                      </a:pPr>
                      <a:r>
                        <a:rPr kumimoji="1" lang="ja-JP" altLang="en-US" sz="1400" b="0" kern="1200" dirty="0">
                          <a:solidFill>
                            <a:schemeClr val="dk1"/>
                          </a:solidFill>
                          <a:latin typeface="Meiryo UI" panose="020B0604030504040204" pitchFamily="50" charset="-128"/>
                          <a:ea typeface="Meiryo UI" panose="020B0604030504040204" pitchFamily="50" charset="-128"/>
                          <a:cs typeface="+mn-cs"/>
                        </a:rPr>
                        <a:t>・配食サービス</a:t>
                      </a:r>
                      <a:endParaRPr kumimoji="1" lang="en-US" altLang="ja-JP" sz="1400" b="0" kern="1200" dirty="0">
                        <a:solidFill>
                          <a:schemeClr val="dk1"/>
                        </a:solidFill>
                        <a:latin typeface="Meiryo UI" panose="020B0604030504040204" pitchFamily="50" charset="-128"/>
                        <a:ea typeface="Meiryo UI" panose="020B0604030504040204" pitchFamily="50" charset="-128"/>
                        <a:cs typeface="+mn-cs"/>
                      </a:endParaRPr>
                    </a:p>
                    <a:p>
                      <a:pPr marL="0" indent="-180000" algn="l" defTabSz="960120" rtl="0" eaLnBrk="1" latinLnBrk="0" hangingPunct="1">
                        <a:lnSpc>
                          <a:spcPct val="100000"/>
                        </a:lnSpc>
                        <a:spcBef>
                          <a:spcPts val="0"/>
                        </a:spcBef>
                        <a:spcAft>
                          <a:spcPts val="0"/>
                        </a:spcAft>
                      </a:pPr>
                      <a:r>
                        <a:rPr kumimoji="1" lang="ja-JP" altLang="ja-JP" sz="1400" b="0" kern="1200" dirty="0">
                          <a:solidFill>
                            <a:schemeClr val="dk1"/>
                          </a:solidFill>
                          <a:latin typeface="Meiryo UI" panose="020B0604030504040204" pitchFamily="50" charset="-128"/>
                          <a:ea typeface="Meiryo UI" panose="020B0604030504040204" pitchFamily="50" charset="-128"/>
                          <a:cs typeface="+mn-cs"/>
                        </a:rPr>
                        <a:t>・</a:t>
                      </a:r>
                      <a:r>
                        <a:rPr kumimoji="1" lang="ja-JP" altLang="en-US" sz="1400" b="0" kern="1200" dirty="0">
                          <a:solidFill>
                            <a:schemeClr val="dk1"/>
                          </a:solidFill>
                          <a:latin typeface="Meiryo UI" panose="020B0604030504040204" pitchFamily="50" charset="-128"/>
                          <a:ea typeface="Meiryo UI" panose="020B0604030504040204" pitchFamily="50" charset="-128"/>
                          <a:cs typeface="+mn-cs"/>
                        </a:rPr>
                        <a:t>お</a:t>
                      </a:r>
                      <a:r>
                        <a:rPr kumimoji="1" lang="ja-JP" altLang="ja-JP" sz="1400" b="0" kern="1200" dirty="0">
                          <a:solidFill>
                            <a:schemeClr val="dk1"/>
                          </a:solidFill>
                          <a:latin typeface="Meiryo UI" panose="020B0604030504040204" pitchFamily="50" charset="-128"/>
                          <a:ea typeface="Meiryo UI" panose="020B0604030504040204" pitchFamily="50" charset="-128"/>
                          <a:cs typeface="+mn-cs"/>
                        </a:rPr>
                        <a:t>むつの支給</a:t>
                      </a:r>
                    </a:p>
                    <a:p>
                      <a:pPr marL="0" indent="-180000" algn="l" defTabSz="960120" rtl="0" eaLnBrk="1" latinLnBrk="0" hangingPunct="1">
                        <a:lnSpc>
                          <a:spcPct val="100000"/>
                        </a:lnSpc>
                        <a:spcBef>
                          <a:spcPts val="0"/>
                        </a:spcBef>
                        <a:spcAft>
                          <a:spcPts val="0"/>
                        </a:spcAft>
                      </a:pPr>
                      <a:r>
                        <a:rPr kumimoji="1" lang="ja-JP" altLang="ja-JP" sz="1400" b="0" kern="1200" dirty="0">
                          <a:solidFill>
                            <a:schemeClr val="dk1"/>
                          </a:solidFill>
                          <a:latin typeface="Meiryo UI" panose="020B0604030504040204" pitchFamily="50" charset="-128"/>
                          <a:ea typeface="Meiryo UI" panose="020B0604030504040204" pitchFamily="50" charset="-128"/>
                          <a:cs typeface="+mn-cs"/>
                        </a:rPr>
                        <a:t>・移送サービス</a:t>
                      </a:r>
                    </a:p>
                    <a:p>
                      <a:pPr marL="0" indent="-180000" algn="l" defTabSz="960120" rtl="0" eaLnBrk="1" latinLnBrk="0" hangingPunct="1">
                        <a:lnSpc>
                          <a:spcPct val="100000"/>
                        </a:lnSpc>
                        <a:spcBef>
                          <a:spcPts val="0"/>
                        </a:spcBef>
                        <a:spcAft>
                          <a:spcPts val="0"/>
                        </a:spcAft>
                      </a:pPr>
                      <a:r>
                        <a:rPr kumimoji="1" lang="ja-JP" altLang="ja-JP" sz="1400" b="0" kern="1200" dirty="0">
                          <a:solidFill>
                            <a:schemeClr val="dk1"/>
                          </a:solidFill>
                          <a:latin typeface="Meiryo UI" panose="020B0604030504040204" pitchFamily="50" charset="-128"/>
                          <a:ea typeface="Meiryo UI" panose="020B0604030504040204" pitchFamily="50" charset="-128"/>
                          <a:cs typeface="+mn-cs"/>
                        </a:rPr>
                        <a:t>・寝具乾燥サービス</a:t>
                      </a:r>
                    </a:p>
                    <a:p>
                      <a:pPr marL="0" indent="-180000" algn="l" defTabSz="960120" rtl="0" eaLnBrk="1" latinLnBrk="0" hangingPunct="1">
                        <a:lnSpc>
                          <a:spcPct val="100000"/>
                        </a:lnSpc>
                        <a:spcBef>
                          <a:spcPts val="0"/>
                        </a:spcBef>
                        <a:spcAft>
                          <a:spcPts val="0"/>
                        </a:spcAft>
                      </a:pPr>
                      <a:r>
                        <a:rPr kumimoji="1" lang="ja-JP" altLang="ja-JP" sz="1400" b="0" kern="1200" dirty="0">
                          <a:solidFill>
                            <a:schemeClr val="dk1"/>
                          </a:solidFill>
                          <a:latin typeface="Meiryo UI" panose="020B0604030504040204" pitchFamily="50" charset="-128"/>
                          <a:ea typeface="Meiryo UI" panose="020B0604030504040204" pitchFamily="50" charset="-128"/>
                          <a:cs typeface="+mn-cs"/>
                        </a:rPr>
                        <a:t>・訪問理美容</a:t>
                      </a:r>
                      <a:r>
                        <a:rPr kumimoji="1" lang="ja-JP" altLang="en-US" sz="1400" b="0" kern="1200" dirty="0">
                          <a:solidFill>
                            <a:schemeClr val="dk1"/>
                          </a:solidFill>
                          <a:latin typeface="Meiryo UI" panose="020B0604030504040204" pitchFamily="50" charset="-128"/>
                          <a:ea typeface="Meiryo UI" panose="020B0604030504040204" pitchFamily="50" charset="-128"/>
                          <a:cs typeface="+mn-cs"/>
                        </a:rPr>
                        <a:t>サービス</a:t>
                      </a:r>
                      <a:r>
                        <a:rPr kumimoji="1" lang="en-US" altLang="ja-JP" sz="1400" b="0" kern="1200" dirty="0">
                          <a:solidFill>
                            <a:schemeClr val="dk1"/>
                          </a:solidFill>
                          <a:latin typeface="Meiryo UI" panose="020B0604030504040204" pitchFamily="50" charset="-128"/>
                          <a:ea typeface="Meiryo UI" panose="020B0604030504040204" pitchFamily="50" charset="-128"/>
                          <a:cs typeface="+mn-cs"/>
                        </a:rPr>
                        <a:t>/</a:t>
                      </a:r>
                      <a:r>
                        <a:rPr kumimoji="1" lang="ja-JP" altLang="ja-JP" sz="1400" b="0" kern="1200" dirty="0">
                          <a:solidFill>
                            <a:schemeClr val="dk1"/>
                          </a:solidFill>
                          <a:latin typeface="Meiryo UI" panose="020B0604030504040204" pitchFamily="50" charset="-128"/>
                          <a:ea typeface="Meiryo UI" panose="020B0604030504040204" pitchFamily="50" charset="-128"/>
                          <a:cs typeface="+mn-cs"/>
                        </a:rPr>
                        <a:t>等</a:t>
                      </a:r>
                    </a:p>
                    <a:p>
                      <a:pPr marL="0" algn="l" defTabSz="960120" rtl="0" eaLnBrk="1" latinLnBrk="0" hangingPunct="1">
                        <a:lnSpc>
                          <a:spcPct val="100000"/>
                        </a:lnSpc>
                        <a:spcBef>
                          <a:spcPts val="0"/>
                        </a:spcBef>
                        <a:spcAft>
                          <a:spcPts val="0"/>
                        </a:spcAft>
                      </a:pPr>
                      <a:endParaRPr kumimoji="1" lang="ja-JP" sz="1400" b="0" kern="1200" dirty="0">
                        <a:solidFill>
                          <a:schemeClr val="dk1"/>
                        </a:solidFill>
                        <a:latin typeface="Meiryo UI" panose="020B0604030504040204" pitchFamily="50" charset="-128"/>
                        <a:ea typeface="Meiryo UI" panose="020B0604030504040204" pitchFamily="50" charset="-128"/>
                        <a:cs typeface="+mn-cs"/>
                      </a:endParaRPr>
                    </a:p>
                  </a:txBody>
                  <a:tcPr marL="63305" marR="63305" marT="0" marB="0"/>
                </a:tc>
                <a:extLst>
                  <a:ext uri="{0D108BD9-81ED-4DB2-BD59-A6C34878D82A}">
                    <a16:rowId xmlns:a16="http://schemas.microsoft.com/office/drawing/2014/main" val="10004"/>
                  </a:ext>
                </a:extLst>
              </a:tr>
            </a:tbl>
          </a:graphicData>
        </a:graphic>
      </p:graphicFrame>
      <p:sp>
        <p:nvSpPr>
          <p:cNvPr id="9" name="角丸四角形 8"/>
          <p:cNvSpPr/>
          <p:nvPr/>
        </p:nvSpPr>
        <p:spPr>
          <a:xfrm>
            <a:off x="5988683" y="5071059"/>
            <a:ext cx="2729553" cy="1106680"/>
          </a:xfrm>
          <a:prstGeom prst="round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844080" fontAlgn="base">
              <a:buClr>
                <a:srgbClr val="EEECE1"/>
              </a:buClr>
            </a:pPr>
            <a:r>
              <a:rPr lang="ja-JP" altLang="ja-JP" sz="134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事業の目的や対象者などについて</a:t>
            </a:r>
            <a:r>
              <a:rPr lang="ja-JP" altLang="en-US" sz="134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、国の</a:t>
            </a:r>
            <a:r>
              <a:rPr lang="ja-JP" altLang="ja-JP" sz="134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定めがないため、</a:t>
            </a:r>
            <a:r>
              <a:rPr lang="ja-JP" altLang="ja-JP" sz="1341"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市町村の裁量で決定</a:t>
            </a:r>
            <a:r>
              <a:rPr lang="ja-JP" altLang="ja-JP" sz="134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できる</a:t>
            </a:r>
            <a:r>
              <a:rPr lang="ja-JP" altLang="en-US" sz="134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。一方、</a:t>
            </a:r>
            <a:r>
              <a:rPr lang="ja-JP" altLang="ja-JP" sz="134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一般財源での実施となるため、</a:t>
            </a:r>
            <a:r>
              <a:rPr lang="ja-JP" altLang="ja-JP" sz="1341"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市町村の財政力に影響を受け</a:t>
            </a:r>
            <a:r>
              <a:rPr lang="ja-JP" altLang="en-US" sz="1341"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やすい</a:t>
            </a:r>
            <a:r>
              <a:rPr lang="ja-JP" altLang="en-US" sz="134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ja-JP" sz="134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タイトル 1"/>
          <p:cNvSpPr txBox="1">
            <a:spLocks/>
          </p:cNvSpPr>
          <p:nvPr/>
        </p:nvSpPr>
        <p:spPr>
          <a:xfrm>
            <a:off x="515136" y="363437"/>
            <a:ext cx="8229600" cy="566179"/>
          </a:xfrm>
          <a:prstGeom prst="rect">
            <a:avLst/>
          </a:prstGeom>
        </p:spPr>
        <p:txBody>
          <a:bodyPr vert="horz" lIns="61329" tIns="30665" rIns="61329" bIns="30665" rtlCol="0" anchor="b">
            <a:normAutofit/>
          </a:bodyPr>
          <a:lstStyle>
            <a:lvl1pPr algn="l" defTabSz="960120" rtl="0" eaLnBrk="1" latinLnBrk="0" hangingPunct="1">
              <a:lnSpc>
                <a:spcPct val="90000"/>
              </a:lnSpc>
              <a:spcBef>
                <a:spcPct val="0"/>
              </a:spcBef>
              <a:buNone/>
              <a:defRPr kumimoji="1" sz="4620" kern="1200">
                <a:solidFill>
                  <a:schemeClr val="tx1"/>
                </a:solidFill>
                <a:latin typeface="+mj-lt"/>
                <a:ea typeface="+mj-ea"/>
                <a:cs typeface="+mj-cs"/>
              </a:defRPr>
            </a:lvl1pPr>
          </a:lstStyle>
          <a:p>
            <a:pPr algn="ctr" defTabSz="613311"/>
            <a:r>
              <a:rPr lang="ja-JP" altLang="en-US" sz="2146" b="1">
                <a:solidFill>
                  <a:prstClr val="black"/>
                </a:solidFill>
                <a:latin typeface="Meiryo UI" panose="020B0604030504040204" pitchFamily="50" charset="-128"/>
                <a:ea typeface="Meiryo UI" panose="020B0604030504040204" pitchFamily="50" charset="-128"/>
              </a:rPr>
              <a:t>総合事業以外に活用できる事業（財源）</a:t>
            </a:r>
            <a:endParaRPr lang="ja-JP" altLang="en-US" sz="2146" b="1" dirty="0">
              <a:solidFill>
                <a:prstClr val="black"/>
              </a:solidFill>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859018A1-A5D3-4750-AFA3-2B5C830BC96C}" type="slidenum">
              <a:rPr kumimoji="1" lang="ja-JP" altLang="en-US" smtClean="0"/>
              <a:t>30</a:t>
            </a:fld>
            <a:endParaRPr kumimoji="1" lang="ja-JP" altLang="en-US"/>
          </a:p>
        </p:txBody>
      </p:sp>
    </p:spTree>
    <p:extLst>
      <p:ext uri="{BB962C8B-B14F-4D97-AF65-F5344CB8AC3E}">
        <p14:creationId xmlns:p14="http://schemas.microsoft.com/office/powerpoint/2010/main" val="30125477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descr="P:\440400 高齢者福祉課\97生活支援基盤整備\10_シンボルマーク\ハートを支える手.jpg"/>
          <p:cNvPicPr>
            <a:picLocks noChangeAspect="1" noChangeArrowheads="1"/>
          </p:cNvPicPr>
          <p:nvPr/>
        </p:nvPicPr>
        <p:blipFill>
          <a:blip r:embed="rId3" cstate="print"/>
          <a:srcRect/>
          <a:stretch>
            <a:fillRect/>
          </a:stretch>
        </p:blipFill>
        <p:spPr bwMode="auto">
          <a:xfrm>
            <a:off x="7132660" y="2471133"/>
            <a:ext cx="1036459" cy="1036459"/>
          </a:xfrm>
          <a:prstGeom prst="rect">
            <a:avLst/>
          </a:prstGeom>
          <a:noFill/>
        </p:spPr>
      </p:pic>
      <p:grpSp>
        <p:nvGrpSpPr>
          <p:cNvPr id="3" name="グループ化 2"/>
          <p:cNvGrpSpPr/>
          <p:nvPr/>
        </p:nvGrpSpPr>
        <p:grpSpPr>
          <a:xfrm>
            <a:off x="427883" y="1354358"/>
            <a:ext cx="8493337" cy="2071780"/>
            <a:chOff x="-322518" y="1168452"/>
            <a:chExt cx="10031279" cy="2446931"/>
          </a:xfrm>
        </p:grpSpPr>
        <p:sp>
          <p:nvSpPr>
            <p:cNvPr id="14" name="サブタイトル 2"/>
            <p:cNvSpPr txBox="1">
              <a:spLocks/>
            </p:cNvSpPr>
            <p:nvPr/>
          </p:nvSpPr>
          <p:spPr>
            <a:xfrm>
              <a:off x="110230" y="1168452"/>
              <a:ext cx="2949602" cy="384533"/>
            </a:xfrm>
            <a:prstGeom prst="rect">
              <a:avLst/>
            </a:prstGeom>
          </p:spPr>
          <p:txBody>
            <a:bodyPr tIns="0" anchor="ctr">
              <a:noAutofit/>
            </a:bodyPr>
            <a:lstStyle/>
            <a:p>
              <a:pPr>
                <a:buClr>
                  <a:schemeClr val="accent1"/>
                </a:buClr>
                <a:buSzPct val="80000"/>
                <a:defRPr/>
              </a:pPr>
              <a:r>
                <a:rPr lang="ja-JP" altLang="en-US" sz="2032" b="1" dirty="0">
                  <a:latin typeface="UD デジタル 教科書体 N-B" panose="02020700000000000000" pitchFamily="17" charset="-128"/>
                  <a:ea typeface="UD デジタル 教科書体 N-B" panose="02020700000000000000" pitchFamily="17" charset="-128"/>
                  <a:cs typeface="Meiryo UI" pitchFamily="50" charset="-128"/>
                </a:rPr>
                <a:t>補助事業の考え方</a:t>
              </a:r>
              <a:endParaRPr lang="en-US" altLang="ja-JP" sz="2032" b="1" dirty="0">
                <a:latin typeface="UD デジタル 教科書体 N-B" panose="02020700000000000000" pitchFamily="17" charset="-128"/>
                <a:ea typeface="UD デジタル 教科書体 N-B" panose="02020700000000000000" pitchFamily="17" charset="-128"/>
                <a:cs typeface="Meiryo UI" pitchFamily="50" charset="-128"/>
              </a:endParaRPr>
            </a:p>
          </p:txBody>
        </p:sp>
        <p:sp>
          <p:nvSpPr>
            <p:cNvPr id="20" name="サブタイトル 2"/>
            <p:cNvSpPr txBox="1">
              <a:spLocks/>
            </p:cNvSpPr>
            <p:nvPr/>
          </p:nvSpPr>
          <p:spPr>
            <a:xfrm>
              <a:off x="-322518" y="1594654"/>
              <a:ext cx="10031279" cy="792088"/>
            </a:xfrm>
            <a:prstGeom prst="rect">
              <a:avLst/>
            </a:prstGeom>
          </p:spPr>
          <p:txBody>
            <a:bodyPr tIns="0" anchor="ctr" anchorCtr="0">
              <a:noAutofit/>
            </a:bodyPr>
            <a:lstStyle/>
            <a:p>
              <a:r>
                <a:rPr lang="ja-JP" altLang="en-US" sz="1600" dirty="0">
                  <a:latin typeface="UD デジタル 教科書体 N-B" panose="02020700000000000000" pitchFamily="17" charset="-128"/>
                  <a:ea typeface="UD デジタル 教科書体 N-B" panose="02020700000000000000" pitchFamily="17" charset="-128"/>
                  <a:cs typeface="Meiryo UI" pitchFamily="50" charset="-128"/>
                </a:rPr>
                <a:t>これまで培われてきた</a:t>
              </a:r>
              <a:r>
                <a:rPr lang="ja-JP" altLang="en-US" sz="1600" b="1" u="sng" dirty="0">
                  <a:solidFill>
                    <a:srgbClr val="FF0000"/>
                  </a:solidFill>
                  <a:latin typeface="UD デジタル 教科書体 N-B" panose="02020700000000000000" pitchFamily="17" charset="-128"/>
                  <a:ea typeface="UD デジタル 教科書体 N-B" panose="02020700000000000000" pitchFamily="17" charset="-128"/>
                  <a:cs typeface="Meiryo UI" pitchFamily="50" charset="-128"/>
                </a:rPr>
                <a:t>住民主体の自主的な活動を尊重し、その活動を阻害しないことを前提に</a:t>
              </a:r>
              <a:r>
                <a:rPr lang="ja-JP" altLang="en-US" sz="1600" b="1" u="sng" dirty="0">
                  <a:latin typeface="UD デジタル 教科書体 N-B" panose="02020700000000000000" pitchFamily="17" charset="-128"/>
                  <a:ea typeface="UD デジタル 教科書体 N-B" panose="02020700000000000000" pitchFamily="17" charset="-128"/>
                  <a:cs typeface="Meiryo UI" pitchFamily="50" charset="-128"/>
                </a:rPr>
                <a:t>、</a:t>
              </a:r>
              <a:r>
                <a:rPr lang="ja-JP" altLang="en-US" sz="1600" dirty="0">
                  <a:latin typeface="UD デジタル 教科書体 N-B" panose="02020700000000000000" pitchFamily="17" charset="-128"/>
                  <a:ea typeface="UD デジタル 教科書体 N-B" panose="02020700000000000000" pitchFamily="17" charset="-128"/>
                  <a:cs typeface="Meiryo UI" pitchFamily="50" charset="-128"/>
                </a:rPr>
                <a:t>住民主体で生活援助を提供する団体に対し、活動の</a:t>
              </a:r>
              <a:r>
                <a:rPr lang="ja-JP" altLang="en-US" sz="1600" b="1" u="sng" dirty="0">
                  <a:solidFill>
                    <a:srgbClr val="FF0000"/>
                  </a:solidFill>
                  <a:latin typeface="UD デジタル 教科書体 N-B" panose="02020700000000000000" pitchFamily="17" charset="-128"/>
                  <a:ea typeface="UD デジタル 教科書体 N-B" panose="02020700000000000000" pitchFamily="17" charset="-128"/>
                  <a:cs typeface="Meiryo UI" pitchFamily="50" charset="-128"/>
                </a:rPr>
                <a:t>継続や充実</a:t>
              </a:r>
              <a:r>
                <a:rPr lang="ja-JP" altLang="en-US" sz="1600" dirty="0">
                  <a:latin typeface="UD デジタル 教科書体 N-B" panose="02020700000000000000" pitchFamily="17" charset="-128"/>
                  <a:ea typeface="UD デジタル 教科書体 N-B" panose="02020700000000000000" pitchFamily="17" charset="-128"/>
                  <a:cs typeface="Meiryo UI" pitchFamily="50" charset="-128"/>
                </a:rPr>
                <a:t>を目的とした支援を行う。</a:t>
              </a:r>
              <a:endParaRPr lang="en-US" altLang="ja-JP" sz="1600" dirty="0">
                <a:latin typeface="UD デジタル 教科書体 N-B" panose="02020700000000000000" pitchFamily="17" charset="-128"/>
                <a:ea typeface="UD デジタル 教科書体 N-B" panose="02020700000000000000" pitchFamily="17" charset="-128"/>
                <a:cs typeface="Meiryo UI" pitchFamily="50" charset="-128"/>
              </a:endParaRPr>
            </a:p>
          </p:txBody>
        </p:sp>
        <p:sp>
          <p:nvSpPr>
            <p:cNvPr id="21" name="サブタイトル 2"/>
            <p:cNvSpPr txBox="1">
              <a:spLocks/>
            </p:cNvSpPr>
            <p:nvPr/>
          </p:nvSpPr>
          <p:spPr>
            <a:xfrm>
              <a:off x="-322517" y="2823295"/>
              <a:ext cx="7350177" cy="792088"/>
            </a:xfrm>
            <a:prstGeom prst="rect">
              <a:avLst/>
            </a:prstGeom>
          </p:spPr>
          <p:txBody>
            <a:bodyPr tIns="0" anchor="ctr" anchorCtr="0">
              <a:noAutofit/>
            </a:bodyPr>
            <a:lstStyle/>
            <a:p>
              <a:pPr marL="23227">
                <a:spcBef>
                  <a:spcPts val="508"/>
                </a:spcBef>
                <a:buClr>
                  <a:schemeClr val="accent1"/>
                </a:buClr>
                <a:buSzPct val="80000"/>
                <a:defRPr/>
              </a:pPr>
              <a:r>
                <a:rPr lang="ja-JP" altLang="en-US" sz="1600" dirty="0">
                  <a:latin typeface="UD デジタル 教科書体 N-B" panose="02020700000000000000" pitchFamily="17" charset="-128"/>
                  <a:ea typeface="UD デジタル 教科書体 N-B" panose="02020700000000000000" pitchFamily="17" charset="-128"/>
                  <a:cs typeface="Meiryo UI" pitchFamily="50" charset="-128"/>
                </a:rPr>
                <a:t>　</a:t>
              </a:r>
              <a:r>
                <a:rPr lang="ja-JP" altLang="en-US" sz="1600" b="1" dirty="0">
                  <a:latin typeface="UD デジタル 教科書体 N-B" panose="02020700000000000000" pitchFamily="17" charset="-128"/>
                  <a:ea typeface="UD デジタル 教科書体 N-B" panose="02020700000000000000" pitchFamily="17" charset="-128"/>
                  <a:cs typeface="Meiryo UI" pitchFamily="50" charset="-128"/>
                </a:rPr>
                <a:t>日常生活において多様な困りごとに対する支援（団体で決定）</a:t>
              </a:r>
              <a:endParaRPr lang="en-US" altLang="ja-JP" sz="1600" b="1" dirty="0">
                <a:latin typeface="UD デジタル 教科書体 N-B" panose="02020700000000000000" pitchFamily="17" charset="-128"/>
                <a:ea typeface="UD デジタル 教科書体 N-B" panose="02020700000000000000" pitchFamily="17" charset="-128"/>
                <a:cs typeface="Meiryo UI" pitchFamily="50" charset="-128"/>
              </a:endParaRPr>
            </a:p>
            <a:p>
              <a:pPr marL="23227">
                <a:spcBef>
                  <a:spcPts val="508"/>
                </a:spcBef>
                <a:buClr>
                  <a:schemeClr val="accent1"/>
                </a:buClr>
                <a:buSzPct val="80000"/>
                <a:defRPr/>
              </a:pPr>
              <a:r>
                <a:rPr lang="ja-JP" altLang="en-US" sz="1600" dirty="0">
                  <a:latin typeface="UD デジタル 教科書体 N-B" panose="02020700000000000000" pitchFamily="17" charset="-128"/>
                  <a:ea typeface="UD デジタル 教科書体 N-B" panose="02020700000000000000" pitchFamily="17" charset="-128"/>
                  <a:cs typeface="Meiryo UI" pitchFamily="50" charset="-128"/>
                </a:rPr>
                <a:t>（自立した在宅生活を支える活動を幅広く対象とする。）</a:t>
              </a:r>
              <a:endParaRPr lang="en-US" altLang="ja-JP" sz="1600" b="1" u="sng" dirty="0">
                <a:latin typeface="UD デジタル 教科書体 N-B" panose="02020700000000000000" pitchFamily="17" charset="-128"/>
                <a:ea typeface="UD デジタル 教科書体 N-B" panose="02020700000000000000" pitchFamily="17" charset="-128"/>
                <a:cs typeface="Meiryo UI" pitchFamily="50" charset="-128"/>
              </a:endParaRPr>
            </a:p>
          </p:txBody>
        </p:sp>
        <p:sp>
          <p:nvSpPr>
            <p:cNvPr id="22" name="サブタイトル 2"/>
            <p:cNvSpPr txBox="1">
              <a:spLocks/>
            </p:cNvSpPr>
            <p:nvPr/>
          </p:nvSpPr>
          <p:spPr>
            <a:xfrm>
              <a:off x="323528" y="2500492"/>
              <a:ext cx="3641798" cy="360040"/>
            </a:xfrm>
            <a:prstGeom prst="rect">
              <a:avLst/>
            </a:prstGeom>
          </p:spPr>
          <p:txBody>
            <a:bodyPr tIns="0" anchor="ctr">
              <a:noAutofit/>
            </a:bodyPr>
            <a:lstStyle/>
            <a:p>
              <a:pPr marL="23227">
                <a:spcBef>
                  <a:spcPts val="508"/>
                </a:spcBef>
                <a:buClr>
                  <a:schemeClr val="accent1"/>
                </a:buClr>
                <a:buSzPct val="80000"/>
                <a:defRPr/>
              </a:pPr>
              <a:r>
                <a:rPr lang="ja-JP" altLang="en-US" sz="1693" b="1" dirty="0">
                  <a:latin typeface="UD デジタル 教科書体 N-B" panose="02020700000000000000" pitchFamily="17" charset="-128"/>
                  <a:ea typeface="UD デジタル 教科書体 N-B" panose="02020700000000000000" pitchFamily="17" charset="-128"/>
                  <a:cs typeface="Meiryo UI" pitchFamily="50" charset="-128"/>
                </a:rPr>
                <a:t>サービス提供内容</a:t>
              </a:r>
              <a:endParaRPr lang="en-US" altLang="ja-JP" sz="1693" b="1" dirty="0">
                <a:latin typeface="UD デジタル 教科書体 N-B" panose="02020700000000000000" pitchFamily="17" charset="-128"/>
                <a:ea typeface="UD デジタル 教科書体 N-B" panose="02020700000000000000" pitchFamily="17" charset="-128"/>
                <a:cs typeface="Meiryo UI" pitchFamily="50" charset="-128"/>
              </a:endParaRPr>
            </a:p>
          </p:txBody>
        </p:sp>
      </p:grpSp>
      <p:sp>
        <p:nvSpPr>
          <p:cNvPr id="18" name="テキスト ボックス 17">
            <a:extLst>
              <a:ext uri="{FF2B5EF4-FFF2-40B4-BE49-F238E27FC236}">
                <a16:creationId xmlns:a16="http://schemas.microsoft.com/office/drawing/2014/main" id="{5F693943-4332-4077-B3BC-B48DA9D335AD}"/>
              </a:ext>
            </a:extLst>
          </p:cNvPr>
          <p:cNvSpPr txBox="1"/>
          <p:nvPr/>
        </p:nvSpPr>
        <p:spPr>
          <a:xfrm>
            <a:off x="1393558" y="3575263"/>
            <a:ext cx="6280683" cy="913263"/>
          </a:xfrm>
          <a:prstGeom prst="rect">
            <a:avLst/>
          </a:prstGeom>
          <a:noFill/>
        </p:spPr>
        <p:txBody>
          <a:bodyPr wrap="square" anchor="ctr">
            <a:spAutoFit/>
          </a:bodyPr>
          <a:lstStyle/>
          <a:p>
            <a:pPr algn="ctr">
              <a:lnSpc>
                <a:spcPct val="150000"/>
              </a:lnSpc>
            </a:pPr>
            <a:r>
              <a:rPr lang="ja-JP" altLang="en-US" sz="2032" b="1" u="sng" dirty="0">
                <a:solidFill>
                  <a:srgbClr val="FF0000"/>
                </a:solidFill>
                <a:latin typeface="UD デジタル 教科書体 N-B" panose="02020700000000000000" pitchFamily="17" charset="-128"/>
                <a:ea typeface="UD デジタル 教科書体 N-B" panose="02020700000000000000" pitchFamily="17" charset="-128"/>
                <a:cs typeface="Meiryo UI" panose="020B0604030504040204" pitchFamily="50" charset="-128"/>
              </a:rPr>
              <a:t>「生活支援を提供するために必要なツール」</a:t>
            </a:r>
            <a:r>
              <a:rPr lang="ja-JP" altLang="en-US" sz="1524" dirty="0">
                <a:latin typeface="UD デジタル 教科書体 N-B" panose="02020700000000000000" pitchFamily="17" charset="-128"/>
                <a:ea typeface="UD デジタル 教科書体 N-B" panose="02020700000000000000" pitchFamily="17" charset="-128"/>
                <a:cs typeface="Meiryo UI" panose="020B0604030504040204" pitchFamily="50" charset="-128"/>
              </a:rPr>
              <a:t>として、</a:t>
            </a:r>
            <a:endParaRPr lang="en-US" altLang="ja-JP" sz="1524" dirty="0">
              <a:latin typeface="UD デジタル 教科書体 N-B" panose="02020700000000000000" pitchFamily="17" charset="-128"/>
              <a:ea typeface="UD デジタル 教科書体 N-B" panose="02020700000000000000" pitchFamily="17" charset="-128"/>
              <a:cs typeface="Meiryo UI" panose="020B0604030504040204" pitchFamily="50" charset="-128"/>
            </a:endParaRPr>
          </a:p>
          <a:p>
            <a:pPr algn="ctr">
              <a:lnSpc>
                <a:spcPct val="150000"/>
              </a:lnSpc>
            </a:pPr>
            <a:r>
              <a:rPr lang="ja-JP" altLang="en-US" sz="1524" dirty="0">
                <a:latin typeface="UD デジタル 教科書体 N-B" panose="02020700000000000000" pitchFamily="17" charset="-128"/>
                <a:ea typeface="UD デジタル 教科書体 N-B" panose="02020700000000000000" pitchFamily="17" charset="-128"/>
                <a:cs typeface="Meiryo UI" panose="020B0604030504040204" pitchFamily="50" charset="-128"/>
              </a:rPr>
              <a:t>生活支援と一体的に提供する移動支援として整理</a:t>
            </a:r>
            <a:endParaRPr lang="en-US" altLang="ja-JP" sz="1524" b="1" u="sng" dirty="0">
              <a:latin typeface="UD デジタル 教科書体 N-B" panose="02020700000000000000" pitchFamily="17" charset="-128"/>
              <a:ea typeface="UD デジタル 教科書体 N-B" panose="02020700000000000000" pitchFamily="17" charset="-128"/>
              <a:cs typeface="Meiryo UI" panose="020B0604030504040204" pitchFamily="50" charset="-128"/>
            </a:endParaRPr>
          </a:p>
        </p:txBody>
      </p:sp>
      <p:grpSp>
        <p:nvGrpSpPr>
          <p:cNvPr id="5" name="グループ化 4"/>
          <p:cNvGrpSpPr/>
          <p:nvPr/>
        </p:nvGrpSpPr>
        <p:grpSpPr>
          <a:xfrm>
            <a:off x="544286" y="4708653"/>
            <a:ext cx="7979228" cy="1592306"/>
            <a:chOff x="367706" y="5076865"/>
            <a:chExt cx="8603558" cy="1880635"/>
          </a:xfrm>
        </p:grpSpPr>
        <p:sp>
          <p:nvSpPr>
            <p:cNvPr id="11" name="テキスト ボックス 10">
              <a:extLst>
                <a:ext uri="{FF2B5EF4-FFF2-40B4-BE49-F238E27FC236}">
                  <a16:creationId xmlns:a16="http://schemas.microsoft.com/office/drawing/2014/main" id="{5F693943-4332-4077-B3BC-B48DA9D335AD}"/>
                </a:ext>
              </a:extLst>
            </p:cNvPr>
            <p:cNvSpPr txBox="1"/>
            <p:nvPr/>
          </p:nvSpPr>
          <p:spPr>
            <a:xfrm>
              <a:off x="367706" y="5076865"/>
              <a:ext cx="6868590" cy="416748"/>
            </a:xfrm>
            <a:prstGeom prst="rect">
              <a:avLst/>
            </a:prstGeom>
            <a:noFill/>
          </p:spPr>
          <p:txBody>
            <a:bodyPr wrap="square" anchor="ctr">
              <a:spAutoFit/>
            </a:bodyPr>
            <a:lstStyle/>
            <a:p>
              <a:r>
                <a:rPr lang="ja-JP" altLang="ja-JP" sz="1693" kern="100" dirty="0">
                  <a:latin typeface="UD デジタル 教科書体 N-B" panose="02020700000000000000" pitchFamily="17" charset="-128"/>
                  <a:ea typeface="UD デジタル 教科書体 N-B" panose="02020700000000000000" pitchFamily="17" charset="-128"/>
                </a:rPr>
                <a:t>車両を利用した生活支援実施加算</a:t>
              </a:r>
              <a:r>
                <a:rPr lang="ja-JP" altLang="en-US" sz="1693" kern="100" dirty="0">
                  <a:latin typeface="UD デジタル 教科書体 N-B" panose="02020700000000000000" pitchFamily="17" charset="-128"/>
                  <a:ea typeface="UD デジタル 教科書体 N-B" panose="02020700000000000000" pitchFamily="17" charset="-128"/>
                </a:rPr>
                <a:t>（</a:t>
              </a:r>
              <a:r>
                <a:rPr lang="en-US" altLang="ja-JP" sz="1693" kern="100" dirty="0">
                  <a:latin typeface="UD デジタル 教科書体 N-B" panose="02020700000000000000" pitchFamily="17" charset="-128"/>
                  <a:ea typeface="UD デジタル 教科書体 N-B" panose="02020700000000000000" pitchFamily="17" charset="-128"/>
                </a:rPr>
                <a:t>10,000</a:t>
              </a:r>
              <a:r>
                <a:rPr lang="ja-JP" altLang="en-US" sz="1693" kern="100" dirty="0">
                  <a:latin typeface="UD デジタル 教科書体 N-B" panose="02020700000000000000" pitchFamily="17" charset="-128"/>
                  <a:ea typeface="UD デジタル 教科書体 N-B" panose="02020700000000000000" pitchFamily="17" charset="-128"/>
                </a:rPr>
                <a:t>円</a:t>
              </a:r>
              <a:r>
                <a:rPr lang="en-US" altLang="ja-JP" sz="1693" kern="100" dirty="0">
                  <a:latin typeface="UD デジタル 教科書体 N-B" panose="02020700000000000000" pitchFamily="17" charset="-128"/>
                  <a:ea typeface="UD デジタル 教科書体 N-B" panose="02020700000000000000" pitchFamily="17" charset="-128"/>
                </a:rPr>
                <a:t>/</a:t>
              </a:r>
              <a:r>
                <a:rPr lang="ja-JP" altLang="en-US" sz="1693" kern="100" dirty="0">
                  <a:latin typeface="UD デジタル 教科書体 N-B" panose="02020700000000000000" pitchFamily="17" charset="-128"/>
                  <a:ea typeface="UD デジタル 教科書体 N-B" panose="02020700000000000000" pitchFamily="17" charset="-128"/>
                </a:rPr>
                <a:t>月）</a:t>
              </a:r>
              <a:endParaRPr lang="ja-JP" altLang="ja-JP" sz="1693" kern="100" dirty="0">
                <a:latin typeface="UD デジタル 教科書体 N-B" panose="02020700000000000000" pitchFamily="17" charset="-128"/>
                <a:ea typeface="UD デジタル 教科書体 N-B" panose="02020700000000000000" pitchFamily="17" charset="-128"/>
                <a:cs typeface="Times New Roman" panose="02020603050405020304" pitchFamily="18" charset="0"/>
              </a:endParaRPr>
            </a:p>
          </p:txBody>
        </p:sp>
        <p:sp>
          <p:nvSpPr>
            <p:cNvPr id="4" name="正方形/長方形 3"/>
            <p:cNvSpPr/>
            <p:nvPr/>
          </p:nvSpPr>
          <p:spPr>
            <a:xfrm>
              <a:off x="367706" y="5485294"/>
              <a:ext cx="8603558" cy="1472206"/>
            </a:xfrm>
            <a:prstGeom prst="rect">
              <a:avLst/>
            </a:prstGeom>
          </p:spPr>
          <p:txBody>
            <a:bodyPr wrap="square">
              <a:spAutoFit/>
            </a:bodyPr>
            <a:lstStyle/>
            <a:p>
              <a:r>
                <a:rPr lang="ja-JP" altLang="ja-JP" sz="1500" kern="100" dirty="0">
                  <a:latin typeface="UD デジタル 教科書体 N-B" panose="02020700000000000000" pitchFamily="17" charset="-128"/>
                  <a:ea typeface="UD デジタル 教科書体 N-B" panose="02020700000000000000" pitchFamily="17" charset="-128"/>
                </a:rPr>
                <a:t>車両を活用した生活支援（買物・外出付き添い等）を実施する場合、次の経費に応じて加算</a:t>
              </a:r>
            </a:p>
            <a:p>
              <a:r>
                <a:rPr lang="ja-JP" altLang="ja-JP" sz="1500" kern="100" dirty="0">
                  <a:latin typeface="UD デジタル 教科書体 N-B" panose="02020700000000000000" pitchFamily="17" charset="-128"/>
                  <a:ea typeface="UD デジタル 教科書体 N-B" panose="02020700000000000000" pitchFamily="17" charset="-128"/>
                </a:rPr>
                <a:t>（１）自動車の賃借料（個人所有車両を除く）</a:t>
              </a:r>
            </a:p>
            <a:p>
              <a:pPr marL="338722" indent="-338722"/>
              <a:r>
                <a:rPr lang="ja-JP" altLang="ja-JP" sz="1500" kern="100" dirty="0">
                  <a:latin typeface="UD デジタル 教科書体 N-B" panose="02020700000000000000" pitchFamily="17" charset="-128"/>
                  <a:ea typeface="UD デジタル 教科書体 N-B" panose="02020700000000000000" pitchFamily="17" charset="-128"/>
                </a:rPr>
                <a:t>（２）保険料（個人所有車両にかかる個人名義の自動車保険料を除く）</a:t>
              </a:r>
            </a:p>
            <a:p>
              <a:r>
                <a:rPr lang="ja-JP" altLang="ja-JP" sz="1500" kern="100" dirty="0">
                  <a:latin typeface="UD デジタル 教科書体 N-B" panose="02020700000000000000" pitchFamily="17" charset="-128"/>
                  <a:ea typeface="UD デジタル 教科書体 N-B" panose="02020700000000000000" pitchFamily="17" charset="-128"/>
                </a:rPr>
                <a:t>（３）安全運転講習受講にかかる費用</a:t>
              </a:r>
              <a:endParaRPr lang="ja-JP" altLang="ja-JP" sz="1500" kern="100" dirty="0">
                <a:latin typeface="UD デジタル 教科書体 N-B" panose="02020700000000000000" pitchFamily="17" charset="-128"/>
                <a:ea typeface="UD デジタル 教科書体 N-B" panose="02020700000000000000" pitchFamily="17" charset="-128"/>
                <a:cs typeface="Times New Roman" panose="02020603050405020304" pitchFamily="18" charset="0"/>
              </a:endParaRPr>
            </a:p>
          </p:txBody>
        </p:sp>
      </p:grpSp>
      <p:sp>
        <p:nvSpPr>
          <p:cNvPr id="15" name="タイトル 1">
            <a:extLst>
              <a:ext uri="{FF2B5EF4-FFF2-40B4-BE49-F238E27FC236}">
                <a16:creationId xmlns:a16="http://schemas.microsoft.com/office/drawing/2014/main" id="{D8679F88-0CA8-354C-9574-1738140F0299}"/>
              </a:ext>
            </a:extLst>
          </p:cNvPr>
          <p:cNvSpPr txBox="1">
            <a:spLocks/>
          </p:cNvSpPr>
          <p:nvPr/>
        </p:nvSpPr>
        <p:spPr>
          <a:xfrm>
            <a:off x="427884" y="535099"/>
            <a:ext cx="8378499" cy="610307"/>
          </a:xfrm>
          <a:prstGeom prst="rect">
            <a:avLst/>
          </a:prstGeom>
          <a:ln w="19050">
            <a:solidFill>
              <a:schemeClr val="accent1"/>
            </a:solidFill>
          </a:ln>
        </p:spPr>
        <p:txBody>
          <a:bodyPr vert="horz" lIns="77421" tIns="38710" rIns="77421" bIns="38710" rtlCol="0" anchor="ctr">
            <a:normAutofit/>
          </a:bodyPr>
          <a:lstStyle>
            <a:lvl1pPr defTabSz="809976">
              <a:lnSpc>
                <a:spcPct val="90000"/>
              </a:lnSpc>
              <a:spcBef>
                <a:spcPct val="0"/>
              </a:spcBef>
              <a:buNone/>
              <a:defRPr sz="2400" b="1">
                <a:latin typeface="Meiryo UI" panose="020B0604030504040204" pitchFamily="50" charset="-128"/>
                <a:ea typeface="Meiryo UI" panose="020B0604030504040204" pitchFamily="50" charset="-128"/>
                <a:cs typeface="+mj-cs"/>
              </a:defRPr>
            </a:lvl1pPr>
          </a:lstStyle>
          <a:p>
            <a:r>
              <a:rPr lang="ja-JP" altLang="en-US" sz="2032" dirty="0"/>
              <a:t>八王子市住民主体による介護予防・生活支援サービス事業補助金交付要綱</a:t>
            </a:r>
          </a:p>
        </p:txBody>
      </p:sp>
      <p:sp>
        <p:nvSpPr>
          <p:cNvPr id="16" name="テキスト ボックス 15"/>
          <p:cNvSpPr txBox="1"/>
          <p:nvPr/>
        </p:nvSpPr>
        <p:spPr>
          <a:xfrm>
            <a:off x="6522980" y="6375629"/>
            <a:ext cx="2398241" cy="248658"/>
          </a:xfrm>
          <a:prstGeom prst="rect">
            <a:avLst/>
          </a:prstGeom>
          <a:noFill/>
        </p:spPr>
        <p:txBody>
          <a:bodyPr wrap="square" rtlCol="0">
            <a:spAutoFit/>
          </a:bodyPr>
          <a:lstStyle/>
          <a:p>
            <a:r>
              <a:rPr lang="ja-JP" altLang="en-US" sz="1016" dirty="0"/>
              <a:t>資料提供：八王子市高齢者いきいき課</a:t>
            </a:r>
          </a:p>
        </p:txBody>
      </p:sp>
    </p:spTree>
    <p:extLst>
      <p:ext uri="{BB962C8B-B14F-4D97-AF65-F5344CB8AC3E}">
        <p14:creationId xmlns:p14="http://schemas.microsoft.com/office/powerpoint/2010/main" val="2251720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2DE7F6C6-F690-40F6-9E25-291C7A744D8B}"/>
              </a:ext>
            </a:extLst>
          </p:cNvPr>
          <p:cNvSpPr/>
          <p:nvPr/>
        </p:nvSpPr>
        <p:spPr>
          <a:xfrm>
            <a:off x="418154" y="1783933"/>
            <a:ext cx="8640000" cy="4489562"/>
          </a:xfrm>
          <a:prstGeom prst="rect">
            <a:avLst/>
          </a:prstGeom>
        </p:spPr>
        <p:txBody>
          <a:bodyPr wrap="square">
            <a:spAutoFit/>
          </a:bodyPr>
          <a:lstStyle/>
          <a:p>
            <a:r>
              <a:rPr lang="ja-JP" altLang="ja-JP" sz="1662" dirty="0"/>
              <a:t>〇「移動・外出」は、地域包括ケアシステムの</a:t>
            </a:r>
            <a:r>
              <a:rPr lang="ja-JP" altLang="en-US" sz="1662" dirty="0"/>
              <a:t>５</a:t>
            </a:r>
            <a:r>
              <a:rPr lang="ja-JP" altLang="ja-JP" sz="1662" dirty="0"/>
              <a:t>つの要素をつなぐキー</a:t>
            </a:r>
            <a:r>
              <a:rPr lang="ja-JP" altLang="en-US" sz="1662" dirty="0"/>
              <a:t>。</a:t>
            </a:r>
            <a:endParaRPr lang="en-US" altLang="ja-JP" sz="1662" dirty="0"/>
          </a:p>
          <a:p>
            <a:r>
              <a:rPr lang="ja-JP" altLang="en-US" sz="1662" dirty="0"/>
              <a:t>　</a:t>
            </a:r>
            <a:r>
              <a:rPr lang="ja-JP" altLang="ja-JP" sz="1662" dirty="0"/>
              <a:t>モデル事業終了後も切れ目なく移動支援が行われることが必要。</a:t>
            </a:r>
          </a:p>
          <a:p>
            <a:endParaRPr lang="en-US" altLang="ja-JP" sz="1662" b="1" dirty="0">
              <a:solidFill>
                <a:srgbClr val="FF0000"/>
              </a:solidFill>
            </a:endParaRPr>
          </a:p>
          <a:p>
            <a:r>
              <a:rPr lang="en-US" altLang="ja-JP" sz="2215" b="1" dirty="0">
                <a:solidFill>
                  <a:schemeClr val="accent1"/>
                </a:solidFill>
              </a:rPr>
              <a:t>【</a:t>
            </a:r>
            <a:r>
              <a:rPr lang="ja-JP" altLang="en-US" sz="2215" b="1" dirty="0">
                <a:solidFill>
                  <a:schemeClr val="accent1"/>
                </a:solidFill>
              </a:rPr>
              <a:t>車両の確保</a:t>
            </a:r>
            <a:r>
              <a:rPr lang="en-US" altLang="ja-JP" sz="2215" b="1" dirty="0">
                <a:solidFill>
                  <a:schemeClr val="accent1"/>
                </a:solidFill>
              </a:rPr>
              <a:t>】</a:t>
            </a:r>
          </a:p>
          <a:p>
            <a:r>
              <a:rPr lang="ja-JP" altLang="en-US" sz="1662" dirty="0"/>
              <a:t>○高齢者移動支援専用車の購入（令和４年度予算）</a:t>
            </a:r>
            <a:r>
              <a:rPr lang="en-US" altLang="ja-JP" sz="1662" dirty="0"/>
              <a:t>※</a:t>
            </a:r>
            <a:r>
              <a:rPr lang="ja-JP" altLang="en-US" sz="1662" dirty="0"/>
              <a:t>地域福祉基金の活用</a:t>
            </a:r>
            <a:endParaRPr lang="en-US" altLang="ja-JP" sz="1662" dirty="0"/>
          </a:p>
          <a:p>
            <a:r>
              <a:rPr lang="ja-JP" altLang="en-US" sz="1662" dirty="0"/>
              <a:t>　愛知県モデル事業終了後も、</a:t>
            </a:r>
            <a:r>
              <a:rPr lang="ja-JP" altLang="en-US" sz="1662" b="1" u="sng" dirty="0">
                <a:solidFill>
                  <a:srgbClr val="FF0000"/>
                </a:solidFill>
              </a:rPr>
              <a:t>継続して車両貸出が可能</a:t>
            </a:r>
            <a:r>
              <a:rPr lang="ja-JP" altLang="en-US" sz="1662" dirty="0"/>
              <a:t>に。</a:t>
            </a:r>
            <a:endParaRPr lang="en-US" altLang="ja-JP" sz="1662" dirty="0"/>
          </a:p>
          <a:p>
            <a:r>
              <a:rPr lang="ja-JP" altLang="en-US" sz="1662" dirty="0"/>
              <a:t>○日本赤十字社愛知県支部との共同により地域の支え合いを通じた</a:t>
            </a:r>
            <a:r>
              <a:rPr lang="ja-JP" altLang="en-US" sz="1662" u="sng" dirty="0">
                <a:solidFill>
                  <a:srgbClr val="FF0000"/>
                </a:solidFill>
              </a:rPr>
              <a:t>高齢者健康生活支援事</a:t>
            </a:r>
            <a:endParaRPr lang="en-US" altLang="ja-JP" sz="1662" u="sng" dirty="0">
              <a:solidFill>
                <a:srgbClr val="FF0000"/>
              </a:solidFill>
            </a:endParaRPr>
          </a:p>
          <a:p>
            <a:r>
              <a:rPr lang="ja-JP" altLang="en-US" sz="1662" dirty="0">
                <a:solidFill>
                  <a:srgbClr val="FF0000"/>
                </a:solidFill>
              </a:rPr>
              <a:t>　</a:t>
            </a:r>
            <a:r>
              <a:rPr lang="ja-JP" altLang="en-US" sz="1662" u="sng" dirty="0">
                <a:solidFill>
                  <a:srgbClr val="FF0000"/>
                </a:solidFill>
              </a:rPr>
              <a:t>業（モデル事業）を実施</a:t>
            </a:r>
            <a:r>
              <a:rPr lang="ja-JP" altLang="en-US" sz="1662" dirty="0"/>
              <a:t>し、その一環で移動支援車両の貸出を受ける予定</a:t>
            </a:r>
            <a:endParaRPr lang="en-US" altLang="ja-JP" sz="1662" dirty="0"/>
          </a:p>
          <a:p>
            <a:endParaRPr lang="en-US" altLang="ja-JP" sz="1015" dirty="0"/>
          </a:p>
          <a:p>
            <a:r>
              <a:rPr lang="en-US" altLang="ja-JP" sz="2215" b="1" dirty="0">
                <a:solidFill>
                  <a:schemeClr val="accent1"/>
                </a:solidFill>
              </a:rPr>
              <a:t>【</a:t>
            </a:r>
            <a:r>
              <a:rPr lang="ja-JP" altLang="en-US" sz="2215" b="1" dirty="0">
                <a:solidFill>
                  <a:schemeClr val="accent1"/>
                </a:solidFill>
              </a:rPr>
              <a:t>人材の確保</a:t>
            </a:r>
            <a:r>
              <a:rPr lang="en-US" altLang="ja-JP" sz="2215" b="1" dirty="0">
                <a:solidFill>
                  <a:schemeClr val="accent1"/>
                </a:solidFill>
              </a:rPr>
              <a:t>】</a:t>
            </a:r>
          </a:p>
          <a:p>
            <a:r>
              <a:rPr lang="ja-JP" altLang="en-US" sz="1662" dirty="0"/>
              <a:t>○ボランティアドライバー養成講座の定期開催（年２回程度）による人材確保</a:t>
            </a:r>
            <a:endParaRPr lang="en-US" altLang="ja-JP" sz="1662" dirty="0"/>
          </a:p>
          <a:p>
            <a:r>
              <a:rPr lang="ja-JP" altLang="en-US" sz="1662" dirty="0"/>
              <a:t>　特にモデル事業実施地区外からの</a:t>
            </a:r>
            <a:r>
              <a:rPr lang="ja-JP" altLang="en-US" sz="1662" b="1" u="sng" dirty="0">
                <a:solidFill>
                  <a:srgbClr val="FF0000"/>
                </a:solidFill>
              </a:rPr>
              <a:t>協力者の掘り起こしやマッチングのしくみづくり</a:t>
            </a:r>
            <a:endParaRPr lang="en-US" altLang="ja-JP" sz="1662" b="1" u="sng" dirty="0">
              <a:solidFill>
                <a:srgbClr val="FF0000"/>
              </a:solidFill>
            </a:endParaRPr>
          </a:p>
          <a:p>
            <a:endParaRPr lang="en-US" altLang="ja-JP" sz="969" b="1" u="sng" dirty="0">
              <a:solidFill>
                <a:srgbClr val="FF0000"/>
              </a:solidFill>
            </a:endParaRPr>
          </a:p>
          <a:p>
            <a:r>
              <a:rPr lang="en-US" altLang="ja-JP" sz="2215" b="1" dirty="0">
                <a:solidFill>
                  <a:schemeClr val="accent1"/>
                </a:solidFill>
              </a:rPr>
              <a:t>【</a:t>
            </a:r>
            <a:r>
              <a:rPr lang="ja-JP" altLang="en-US" sz="2215" b="1" dirty="0">
                <a:solidFill>
                  <a:schemeClr val="accent1"/>
                </a:solidFill>
              </a:rPr>
              <a:t>財政支援</a:t>
            </a:r>
            <a:r>
              <a:rPr lang="en-US" altLang="ja-JP" sz="2215" b="1" dirty="0">
                <a:solidFill>
                  <a:schemeClr val="accent1"/>
                </a:solidFill>
              </a:rPr>
              <a:t>】</a:t>
            </a:r>
          </a:p>
          <a:p>
            <a:r>
              <a:rPr lang="ja-JP" altLang="en-US" sz="1662" dirty="0"/>
              <a:t>○令和５年４月から</a:t>
            </a:r>
            <a:r>
              <a:rPr lang="ja-JP" altLang="en-US" sz="1662" b="1" u="sng" dirty="0">
                <a:solidFill>
                  <a:srgbClr val="FF0000"/>
                </a:solidFill>
              </a:rPr>
              <a:t>「日進市住民主体による介護予防・生活支援サービス事業補助金交</a:t>
            </a:r>
            <a:endParaRPr lang="en-US" altLang="ja-JP" sz="1662" b="1" u="sng" dirty="0">
              <a:solidFill>
                <a:srgbClr val="FF0000"/>
              </a:solidFill>
            </a:endParaRPr>
          </a:p>
          <a:p>
            <a:r>
              <a:rPr lang="ja-JP" altLang="en-US" sz="1662" dirty="0">
                <a:solidFill>
                  <a:srgbClr val="FF0000"/>
                </a:solidFill>
              </a:rPr>
              <a:t>　</a:t>
            </a:r>
            <a:r>
              <a:rPr lang="ja-JP" altLang="en-US" sz="1662" b="1" u="sng" dirty="0">
                <a:solidFill>
                  <a:srgbClr val="FF0000"/>
                </a:solidFill>
              </a:rPr>
              <a:t>付要綱」を整備</a:t>
            </a:r>
            <a:r>
              <a:rPr lang="ja-JP" altLang="en-US" sz="1662" dirty="0"/>
              <a:t>し、高齢者の介護予防・生活支援を推進するため、住民主体による介護</a:t>
            </a:r>
            <a:endParaRPr lang="en-US" altLang="ja-JP" sz="1662" dirty="0"/>
          </a:p>
          <a:p>
            <a:r>
              <a:rPr lang="ja-JP" altLang="en-US" sz="1662" dirty="0"/>
              <a:t>　予防・生活支援サービスの実施に要する経費の一部を助成。</a:t>
            </a:r>
            <a:endParaRPr lang="en-US" altLang="ja-JP" sz="1662" dirty="0"/>
          </a:p>
        </p:txBody>
      </p:sp>
      <p:sp>
        <p:nvSpPr>
          <p:cNvPr id="10" name="タイトル 1">
            <a:extLst>
              <a:ext uri="{FF2B5EF4-FFF2-40B4-BE49-F238E27FC236}">
                <a16:creationId xmlns:a16="http://schemas.microsoft.com/office/drawing/2014/main" id="{8EB342D2-65DC-42E6-AB04-F5BA695FB101}"/>
              </a:ext>
            </a:extLst>
          </p:cNvPr>
          <p:cNvSpPr>
            <a:spLocks noGrp="1"/>
          </p:cNvSpPr>
          <p:nvPr>
            <p:ph type="title"/>
          </p:nvPr>
        </p:nvSpPr>
        <p:spPr>
          <a:xfrm>
            <a:off x="619667" y="951636"/>
            <a:ext cx="8236973" cy="426142"/>
          </a:xfrm>
        </p:spPr>
        <p:txBody>
          <a:bodyPr wrap="square">
            <a:spAutoFit/>
          </a:bodyPr>
          <a:lstStyle/>
          <a:p>
            <a:r>
              <a:rPr lang="ja-JP" altLang="en-US" sz="2400" b="1" dirty="0"/>
              <a:t>　</a:t>
            </a:r>
            <a:r>
              <a:rPr lang="ja-JP" altLang="ja-JP" sz="2400" b="1" dirty="0"/>
              <a:t>モデル事業終了後の継続的な</a:t>
            </a:r>
            <a:r>
              <a:rPr lang="ja-JP" altLang="en-US" sz="2400" b="1" dirty="0"/>
              <a:t>支援について</a:t>
            </a:r>
          </a:p>
        </p:txBody>
      </p:sp>
      <p:sp>
        <p:nvSpPr>
          <p:cNvPr id="7" name="スライド番号プレースホルダー 3">
            <a:extLst>
              <a:ext uri="{FF2B5EF4-FFF2-40B4-BE49-F238E27FC236}">
                <a16:creationId xmlns:a16="http://schemas.microsoft.com/office/drawing/2014/main" id="{23960945-455B-44A5-B8F2-4A494BEC2F8B}"/>
              </a:ext>
            </a:extLst>
          </p:cNvPr>
          <p:cNvSpPr>
            <a:spLocks noGrp="1"/>
          </p:cNvSpPr>
          <p:nvPr>
            <p:ph type="sldNum" sz="quarter" idx="12"/>
          </p:nvPr>
        </p:nvSpPr>
        <p:spPr bwMode="auto">
          <a:xfrm>
            <a:off x="7174523" y="6172204"/>
            <a:ext cx="1969477" cy="3370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kumimoji="1" sz="2954">
                <a:solidFill>
                  <a:schemeClr val="tx1"/>
                </a:solidFill>
                <a:latin typeface="HG丸ｺﾞｼｯｸM-PRO" panose="020F0600000000000000" pitchFamily="50" charset="-128"/>
                <a:ea typeface="HG丸ｺﾞｼｯｸM-PRO" panose="020F0600000000000000" pitchFamily="50" charset="-128"/>
              </a:defRPr>
            </a:lvl1pPr>
            <a:lvl2pPr marL="685813" indent="-263774">
              <a:spcBef>
                <a:spcPct val="20000"/>
              </a:spcBef>
              <a:buFont typeface="Arial" panose="020B0604020202020204" pitchFamily="34" charset="0"/>
              <a:buChar char="–"/>
              <a:defRPr kumimoji="1" sz="2585">
                <a:solidFill>
                  <a:schemeClr val="tx1"/>
                </a:solidFill>
                <a:latin typeface="HG丸ｺﾞｼｯｸM-PRO" panose="020F0600000000000000" pitchFamily="50" charset="-128"/>
                <a:ea typeface="HG丸ｺﾞｼｯｸM-PRO" panose="020F0600000000000000" pitchFamily="50" charset="-128"/>
              </a:defRPr>
            </a:lvl2pPr>
            <a:lvl3pPr marL="1055097" indent="-211019">
              <a:spcBef>
                <a:spcPct val="20000"/>
              </a:spcBef>
              <a:buFont typeface="Arial" panose="020B0604020202020204" pitchFamily="34" charset="0"/>
              <a:buChar char="•"/>
              <a:defRPr kumimoji="1" sz="2215">
                <a:solidFill>
                  <a:schemeClr val="tx1"/>
                </a:solidFill>
                <a:latin typeface="HG丸ｺﾞｼｯｸM-PRO" panose="020F0600000000000000" pitchFamily="50" charset="-128"/>
                <a:ea typeface="HG丸ｺﾞｼｯｸM-PRO" panose="020F0600000000000000" pitchFamily="50" charset="-128"/>
              </a:defRPr>
            </a:lvl3pPr>
            <a:lvl4pPr marL="1477136" indent="-211019">
              <a:spcBef>
                <a:spcPct val="20000"/>
              </a:spcBef>
              <a:buFont typeface="Arial" panose="020B0604020202020204" pitchFamily="34" charset="0"/>
              <a:buChar char="–"/>
              <a:defRPr kumimoji="1" sz="1846">
                <a:solidFill>
                  <a:schemeClr val="tx1"/>
                </a:solidFill>
                <a:latin typeface="HG丸ｺﾞｼｯｸM-PRO" panose="020F0600000000000000" pitchFamily="50" charset="-128"/>
                <a:ea typeface="HG丸ｺﾞｼｯｸM-PRO" panose="020F0600000000000000" pitchFamily="50" charset="-128"/>
              </a:defRPr>
            </a:lvl4pPr>
            <a:lvl5pPr marL="1899175" indent="-211019">
              <a:spcBef>
                <a:spcPct val="20000"/>
              </a:spcBef>
              <a:buFont typeface="Arial" panose="020B0604020202020204" pitchFamily="34" charset="0"/>
              <a:buChar char="»"/>
              <a:defRPr kumimoji="1" sz="1846">
                <a:solidFill>
                  <a:schemeClr val="tx1"/>
                </a:solidFill>
                <a:latin typeface="HG丸ｺﾞｼｯｸM-PRO" panose="020F0600000000000000" pitchFamily="50" charset="-128"/>
                <a:ea typeface="HG丸ｺﾞｼｯｸM-PRO" panose="020F0600000000000000" pitchFamily="50" charset="-128"/>
              </a:defRPr>
            </a:lvl5pPr>
            <a:lvl6pPr marL="2321213" indent="-211019" eaLnBrk="0" fontAlgn="base" hangingPunct="0">
              <a:spcBef>
                <a:spcPct val="20000"/>
              </a:spcBef>
              <a:spcAft>
                <a:spcPct val="0"/>
              </a:spcAft>
              <a:buFont typeface="Arial" panose="020B0604020202020204" pitchFamily="34" charset="0"/>
              <a:buChar char="»"/>
              <a:defRPr kumimoji="1" sz="1846">
                <a:solidFill>
                  <a:schemeClr val="tx1"/>
                </a:solidFill>
                <a:latin typeface="HG丸ｺﾞｼｯｸM-PRO" panose="020F0600000000000000" pitchFamily="50" charset="-128"/>
                <a:ea typeface="HG丸ｺﾞｼｯｸM-PRO" panose="020F0600000000000000" pitchFamily="50" charset="-128"/>
              </a:defRPr>
            </a:lvl6pPr>
            <a:lvl7pPr marL="2743253" indent="-211019" eaLnBrk="0" fontAlgn="base" hangingPunct="0">
              <a:spcBef>
                <a:spcPct val="20000"/>
              </a:spcBef>
              <a:spcAft>
                <a:spcPct val="0"/>
              </a:spcAft>
              <a:buFont typeface="Arial" panose="020B0604020202020204" pitchFamily="34" charset="0"/>
              <a:buChar char="»"/>
              <a:defRPr kumimoji="1" sz="1846">
                <a:solidFill>
                  <a:schemeClr val="tx1"/>
                </a:solidFill>
                <a:latin typeface="HG丸ｺﾞｼｯｸM-PRO" panose="020F0600000000000000" pitchFamily="50" charset="-128"/>
                <a:ea typeface="HG丸ｺﾞｼｯｸM-PRO" panose="020F0600000000000000" pitchFamily="50" charset="-128"/>
              </a:defRPr>
            </a:lvl7pPr>
            <a:lvl8pPr marL="3165291" indent="-211019" eaLnBrk="0" fontAlgn="base" hangingPunct="0">
              <a:spcBef>
                <a:spcPct val="20000"/>
              </a:spcBef>
              <a:spcAft>
                <a:spcPct val="0"/>
              </a:spcAft>
              <a:buFont typeface="Arial" panose="020B0604020202020204" pitchFamily="34" charset="0"/>
              <a:buChar char="»"/>
              <a:defRPr kumimoji="1" sz="1846">
                <a:solidFill>
                  <a:schemeClr val="tx1"/>
                </a:solidFill>
                <a:latin typeface="HG丸ｺﾞｼｯｸM-PRO" panose="020F0600000000000000" pitchFamily="50" charset="-128"/>
                <a:ea typeface="HG丸ｺﾞｼｯｸM-PRO" panose="020F0600000000000000" pitchFamily="50" charset="-128"/>
              </a:defRPr>
            </a:lvl8pPr>
            <a:lvl9pPr marL="3587330" indent="-211019" eaLnBrk="0" fontAlgn="base" hangingPunct="0">
              <a:spcBef>
                <a:spcPct val="20000"/>
              </a:spcBef>
              <a:spcAft>
                <a:spcPct val="0"/>
              </a:spcAft>
              <a:buFont typeface="Arial" panose="020B0604020202020204" pitchFamily="34" charset="0"/>
              <a:buChar char="»"/>
              <a:defRPr kumimoji="1" sz="1846">
                <a:solidFill>
                  <a:schemeClr val="tx1"/>
                </a:solidFill>
                <a:latin typeface="HG丸ｺﾞｼｯｸM-PRO" panose="020F0600000000000000" pitchFamily="50" charset="-128"/>
                <a:ea typeface="HG丸ｺﾞｼｯｸM-PRO" panose="020F0600000000000000" pitchFamily="50" charset="-128"/>
              </a:defRPr>
            </a:lvl9pPr>
          </a:lstStyle>
          <a:p>
            <a:pPr fontAlgn="base">
              <a:spcBef>
                <a:spcPct val="0"/>
              </a:spcBef>
              <a:spcAft>
                <a:spcPct val="0"/>
              </a:spcAft>
              <a:buFontTx/>
              <a:buNone/>
            </a:pPr>
            <a:fld id="{CDA0235E-365B-4F73-BDC3-BBFEFEA8C1E5}" type="slidenum">
              <a:rPr lang="ja-JP" altLang="en-US" sz="2585" b="1">
                <a:solidFill>
                  <a:schemeClr val="bg1"/>
                </a:solidFill>
                <a:latin typeface="+mn-ea"/>
                <a:ea typeface="+mn-ea"/>
              </a:rPr>
              <a:pPr fontAlgn="base">
                <a:spcBef>
                  <a:spcPct val="0"/>
                </a:spcBef>
                <a:spcAft>
                  <a:spcPct val="0"/>
                </a:spcAft>
                <a:buFontTx/>
                <a:buNone/>
              </a:pPr>
              <a:t>32</a:t>
            </a:fld>
            <a:endParaRPr lang="ja-JP" altLang="en-US" sz="2585" b="1" dirty="0">
              <a:solidFill>
                <a:schemeClr val="bg1"/>
              </a:solidFill>
              <a:latin typeface="+mn-ea"/>
              <a:ea typeface="+mn-ea"/>
            </a:endParaRPr>
          </a:p>
        </p:txBody>
      </p:sp>
      <p:sp>
        <p:nvSpPr>
          <p:cNvPr id="6" name="テキスト ボックス 5">
            <a:extLst>
              <a:ext uri="{FF2B5EF4-FFF2-40B4-BE49-F238E27FC236}">
                <a16:creationId xmlns:a16="http://schemas.microsoft.com/office/drawing/2014/main" id="{CFAF7249-82FC-40E3-BC4B-459332CB9C11}"/>
              </a:ext>
            </a:extLst>
          </p:cNvPr>
          <p:cNvSpPr txBox="1">
            <a:spLocks noChangeArrowheads="1"/>
          </p:cNvSpPr>
          <p:nvPr/>
        </p:nvSpPr>
        <p:spPr bwMode="auto">
          <a:xfrm>
            <a:off x="418154" y="1451623"/>
            <a:ext cx="8438486" cy="332309"/>
          </a:xfrm>
          <a:prstGeom prst="rect">
            <a:avLst/>
          </a:prstGeom>
          <a:solidFill>
            <a:schemeClr val="bg1">
              <a:lumMod val="85000"/>
            </a:schemeClr>
          </a:solidFill>
          <a:ln>
            <a:noFill/>
          </a:ln>
        </p:spPr>
        <p:txBody>
          <a:bodyPr wrap="square">
            <a:noAutofit/>
          </a:bodyPr>
          <a:lstStyle>
            <a:lvl1pPr>
              <a:spcBef>
                <a:spcPct val="20000"/>
              </a:spcBef>
              <a:buFont typeface="Arial" panose="020B0604020202020204" pitchFamily="34" charset="0"/>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Font typeface="Arial" panose="020B0604020202020204" pitchFamily="34" charset="0"/>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Font typeface="Arial" panose="020B0604020202020204" pitchFamily="34" charset="0"/>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Font typeface="Arial" panose="020B0604020202020204" pitchFamily="34" charset="0"/>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Font typeface="Arial" panose="020B0604020202020204" pitchFamily="34" charset="0"/>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spcBef>
                <a:spcPct val="0"/>
              </a:spcBef>
              <a:buNone/>
            </a:pPr>
            <a:r>
              <a:rPr lang="ja-JP" altLang="en-US" sz="1662" b="1" dirty="0">
                <a:latin typeface="Trebuchet MS" panose="020B0603020202020204" pitchFamily="34" charset="0"/>
              </a:rPr>
              <a:t>令和５年度事業について　</a:t>
            </a:r>
            <a:endParaRPr lang="ja-JP" altLang="en-US" sz="1108" b="1" dirty="0">
              <a:latin typeface="Trebuchet MS" panose="020B0603020202020204" pitchFamily="34" charset="0"/>
            </a:endParaRPr>
          </a:p>
        </p:txBody>
      </p:sp>
      <p:sp>
        <p:nvSpPr>
          <p:cNvPr id="9" name="正方形/長方形 8"/>
          <p:cNvSpPr/>
          <p:nvPr/>
        </p:nvSpPr>
        <p:spPr>
          <a:xfrm>
            <a:off x="6585580" y="6370742"/>
            <a:ext cx="2185214" cy="276999"/>
          </a:xfrm>
          <a:prstGeom prst="rect">
            <a:avLst/>
          </a:prstGeom>
        </p:spPr>
        <p:txBody>
          <a:bodyPr wrap="none">
            <a:spAutoFit/>
          </a:bodyPr>
          <a:lstStyle/>
          <a:p>
            <a:r>
              <a:rPr lang="ja-JP" altLang="en-US" sz="1200" dirty="0">
                <a:solidFill>
                  <a:srgbClr val="222222"/>
                </a:solidFill>
                <a:latin typeface="Meiryo UI" panose="020B0604030504040204" pitchFamily="50" charset="-128"/>
                <a:ea typeface="Meiryo UI" panose="020B0604030504040204" pitchFamily="50" charset="-128"/>
              </a:rPr>
              <a:t>資料提供：日進市地域福祉課</a:t>
            </a:r>
            <a:endParaRPr lang="ja-JP" altLang="en-US" sz="1200" dirty="0">
              <a:latin typeface="Meiryo UI" panose="020B0604030504040204" pitchFamily="50" charset="-128"/>
              <a:ea typeface="Meiryo UI" panose="020B0604030504040204" pitchFamily="50" charset="-128"/>
            </a:endParaRPr>
          </a:p>
        </p:txBody>
      </p:sp>
      <p:sp>
        <p:nvSpPr>
          <p:cNvPr id="11" name="正方形/長方形 10"/>
          <p:cNvSpPr/>
          <p:nvPr/>
        </p:nvSpPr>
        <p:spPr>
          <a:xfrm>
            <a:off x="192505" y="896941"/>
            <a:ext cx="8779803" cy="577657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タイトル 1"/>
          <p:cNvSpPr txBox="1">
            <a:spLocks/>
          </p:cNvSpPr>
          <p:nvPr/>
        </p:nvSpPr>
        <p:spPr>
          <a:xfrm>
            <a:off x="192505" y="201881"/>
            <a:ext cx="6675708" cy="503129"/>
          </a:xfrm>
          <a:prstGeom prst="rect">
            <a:avLst/>
          </a:prstGeom>
          <a:ln w="38100">
            <a:solidFill>
              <a:srgbClr val="7030A0"/>
            </a:solidFill>
          </a:ln>
        </p:spPr>
        <p:txBody>
          <a:bodyPr vert="horz" lIns="68580" tIns="34290" rIns="68580" bIns="34290" rtlCol="0" anchor="ctr">
            <a:normAutofit fontScale="975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20000"/>
              </a:lnSpc>
            </a:pPr>
            <a:r>
              <a:rPr lang="ja-JP" altLang="en-US" sz="2475" b="1" dirty="0">
                <a:latin typeface="Meiryo UI" panose="020B0604030504040204" pitchFamily="50" charset="-128"/>
                <a:ea typeface="Meiryo UI" panose="020B0604030504040204" pitchFamily="50" charset="-128"/>
              </a:rPr>
              <a:t>愛知県日進市　（色々組み合わせ）</a:t>
            </a:r>
            <a:endParaRPr lang="ja-JP" altLang="en-US" sz="2100" dirty="0"/>
          </a:p>
        </p:txBody>
      </p:sp>
    </p:spTree>
    <p:extLst>
      <p:ext uri="{BB962C8B-B14F-4D97-AF65-F5344CB8AC3E}">
        <p14:creationId xmlns:p14="http://schemas.microsoft.com/office/powerpoint/2010/main" val="29938601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2DE7F6C6-F690-40F6-9E25-291C7A744D8B}"/>
              </a:ext>
            </a:extLst>
          </p:cNvPr>
          <p:cNvSpPr/>
          <p:nvPr/>
        </p:nvSpPr>
        <p:spPr>
          <a:xfrm>
            <a:off x="332308" y="1789941"/>
            <a:ext cx="8640000" cy="4594399"/>
          </a:xfrm>
          <a:prstGeom prst="rect">
            <a:avLst/>
          </a:prstGeom>
        </p:spPr>
        <p:txBody>
          <a:bodyPr wrap="square">
            <a:spAutoFit/>
          </a:bodyPr>
          <a:lstStyle/>
          <a:p>
            <a:r>
              <a:rPr lang="ja-JP" altLang="en-US" sz="1662" b="1" dirty="0">
                <a:solidFill>
                  <a:schemeClr val="accent1"/>
                </a:solidFill>
              </a:rPr>
              <a:t>「日進市住民主体による介護予防・生活支援サービス事業補助金交付要綱」概要</a:t>
            </a:r>
            <a:endParaRPr lang="en-US" altLang="ja-JP" sz="1662" b="1" dirty="0">
              <a:solidFill>
                <a:schemeClr val="accent1"/>
              </a:solidFill>
            </a:endParaRPr>
          </a:p>
          <a:p>
            <a:endParaRPr lang="en-US" altLang="ja-JP" sz="1662" b="1" dirty="0">
              <a:solidFill>
                <a:schemeClr val="accent1"/>
              </a:solidFill>
            </a:endParaRPr>
          </a:p>
          <a:p>
            <a:r>
              <a:rPr lang="ja-JP" altLang="en-US" sz="1662" b="1" dirty="0">
                <a:effectLst>
                  <a:outerShdw blurRad="38100" dist="38100" dir="2700000" algn="tl">
                    <a:srgbClr val="000000">
                      <a:alpha val="43137"/>
                    </a:srgbClr>
                  </a:outerShdw>
                </a:effectLst>
              </a:rPr>
              <a:t>＜補助対象者＞　</a:t>
            </a:r>
            <a:r>
              <a:rPr lang="ja-JP" altLang="en-US" sz="1662" dirty="0"/>
              <a:t>次の各号のいずれにも該当する者</a:t>
            </a:r>
          </a:p>
          <a:p>
            <a:r>
              <a:rPr lang="ja-JP" altLang="en-US" sz="1662" dirty="0"/>
              <a:t>　①構成員が５人以上の市内で活動する団体</a:t>
            </a:r>
            <a:endParaRPr lang="en-US" altLang="ja-JP" sz="1662" dirty="0"/>
          </a:p>
          <a:p>
            <a:r>
              <a:rPr lang="ja-JP" altLang="en-US" sz="1662" dirty="0"/>
              <a:t>　②政治活動及び宗教活動を目的としない団体</a:t>
            </a:r>
            <a:endParaRPr lang="en-US" altLang="ja-JP" sz="1662" dirty="0"/>
          </a:p>
          <a:p>
            <a:endParaRPr lang="en-US" altLang="ja-JP" sz="1662" dirty="0"/>
          </a:p>
          <a:p>
            <a:r>
              <a:rPr lang="ja-JP" altLang="en-US" sz="1662" b="1" dirty="0">
                <a:effectLst>
                  <a:outerShdw blurRad="38100" dist="38100" dir="2700000" algn="tl">
                    <a:srgbClr val="000000">
                      <a:alpha val="43137"/>
                    </a:srgbClr>
                  </a:outerShdw>
                </a:effectLst>
              </a:rPr>
              <a:t>＜補助対象事業＞　</a:t>
            </a:r>
            <a:r>
              <a:rPr lang="ja-JP" altLang="en-US" sz="1662" dirty="0"/>
              <a:t>第１号被保険者に対して市内で行う住民主体サービスで、次の各号</a:t>
            </a:r>
            <a:endParaRPr lang="en-US" altLang="ja-JP" sz="1662" dirty="0"/>
          </a:p>
          <a:p>
            <a:r>
              <a:rPr lang="ja-JP" altLang="en-US" sz="1662" dirty="0"/>
              <a:t>　　　　　　　　　のいずれかに該当するもの</a:t>
            </a:r>
          </a:p>
          <a:p>
            <a:r>
              <a:rPr lang="ja-JP" altLang="en-US" sz="1662" dirty="0"/>
              <a:t>　</a:t>
            </a:r>
            <a:r>
              <a:rPr lang="ja-JP" altLang="en-US" sz="1662" u="sng" dirty="0"/>
              <a:t>①住民主体訪問型サービス</a:t>
            </a:r>
            <a:r>
              <a:rPr lang="ja-JP" altLang="en-US" sz="1662" dirty="0"/>
              <a:t>　→　訪問型サービスＢ</a:t>
            </a:r>
            <a:endParaRPr lang="en-US" altLang="ja-JP" sz="1662" dirty="0"/>
          </a:p>
          <a:p>
            <a:r>
              <a:rPr lang="ja-JP" altLang="en-US" sz="1662" dirty="0"/>
              <a:t>　　　第１号被保険者の居宅において、住民が主体となって行う掃除、洗濯、買い物、</a:t>
            </a:r>
            <a:endParaRPr lang="en-US" altLang="ja-JP" sz="1662" dirty="0"/>
          </a:p>
          <a:p>
            <a:r>
              <a:rPr lang="ja-JP" altLang="en-US" sz="1662" dirty="0"/>
              <a:t>　　　ごみ出し、庭の手入れ、外出に係る付き添い等の生活援助のサービス</a:t>
            </a:r>
          </a:p>
          <a:p>
            <a:pPr>
              <a:spcBef>
                <a:spcPts val="554"/>
              </a:spcBef>
            </a:pPr>
            <a:r>
              <a:rPr lang="ja-JP" altLang="en-US" sz="1662" dirty="0"/>
              <a:t>　</a:t>
            </a:r>
            <a:r>
              <a:rPr lang="ja-JP" altLang="en-US" sz="1662" u="sng" dirty="0"/>
              <a:t>②住民主体通所型サービス</a:t>
            </a:r>
            <a:r>
              <a:rPr lang="ja-JP" altLang="en-US" sz="1662" dirty="0"/>
              <a:t>　→　一般介護予防事業</a:t>
            </a:r>
            <a:endParaRPr lang="en-US" altLang="ja-JP" sz="1662" dirty="0"/>
          </a:p>
          <a:p>
            <a:r>
              <a:rPr lang="ja-JP" altLang="en-US" sz="1662" dirty="0"/>
              <a:t>　　　運動、趣味活動、交流等により第１号被保険者の生きがい及び外出機会を創出する</a:t>
            </a:r>
            <a:endParaRPr lang="en-US" altLang="ja-JP" sz="1662" dirty="0"/>
          </a:p>
          <a:p>
            <a:r>
              <a:rPr lang="ja-JP" altLang="en-US" sz="1662" dirty="0"/>
              <a:t>　　　ために、定期的に利用することができる場を住民が主体となって提供するサービス</a:t>
            </a:r>
          </a:p>
          <a:p>
            <a:pPr>
              <a:spcBef>
                <a:spcPts val="554"/>
              </a:spcBef>
            </a:pPr>
            <a:r>
              <a:rPr lang="ja-JP" altLang="en-US" sz="1662" dirty="0"/>
              <a:t>　</a:t>
            </a:r>
            <a:r>
              <a:rPr lang="ja-JP" altLang="en-US" sz="1662" u="sng" dirty="0"/>
              <a:t>③住民主体移動支援サービス</a:t>
            </a:r>
            <a:r>
              <a:rPr lang="ja-JP" altLang="en-US" sz="1662" dirty="0"/>
              <a:t>　→　保健福祉事業</a:t>
            </a:r>
            <a:endParaRPr lang="en-US" altLang="ja-JP" sz="1662" dirty="0"/>
          </a:p>
          <a:p>
            <a:r>
              <a:rPr lang="ja-JP" altLang="en-US" sz="1662" dirty="0"/>
              <a:t>　　　外出に係る付き添いに付随した送迎、買い物、通院その他日常生活を送る上で必要</a:t>
            </a:r>
            <a:endParaRPr lang="en-US" altLang="ja-JP" sz="1662" dirty="0"/>
          </a:p>
          <a:p>
            <a:r>
              <a:rPr lang="ja-JP" altLang="en-US" sz="1662" dirty="0"/>
              <a:t>　　　となる場所又は介護予防に資する場所への送迎を住民が主体となって行うサービス</a:t>
            </a:r>
            <a:endParaRPr lang="ja-JP" altLang="ja-JP" sz="1662" dirty="0"/>
          </a:p>
        </p:txBody>
      </p:sp>
      <p:sp>
        <p:nvSpPr>
          <p:cNvPr id="7" name="スライド番号プレースホルダー 3">
            <a:extLst>
              <a:ext uri="{FF2B5EF4-FFF2-40B4-BE49-F238E27FC236}">
                <a16:creationId xmlns:a16="http://schemas.microsoft.com/office/drawing/2014/main" id="{23960945-455B-44A5-B8F2-4A494BEC2F8B}"/>
              </a:ext>
            </a:extLst>
          </p:cNvPr>
          <p:cNvSpPr>
            <a:spLocks noGrp="1"/>
          </p:cNvSpPr>
          <p:nvPr>
            <p:ph type="sldNum" sz="quarter" idx="12"/>
          </p:nvPr>
        </p:nvSpPr>
        <p:spPr bwMode="auto">
          <a:xfrm>
            <a:off x="7174523" y="6172204"/>
            <a:ext cx="1969477" cy="3370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kumimoji="1" sz="2954">
                <a:solidFill>
                  <a:schemeClr val="tx1"/>
                </a:solidFill>
                <a:latin typeface="HG丸ｺﾞｼｯｸM-PRO" panose="020F0600000000000000" pitchFamily="50" charset="-128"/>
                <a:ea typeface="HG丸ｺﾞｼｯｸM-PRO" panose="020F0600000000000000" pitchFamily="50" charset="-128"/>
              </a:defRPr>
            </a:lvl1pPr>
            <a:lvl2pPr marL="685813" indent="-263774">
              <a:spcBef>
                <a:spcPct val="20000"/>
              </a:spcBef>
              <a:buFont typeface="Arial" panose="020B0604020202020204" pitchFamily="34" charset="0"/>
              <a:buChar char="–"/>
              <a:defRPr kumimoji="1" sz="2585">
                <a:solidFill>
                  <a:schemeClr val="tx1"/>
                </a:solidFill>
                <a:latin typeface="HG丸ｺﾞｼｯｸM-PRO" panose="020F0600000000000000" pitchFamily="50" charset="-128"/>
                <a:ea typeface="HG丸ｺﾞｼｯｸM-PRO" panose="020F0600000000000000" pitchFamily="50" charset="-128"/>
              </a:defRPr>
            </a:lvl2pPr>
            <a:lvl3pPr marL="1055097" indent="-211019">
              <a:spcBef>
                <a:spcPct val="20000"/>
              </a:spcBef>
              <a:buFont typeface="Arial" panose="020B0604020202020204" pitchFamily="34" charset="0"/>
              <a:buChar char="•"/>
              <a:defRPr kumimoji="1" sz="2215">
                <a:solidFill>
                  <a:schemeClr val="tx1"/>
                </a:solidFill>
                <a:latin typeface="HG丸ｺﾞｼｯｸM-PRO" panose="020F0600000000000000" pitchFamily="50" charset="-128"/>
                <a:ea typeface="HG丸ｺﾞｼｯｸM-PRO" panose="020F0600000000000000" pitchFamily="50" charset="-128"/>
              </a:defRPr>
            </a:lvl3pPr>
            <a:lvl4pPr marL="1477136" indent="-211019">
              <a:spcBef>
                <a:spcPct val="20000"/>
              </a:spcBef>
              <a:buFont typeface="Arial" panose="020B0604020202020204" pitchFamily="34" charset="0"/>
              <a:buChar char="–"/>
              <a:defRPr kumimoji="1" sz="1846">
                <a:solidFill>
                  <a:schemeClr val="tx1"/>
                </a:solidFill>
                <a:latin typeface="HG丸ｺﾞｼｯｸM-PRO" panose="020F0600000000000000" pitchFamily="50" charset="-128"/>
                <a:ea typeface="HG丸ｺﾞｼｯｸM-PRO" panose="020F0600000000000000" pitchFamily="50" charset="-128"/>
              </a:defRPr>
            </a:lvl4pPr>
            <a:lvl5pPr marL="1899175" indent="-211019">
              <a:spcBef>
                <a:spcPct val="20000"/>
              </a:spcBef>
              <a:buFont typeface="Arial" panose="020B0604020202020204" pitchFamily="34" charset="0"/>
              <a:buChar char="»"/>
              <a:defRPr kumimoji="1" sz="1846">
                <a:solidFill>
                  <a:schemeClr val="tx1"/>
                </a:solidFill>
                <a:latin typeface="HG丸ｺﾞｼｯｸM-PRO" panose="020F0600000000000000" pitchFamily="50" charset="-128"/>
                <a:ea typeface="HG丸ｺﾞｼｯｸM-PRO" panose="020F0600000000000000" pitchFamily="50" charset="-128"/>
              </a:defRPr>
            </a:lvl5pPr>
            <a:lvl6pPr marL="2321213" indent="-211019" eaLnBrk="0" fontAlgn="base" hangingPunct="0">
              <a:spcBef>
                <a:spcPct val="20000"/>
              </a:spcBef>
              <a:spcAft>
                <a:spcPct val="0"/>
              </a:spcAft>
              <a:buFont typeface="Arial" panose="020B0604020202020204" pitchFamily="34" charset="0"/>
              <a:buChar char="»"/>
              <a:defRPr kumimoji="1" sz="1846">
                <a:solidFill>
                  <a:schemeClr val="tx1"/>
                </a:solidFill>
                <a:latin typeface="HG丸ｺﾞｼｯｸM-PRO" panose="020F0600000000000000" pitchFamily="50" charset="-128"/>
                <a:ea typeface="HG丸ｺﾞｼｯｸM-PRO" panose="020F0600000000000000" pitchFamily="50" charset="-128"/>
              </a:defRPr>
            </a:lvl6pPr>
            <a:lvl7pPr marL="2743253" indent="-211019" eaLnBrk="0" fontAlgn="base" hangingPunct="0">
              <a:spcBef>
                <a:spcPct val="20000"/>
              </a:spcBef>
              <a:spcAft>
                <a:spcPct val="0"/>
              </a:spcAft>
              <a:buFont typeface="Arial" panose="020B0604020202020204" pitchFamily="34" charset="0"/>
              <a:buChar char="»"/>
              <a:defRPr kumimoji="1" sz="1846">
                <a:solidFill>
                  <a:schemeClr val="tx1"/>
                </a:solidFill>
                <a:latin typeface="HG丸ｺﾞｼｯｸM-PRO" panose="020F0600000000000000" pitchFamily="50" charset="-128"/>
                <a:ea typeface="HG丸ｺﾞｼｯｸM-PRO" panose="020F0600000000000000" pitchFamily="50" charset="-128"/>
              </a:defRPr>
            </a:lvl7pPr>
            <a:lvl8pPr marL="3165291" indent="-211019" eaLnBrk="0" fontAlgn="base" hangingPunct="0">
              <a:spcBef>
                <a:spcPct val="20000"/>
              </a:spcBef>
              <a:spcAft>
                <a:spcPct val="0"/>
              </a:spcAft>
              <a:buFont typeface="Arial" panose="020B0604020202020204" pitchFamily="34" charset="0"/>
              <a:buChar char="»"/>
              <a:defRPr kumimoji="1" sz="1846">
                <a:solidFill>
                  <a:schemeClr val="tx1"/>
                </a:solidFill>
                <a:latin typeface="HG丸ｺﾞｼｯｸM-PRO" panose="020F0600000000000000" pitchFamily="50" charset="-128"/>
                <a:ea typeface="HG丸ｺﾞｼｯｸM-PRO" panose="020F0600000000000000" pitchFamily="50" charset="-128"/>
              </a:defRPr>
            </a:lvl8pPr>
            <a:lvl9pPr marL="3587330" indent="-211019" eaLnBrk="0" fontAlgn="base" hangingPunct="0">
              <a:spcBef>
                <a:spcPct val="20000"/>
              </a:spcBef>
              <a:spcAft>
                <a:spcPct val="0"/>
              </a:spcAft>
              <a:buFont typeface="Arial" panose="020B0604020202020204" pitchFamily="34" charset="0"/>
              <a:buChar char="»"/>
              <a:defRPr kumimoji="1" sz="1846">
                <a:solidFill>
                  <a:schemeClr val="tx1"/>
                </a:solidFill>
                <a:latin typeface="HG丸ｺﾞｼｯｸM-PRO" panose="020F0600000000000000" pitchFamily="50" charset="-128"/>
                <a:ea typeface="HG丸ｺﾞｼｯｸM-PRO" panose="020F0600000000000000" pitchFamily="50" charset="-128"/>
              </a:defRPr>
            </a:lvl9pPr>
          </a:lstStyle>
          <a:p>
            <a:pPr fontAlgn="base">
              <a:spcBef>
                <a:spcPct val="0"/>
              </a:spcBef>
              <a:spcAft>
                <a:spcPct val="0"/>
              </a:spcAft>
              <a:buFontTx/>
              <a:buNone/>
            </a:pPr>
            <a:fld id="{CDA0235E-365B-4F73-BDC3-BBFEFEA8C1E5}" type="slidenum">
              <a:rPr lang="ja-JP" altLang="en-US" sz="2585" b="1">
                <a:solidFill>
                  <a:schemeClr val="bg1"/>
                </a:solidFill>
                <a:latin typeface="+mn-ea"/>
                <a:ea typeface="+mn-ea"/>
              </a:rPr>
              <a:pPr fontAlgn="base">
                <a:spcBef>
                  <a:spcPct val="0"/>
                </a:spcBef>
                <a:spcAft>
                  <a:spcPct val="0"/>
                </a:spcAft>
                <a:buFontTx/>
                <a:buNone/>
              </a:pPr>
              <a:t>33</a:t>
            </a:fld>
            <a:endParaRPr lang="ja-JP" altLang="en-US" sz="2585" b="1" dirty="0">
              <a:solidFill>
                <a:schemeClr val="bg1"/>
              </a:solidFill>
              <a:latin typeface="+mn-ea"/>
              <a:ea typeface="+mn-ea"/>
            </a:endParaRPr>
          </a:p>
        </p:txBody>
      </p:sp>
      <p:sp>
        <p:nvSpPr>
          <p:cNvPr id="8" name="テキスト ボックス 7">
            <a:extLst>
              <a:ext uri="{FF2B5EF4-FFF2-40B4-BE49-F238E27FC236}">
                <a16:creationId xmlns:a16="http://schemas.microsoft.com/office/drawing/2014/main" id="{078DFA2A-4857-4E26-9896-E58ADCF8BCB7}"/>
              </a:ext>
            </a:extLst>
          </p:cNvPr>
          <p:cNvSpPr txBox="1">
            <a:spLocks noChangeArrowheads="1"/>
          </p:cNvSpPr>
          <p:nvPr/>
        </p:nvSpPr>
        <p:spPr bwMode="auto">
          <a:xfrm>
            <a:off x="332308" y="1340656"/>
            <a:ext cx="8490850" cy="324383"/>
          </a:xfrm>
          <a:prstGeom prst="rect">
            <a:avLst/>
          </a:prstGeom>
          <a:solidFill>
            <a:schemeClr val="bg1">
              <a:lumMod val="85000"/>
            </a:schemeClr>
          </a:solidFill>
          <a:ln>
            <a:noFill/>
          </a:ln>
        </p:spPr>
        <p:txBody>
          <a:bodyPr wrap="square">
            <a:noAutofit/>
          </a:bodyPr>
          <a:lstStyle>
            <a:lvl1pPr>
              <a:spcBef>
                <a:spcPct val="20000"/>
              </a:spcBef>
              <a:buFont typeface="Arial" panose="020B0604020202020204" pitchFamily="34" charset="0"/>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Font typeface="Arial" panose="020B0604020202020204" pitchFamily="34" charset="0"/>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Font typeface="Arial" panose="020B0604020202020204" pitchFamily="34" charset="0"/>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Font typeface="Arial" panose="020B0604020202020204" pitchFamily="34" charset="0"/>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Font typeface="Arial" panose="020B0604020202020204" pitchFamily="34" charset="0"/>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spcBef>
                <a:spcPct val="0"/>
              </a:spcBef>
              <a:buNone/>
            </a:pPr>
            <a:r>
              <a:rPr lang="ja-JP" altLang="en-US" sz="1662" b="1" dirty="0">
                <a:latin typeface="Trebuchet MS" panose="020B0603020202020204" pitchFamily="34" charset="0"/>
              </a:rPr>
              <a:t>令和５年度事業について</a:t>
            </a:r>
            <a:endParaRPr lang="ja-JP" altLang="en-US" sz="1108" b="1" dirty="0">
              <a:latin typeface="Trebuchet MS" panose="020B0603020202020204" pitchFamily="34" charset="0"/>
            </a:endParaRPr>
          </a:p>
        </p:txBody>
      </p:sp>
      <p:sp>
        <p:nvSpPr>
          <p:cNvPr id="9" name="タイトル 1">
            <a:extLst>
              <a:ext uri="{FF2B5EF4-FFF2-40B4-BE49-F238E27FC236}">
                <a16:creationId xmlns:a16="http://schemas.microsoft.com/office/drawing/2014/main" id="{19E68ABC-3867-4F5B-B3A4-941C48F4E086}"/>
              </a:ext>
            </a:extLst>
          </p:cNvPr>
          <p:cNvSpPr txBox="1">
            <a:spLocks/>
          </p:cNvSpPr>
          <p:nvPr/>
        </p:nvSpPr>
        <p:spPr>
          <a:xfrm>
            <a:off x="332308" y="573586"/>
            <a:ext cx="8640000" cy="426142"/>
          </a:xfrm>
          <a:prstGeom prst="rect">
            <a:avLst/>
          </a:prstGeom>
        </p:spPr>
        <p:txBody>
          <a:bodyPr vert="horz" wrap="square" lIns="91440" tIns="45720" rIns="91440" bIns="45720" rtlCol="0" anchor="ctr">
            <a:spAutoFit/>
          </a:bodyPr>
          <a:lstStyle>
            <a:lvl1pPr>
              <a:lnSpc>
                <a:spcPct val="90000"/>
              </a:lnSpc>
              <a:spcBef>
                <a:spcPct val="0"/>
              </a:spcBef>
              <a:buNone/>
              <a:defRPr sz="3200" b="1">
                <a:latin typeface="+mj-lt"/>
                <a:ea typeface="+mj-ea"/>
                <a:cs typeface="+mj-cs"/>
              </a:defRPr>
            </a:lvl1pPr>
          </a:lstStyle>
          <a:p>
            <a:r>
              <a:rPr lang="ja-JP" altLang="en-US" sz="2400" dirty="0"/>
              <a:t>　</a:t>
            </a:r>
            <a:r>
              <a:rPr lang="ja-JP" altLang="ja-JP" sz="2400" dirty="0"/>
              <a:t>モデル事業終了後の継続的な</a:t>
            </a:r>
            <a:r>
              <a:rPr lang="ja-JP" altLang="en-US" sz="2400" dirty="0"/>
              <a:t>支援について</a:t>
            </a:r>
          </a:p>
        </p:txBody>
      </p:sp>
      <p:sp>
        <p:nvSpPr>
          <p:cNvPr id="6" name="正方形/長方形 5"/>
          <p:cNvSpPr/>
          <p:nvPr/>
        </p:nvSpPr>
        <p:spPr>
          <a:xfrm>
            <a:off x="6218423" y="6417686"/>
            <a:ext cx="2185214" cy="276999"/>
          </a:xfrm>
          <a:prstGeom prst="rect">
            <a:avLst/>
          </a:prstGeom>
        </p:spPr>
        <p:txBody>
          <a:bodyPr wrap="none">
            <a:spAutoFit/>
          </a:bodyPr>
          <a:lstStyle/>
          <a:p>
            <a:r>
              <a:rPr lang="ja-JP" altLang="en-US" sz="1200" dirty="0">
                <a:solidFill>
                  <a:srgbClr val="222222"/>
                </a:solidFill>
                <a:latin typeface="Meiryo UI" panose="020B0604030504040204" pitchFamily="50" charset="-128"/>
                <a:ea typeface="Meiryo UI" panose="020B0604030504040204" pitchFamily="50" charset="-128"/>
              </a:rPr>
              <a:t>資料提供：日進市地域福祉課</a:t>
            </a:r>
            <a:endParaRPr lang="ja-JP" altLang="en-US" sz="1200" dirty="0">
              <a:latin typeface="Meiryo UI" panose="020B0604030504040204" pitchFamily="50" charset="-128"/>
              <a:ea typeface="Meiryo UI" panose="020B0604030504040204" pitchFamily="50" charset="-128"/>
            </a:endParaRPr>
          </a:p>
        </p:txBody>
      </p:sp>
      <p:sp>
        <p:nvSpPr>
          <p:cNvPr id="2" name="正方形/長方形 1"/>
          <p:cNvSpPr/>
          <p:nvPr/>
        </p:nvSpPr>
        <p:spPr>
          <a:xfrm>
            <a:off x="192505" y="208547"/>
            <a:ext cx="8779803" cy="648613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0981929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234553A1-C370-4467-814A-DFFA47AC0B9E}"/>
              </a:ext>
            </a:extLst>
          </p:cNvPr>
          <p:cNvSpPr>
            <a:spLocks noGrp="1"/>
          </p:cNvSpPr>
          <p:nvPr>
            <p:ph type="sldNum" sz="quarter" idx="12"/>
          </p:nvPr>
        </p:nvSpPr>
        <p:spPr/>
        <p:txBody>
          <a:bodyPr/>
          <a:lstStyle/>
          <a:p>
            <a:fld id="{54D59273-CF6A-4105-986B-03FD5A07102F}" type="slidenum">
              <a:rPr kumimoji="1" lang="ja-JP" altLang="en-US" smtClean="0"/>
              <a:t>34</a:t>
            </a:fld>
            <a:endParaRPr kumimoji="1" lang="ja-JP" altLang="en-US"/>
          </a:p>
        </p:txBody>
      </p:sp>
      <p:pic>
        <p:nvPicPr>
          <p:cNvPr id="4" name="図 3">
            <a:extLst>
              <a:ext uri="{FF2B5EF4-FFF2-40B4-BE49-F238E27FC236}">
                <a16:creationId xmlns:a16="http://schemas.microsoft.com/office/drawing/2014/main" id="{AFA6F88E-42DE-400B-8614-CE820ADE913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b="2055"/>
          <a:stretch/>
        </p:blipFill>
        <p:spPr>
          <a:xfrm>
            <a:off x="509995" y="1073771"/>
            <a:ext cx="8124009" cy="5532237"/>
          </a:xfrm>
          <a:prstGeom prst="rect">
            <a:avLst/>
          </a:prstGeom>
        </p:spPr>
      </p:pic>
      <p:sp>
        <p:nvSpPr>
          <p:cNvPr id="5" name="楕円 4">
            <a:extLst>
              <a:ext uri="{FF2B5EF4-FFF2-40B4-BE49-F238E27FC236}">
                <a16:creationId xmlns:a16="http://schemas.microsoft.com/office/drawing/2014/main" id="{FC6A2D27-B38E-4CDB-9F76-A4B9454D7083}"/>
              </a:ext>
            </a:extLst>
          </p:cNvPr>
          <p:cNvSpPr/>
          <p:nvPr/>
        </p:nvSpPr>
        <p:spPr>
          <a:xfrm>
            <a:off x="4581703" y="2929194"/>
            <a:ext cx="1876247" cy="999612"/>
          </a:xfrm>
          <a:prstGeom prst="ellipse">
            <a:avLst/>
          </a:prstGeom>
          <a:noFill/>
          <a:ln w="349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pic>
        <p:nvPicPr>
          <p:cNvPr id="9" name="図 8">
            <a:extLst>
              <a:ext uri="{FF2B5EF4-FFF2-40B4-BE49-F238E27FC236}">
                <a16:creationId xmlns:a16="http://schemas.microsoft.com/office/drawing/2014/main" id="{0F5D6398-C61A-C61F-6C5E-B8DADB8D6635}"/>
              </a:ext>
            </a:extLst>
          </p:cNvPr>
          <p:cNvPicPr>
            <a:picLocks noChangeAspect="1"/>
          </p:cNvPicPr>
          <p:nvPr/>
        </p:nvPicPr>
        <p:blipFill rotWithShape="1">
          <a:blip r:embed="rId3"/>
          <a:srcRect t="29791"/>
          <a:stretch/>
        </p:blipFill>
        <p:spPr>
          <a:xfrm>
            <a:off x="2398163" y="251992"/>
            <a:ext cx="4155038" cy="871713"/>
          </a:xfrm>
          <a:prstGeom prst="rect">
            <a:avLst/>
          </a:prstGeom>
        </p:spPr>
      </p:pic>
    </p:spTree>
    <p:extLst>
      <p:ext uri="{BB962C8B-B14F-4D97-AF65-F5344CB8AC3E}">
        <p14:creationId xmlns:p14="http://schemas.microsoft.com/office/powerpoint/2010/main" val="2711385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タイトル 1"/>
          <p:cNvSpPr>
            <a:spLocks noGrp="1"/>
          </p:cNvSpPr>
          <p:nvPr>
            <p:ph type="title"/>
          </p:nvPr>
        </p:nvSpPr>
        <p:spPr>
          <a:xfrm>
            <a:off x="531952" y="1516809"/>
            <a:ext cx="8050655" cy="478954"/>
          </a:xfrm>
        </p:spPr>
        <p:txBody>
          <a:bodyPr>
            <a:normAutofit/>
          </a:bodyPr>
          <a:lstStyle/>
          <a:p>
            <a:r>
              <a:rPr lang="ja-JP" altLang="en-US" sz="2100" b="1" dirty="0">
                <a:latin typeface="Meiryo UI" panose="020B0604030504040204" pitchFamily="50" charset="-128"/>
                <a:ea typeface="Meiryo UI" panose="020B0604030504040204" pitchFamily="50" charset="-128"/>
              </a:rPr>
              <a:t>「道路運送法における許可又は登録を要しない運送の態様について」</a:t>
            </a:r>
          </a:p>
        </p:txBody>
      </p:sp>
      <p:sp>
        <p:nvSpPr>
          <p:cNvPr id="3" name="コンテンツ プレースホルダー 2"/>
          <p:cNvSpPr>
            <a:spLocks noGrp="1"/>
          </p:cNvSpPr>
          <p:nvPr>
            <p:ph idx="1"/>
          </p:nvPr>
        </p:nvSpPr>
        <p:spPr>
          <a:xfrm>
            <a:off x="433556" y="2037202"/>
            <a:ext cx="8247445" cy="4466163"/>
          </a:xfrm>
          <a:ln>
            <a:solidFill>
              <a:schemeClr val="tx1"/>
            </a:solidFill>
          </a:ln>
        </p:spPr>
        <p:txBody>
          <a:bodyPr>
            <a:noAutofit/>
          </a:bodyPr>
          <a:lstStyle/>
          <a:p>
            <a:pPr marL="0" indent="0">
              <a:lnSpc>
                <a:spcPct val="110000"/>
              </a:lnSpc>
              <a:buNone/>
            </a:pPr>
            <a:r>
              <a:rPr lang="en-US" altLang="ja-JP" sz="1600" dirty="0">
                <a:latin typeface="Meiryo UI" panose="020B0604030504040204" pitchFamily="50" charset="-128"/>
                <a:ea typeface="Meiryo UI" panose="020B0604030504040204" pitchFamily="50" charset="-128"/>
              </a:rPr>
              <a:t>(1)-</a:t>
            </a:r>
            <a:r>
              <a:rPr lang="ja-JP" altLang="ja-JP" sz="1600" dirty="0">
                <a:latin typeface="Meiryo UI" panose="020B0604030504040204" pitchFamily="50" charset="-128"/>
                <a:ea typeface="Meiryo UI" panose="020B0604030504040204" pitchFamily="50" charset="-128"/>
              </a:rPr>
              <a:t>１　利用者からの給付が</a:t>
            </a:r>
            <a:r>
              <a:rPr lang="ja-JP" altLang="en-US" sz="1600" dirty="0">
                <a:latin typeface="Meiryo UI" panose="020B0604030504040204" pitchFamily="50" charset="-128"/>
                <a:ea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rPr>
              <a:t>好意に対する任意の</a:t>
            </a:r>
            <a:r>
              <a:rPr lang="ja-JP" altLang="ja-JP" sz="1600" b="1" dirty="0">
                <a:latin typeface="Meiryo UI" panose="020B0604030504040204" pitchFamily="50" charset="-128"/>
                <a:ea typeface="Meiryo UI" panose="020B0604030504040204" pitchFamily="50" charset="-128"/>
              </a:rPr>
              <a:t>謝礼</a:t>
            </a:r>
            <a:r>
              <a:rPr lang="ja-JP" altLang="ja-JP" sz="1600" dirty="0">
                <a:latin typeface="Meiryo UI" panose="020B0604030504040204" pitchFamily="50" charset="-128"/>
                <a:ea typeface="Meiryo UI" panose="020B0604030504040204" pitchFamily="50" charset="-128"/>
              </a:rPr>
              <a:t>と認められる場合</a:t>
            </a:r>
          </a:p>
          <a:p>
            <a:pPr marL="0" indent="0">
              <a:lnSpc>
                <a:spcPct val="110000"/>
              </a:lnSpc>
              <a:buNone/>
            </a:pPr>
            <a:r>
              <a:rPr lang="ja-JP" altLang="en-US" sz="1600" dirty="0">
                <a:latin typeface="Meiryo UI" panose="020B0604030504040204" pitchFamily="50" charset="-128"/>
                <a:ea typeface="Meiryo UI" panose="020B0604030504040204" pitchFamily="50" charset="-128"/>
              </a:rPr>
              <a:t>　　　２</a:t>
            </a:r>
            <a:r>
              <a:rPr lang="ja-JP" altLang="ja-JP" sz="1600" dirty="0">
                <a:latin typeface="Meiryo UI" panose="020B0604030504040204" pitchFamily="50" charset="-128"/>
                <a:ea typeface="Meiryo UI" panose="020B0604030504040204" pitchFamily="50" charset="-128"/>
              </a:rPr>
              <a:t>　利用する・しないに関わらず</a:t>
            </a:r>
            <a:r>
              <a:rPr lang="en-US" altLang="ja-JP"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会費等が一律の場合</a:t>
            </a:r>
          </a:p>
          <a:p>
            <a:pPr marL="0" indent="0">
              <a:lnSpc>
                <a:spcPct val="110000"/>
              </a:lnSpc>
              <a:buNone/>
            </a:pPr>
            <a:r>
              <a:rPr lang="en-US" altLang="ja-JP" sz="1600" dirty="0">
                <a:latin typeface="Meiryo UI" panose="020B0604030504040204" pitchFamily="50" charset="-128"/>
                <a:ea typeface="Meiryo UI" panose="020B0604030504040204" pitchFamily="50" charset="-128"/>
              </a:rPr>
              <a:t>(2)-</a:t>
            </a:r>
            <a:r>
              <a:rPr lang="ja-JP" altLang="en-US" sz="1600" dirty="0">
                <a:latin typeface="Meiryo UI" panose="020B0604030504040204" pitchFamily="50" charset="-128"/>
                <a:ea typeface="Meiryo UI" panose="020B0604030504040204" pitchFamily="50" charset="-128"/>
              </a:rPr>
              <a:t>１　</a:t>
            </a:r>
            <a:r>
              <a:rPr lang="ja-JP" altLang="ja-JP" sz="1600" kern="0" dirty="0">
                <a:latin typeface="Meiryo UI" panose="020B0604030504040204" pitchFamily="50" charset="-128"/>
                <a:ea typeface="Meiryo UI" panose="020B0604030504040204" pitchFamily="50" charset="-128"/>
                <a:cs typeface="Times New Roman" panose="02020603050405020304" pitchFamily="18" charset="0"/>
              </a:rPr>
              <a:t>利用者からの給付が野菜や地域通貨など換金性が乏しい財物などで行われる場合</a:t>
            </a:r>
            <a:endParaRPr lang="en-US" altLang="ja-JP" sz="1600" kern="0" dirty="0">
              <a:latin typeface="Meiryo UI" panose="020B0604030504040204" pitchFamily="50" charset="-128"/>
              <a:ea typeface="Meiryo UI" panose="020B0604030504040204" pitchFamily="50" charset="-128"/>
              <a:cs typeface="Times New Roman" panose="02020603050405020304" pitchFamily="18" charset="0"/>
            </a:endParaRPr>
          </a:p>
          <a:p>
            <a:pPr marL="0" indent="0">
              <a:lnSpc>
                <a:spcPct val="110000"/>
              </a:lnSpc>
              <a:buNone/>
            </a:pPr>
            <a:r>
              <a:rPr lang="ja-JP" altLang="en-US" sz="1600" dirty="0">
                <a:latin typeface="Meiryo UI" panose="020B0604030504040204" pitchFamily="50" charset="-128"/>
                <a:ea typeface="Meiryo UI" panose="020B0604030504040204" pitchFamily="50" charset="-128"/>
              </a:rPr>
              <a:t>　　　２</a:t>
            </a:r>
            <a:r>
              <a:rPr lang="en-US" altLang="ja-JP" sz="1600" dirty="0">
                <a:latin typeface="Meiryo UI" panose="020B0604030504040204" pitchFamily="50" charset="-128"/>
                <a:ea typeface="Meiryo UI" panose="020B0604030504040204" pitchFamily="50" charset="-128"/>
              </a:rPr>
              <a:t>  </a:t>
            </a:r>
            <a:r>
              <a:rPr lang="ja-JP" altLang="ja-JP" sz="1600" kern="0" dirty="0">
                <a:latin typeface="Meiryo UI" panose="020B0604030504040204" pitchFamily="50" charset="-128"/>
                <a:ea typeface="Meiryo UI" panose="020B0604030504040204" pitchFamily="50" charset="-128"/>
                <a:cs typeface="Times New Roman" panose="02020603050405020304" pitchFamily="18" charset="0"/>
              </a:rPr>
              <a:t>ボランタリーなサービスを相互に提供し合う場合</a:t>
            </a:r>
            <a:endParaRPr lang="ja-JP"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0">
              <a:lnSpc>
                <a:spcPct val="110000"/>
              </a:lnSpc>
              <a:buNone/>
            </a:pPr>
            <a:r>
              <a:rPr lang="en-US" altLang="ja-JP" sz="1600" dirty="0">
                <a:latin typeface="Meiryo UI" panose="020B0604030504040204" pitchFamily="50" charset="-128"/>
                <a:ea typeface="Meiryo UI" panose="020B0604030504040204" pitchFamily="50" charset="-128"/>
              </a:rPr>
              <a:t>(3</a:t>
            </a:r>
            <a:r>
              <a:rPr lang="ja-JP" altLang="en-US"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利用者からの給付が</a:t>
            </a:r>
            <a:r>
              <a:rPr lang="ja-JP" altLang="ja-JP" sz="1600" b="1" dirty="0">
                <a:latin typeface="Meiryo UI" panose="020B0604030504040204" pitchFamily="50" charset="-128"/>
                <a:ea typeface="Meiryo UI" panose="020B0604030504040204" pitchFamily="50" charset="-128"/>
              </a:rPr>
              <a:t>ガソリン代</a:t>
            </a:r>
            <a:r>
              <a:rPr lang="ja-JP" altLang="en-US" sz="1600" b="1" dirty="0">
                <a:latin typeface="Meiryo UI" panose="020B0604030504040204" pitchFamily="50" charset="-128"/>
                <a:ea typeface="Meiryo UI" panose="020B0604030504040204" pitchFamily="50" charset="-128"/>
              </a:rPr>
              <a:t>実費</a:t>
            </a:r>
            <a:r>
              <a:rPr lang="ja-JP" altLang="ja-JP" sz="1600" b="1" dirty="0">
                <a:latin typeface="Meiryo UI" panose="020B0604030504040204" pitchFamily="50" charset="-128"/>
                <a:ea typeface="Meiryo UI" panose="020B0604030504040204" pitchFamily="50" charset="-128"/>
              </a:rPr>
              <a:t>、道路通行料、駐車料金</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特定費用</a:t>
            </a:r>
            <a:r>
              <a:rPr lang="en-US" altLang="ja-JP"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のみの場合</a:t>
            </a:r>
            <a:endParaRPr lang="en-US" altLang="ja-JP" sz="1600" dirty="0">
              <a:latin typeface="Meiryo UI" panose="020B0604030504040204" pitchFamily="50" charset="-128"/>
              <a:ea typeface="Meiryo UI" panose="020B0604030504040204" pitchFamily="50" charset="-128"/>
            </a:endParaRPr>
          </a:p>
          <a:p>
            <a:pPr marL="0" indent="0">
              <a:lnSpc>
                <a:spcPct val="110000"/>
              </a:lnSpc>
              <a:buNone/>
            </a:pPr>
            <a:r>
              <a:rPr lang="en-US" altLang="ja-JP" sz="1600" dirty="0">
                <a:latin typeface="Meiryo UI" panose="020B0604030504040204" pitchFamily="50" charset="-128"/>
                <a:ea typeface="Meiryo UI" panose="020B0604030504040204" pitchFamily="50" charset="-128"/>
              </a:rPr>
              <a:t>(4)-</a:t>
            </a:r>
            <a:r>
              <a:rPr lang="ja-JP" altLang="en-US" sz="1600" dirty="0">
                <a:latin typeface="Meiryo UI" panose="020B0604030504040204" pitchFamily="50" charset="-128"/>
                <a:ea typeface="Meiryo UI" panose="020B0604030504040204" pitchFamily="50" charset="-128"/>
              </a:rPr>
              <a:t>１</a:t>
            </a:r>
            <a:r>
              <a:rPr lang="ja-JP" altLang="ja-JP" sz="1600" dirty="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市町村の事業として</a:t>
            </a:r>
            <a:r>
              <a:rPr lang="ja-JP" altLang="en-US" sz="1600" b="1" dirty="0">
                <a:latin typeface="Meiryo UI" panose="020B0604030504040204" pitchFamily="50" charset="-128"/>
                <a:ea typeface="Meiryo UI" panose="020B0604030504040204" pitchFamily="50" charset="-128"/>
              </a:rPr>
              <a:t>市町村の車両で実施</a:t>
            </a:r>
            <a:r>
              <a:rPr lang="ja-JP" altLang="en-US" sz="1600" dirty="0">
                <a:latin typeface="Meiryo UI" panose="020B0604030504040204" pitchFamily="50" charset="-128"/>
                <a:ea typeface="Meiryo UI" panose="020B0604030504040204" pitchFamily="50" charset="-128"/>
              </a:rPr>
              <a:t>されるなど、</a:t>
            </a:r>
            <a:r>
              <a:rPr lang="ja-JP" altLang="ja-JP" sz="1600" b="1" dirty="0">
                <a:latin typeface="Meiryo UI" panose="020B0604030504040204" pitchFamily="50" charset="-128"/>
                <a:ea typeface="Meiryo UI" panose="020B0604030504040204" pitchFamily="50" charset="-128"/>
              </a:rPr>
              <a:t>利用者の負担がゼロ</a:t>
            </a:r>
            <a:r>
              <a:rPr lang="ja-JP" altLang="ja-JP" sz="1600" dirty="0">
                <a:latin typeface="Meiryo UI" panose="020B0604030504040204" pitchFamily="50" charset="-128"/>
                <a:ea typeface="Meiryo UI" panose="020B0604030504040204" pitchFamily="50" charset="-128"/>
              </a:rPr>
              <a:t>の場合</a:t>
            </a:r>
            <a:endParaRPr lang="en-US" altLang="ja-JP" sz="1600" dirty="0">
              <a:latin typeface="Meiryo UI" panose="020B0604030504040204" pitchFamily="50" charset="-128"/>
              <a:ea typeface="Meiryo UI" panose="020B0604030504040204" pitchFamily="50" charset="-128"/>
            </a:endParaRPr>
          </a:p>
          <a:p>
            <a:pPr marL="0" indent="0">
              <a:lnSpc>
                <a:spcPct val="110000"/>
              </a:lnSpc>
              <a:buNone/>
            </a:pPr>
            <a:r>
              <a:rPr lang="ja-JP" altLang="en-US" sz="1600" dirty="0">
                <a:latin typeface="Meiryo UI" panose="020B0604030504040204" pitchFamily="50" charset="-128"/>
                <a:ea typeface="Meiryo UI" panose="020B0604030504040204" pitchFamily="50" charset="-128"/>
              </a:rPr>
              <a:t>　　　２　</a:t>
            </a:r>
            <a:r>
              <a:rPr lang="ja-JP" altLang="ja-JP" sz="1600" b="1" dirty="0">
                <a:latin typeface="Meiryo UI" panose="020B0604030504040204" pitchFamily="50" charset="-128"/>
                <a:ea typeface="Meiryo UI" panose="020B0604030504040204" pitchFamily="50" charset="-128"/>
              </a:rPr>
              <a:t>自家輸送</a:t>
            </a:r>
            <a:r>
              <a:rPr lang="ja-JP" altLang="ja-JP" sz="1600" dirty="0">
                <a:latin typeface="Meiryo UI" panose="020B0604030504040204" pitchFamily="50" charset="-128"/>
                <a:ea typeface="Meiryo UI" panose="020B0604030504040204" pitchFamily="50" charset="-128"/>
              </a:rPr>
              <a:t>の場合</a:t>
            </a:r>
            <a:endParaRPr lang="en-US" altLang="ja-JP" sz="1600" dirty="0">
              <a:latin typeface="Meiryo UI" panose="020B0604030504040204" pitchFamily="50" charset="-128"/>
              <a:ea typeface="Meiryo UI" panose="020B0604030504040204" pitchFamily="50" charset="-128"/>
            </a:endParaRPr>
          </a:p>
          <a:p>
            <a:pPr marL="0" indent="0">
              <a:lnSpc>
                <a:spcPct val="110000"/>
              </a:lnSpc>
              <a:buNone/>
            </a:pPr>
            <a:r>
              <a:rPr lang="ja-JP" altLang="en-US" sz="1600" dirty="0">
                <a:latin typeface="Meiryo UI" panose="020B0604030504040204" pitchFamily="50" charset="-128"/>
                <a:ea typeface="Meiryo UI" panose="020B0604030504040204" pitchFamily="50" charset="-128"/>
              </a:rPr>
              <a:t>　　　３</a:t>
            </a:r>
            <a:r>
              <a:rPr lang="en-US" altLang="ja-JP" sz="1600" dirty="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子どもの預かりや</a:t>
            </a:r>
            <a:r>
              <a:rPr lang="ja-JP" altLang="ja-JP" sz="1600" b="1" dirty="0">
                <a:latin typeface="Meiryo UI" panose="020B0604030504040204" pitchFamily="50" charset="-128"/>
                <a:ea typeface="Meiryo UI" panose="020B0604030504040204" pitchFamily="50" charset="-128"/>
              </a:rPr>
              <a:t>家事身辺援助等のサービスと一体</a:t>
            </a:r>
            <a:r>
              <a:rPr lang="ja-JP" altLang="en-US" sz="1600" b="1" dirty="0">
                <a:latin typeface="Meiryo UI" panose="020B0604030504040204" pitchFamily="50" charset="-128"/>
                <a:ea typeface="Meiryo UI" panose="020B0604030504040204" pitchFamily="50" charset="-128"/>
              </a:rPr>
              <a:t>的に行われる</a:t>
            </a:r>
            <a:r>
              <a:rPr lang="ja-JP" altLang="ja-JP" sz="1600" dirty="0">
                <a:latin typeface="Meiryo UI" panose="020B0604030504040204" pitchFamily="50" charset="-128"/>
                <a:ea typeface="Meiryo UI" panose="020B0604030504040204" pitchFamily="50" charset="-128"/>
              </a:rPr>
              <a:t>場合</a:t>
            </a:r>
            <a:endParaRPr lang="en-US" altLang="ja-JP" sz="1600" dirty="0">
              <a:latin typeface="Meiryo UI" panose="020B0604030504040204" pitchFamily="50" charset="-128"/>
              <a:ea typeface="Meiryo UI" panose="020B0604030504040204" pitchFamily="50" charset="-128"/>
            </a:endParaRPr>
          </a:p>
          <a:p>
            <a:pPr marL="0" indent="0">
              <a:lnSpc>
                <a:spcPct val="110000"/>
              </a:lnSpc>
              <a:buNone/>
            </a:pPr>
            <a:r>
              <a:rPr lang="ja-JP" altLang="en-US" sz="1600" dirty="0">
                <a:latin typeface="Meiryo UI" panose="020B0604030504040204" pitchFamily="50" charset="-128"/>
                <a:ea typeface="Meiryo UI" panose="020B0604030504040204" pitchFamily="50" charset="-128"/>
              </a:rPr>
              <a:t>　　　４　非営利法人等の使用車両の購入費や維持費を市町村が補助する場合</a:t>
            </a:r>
            <a:r>
              <a:rPr lang="en-US" altLang="ja-JP" sz="1600" dirty="0">
                <a:latin typeface="Meiryo UI" panose="020B0604030504040204" pitchFamily="50" charset="-128"/>
                <a:ea typeface="Meiryo UI" panose="020B0604030504040204" pitchFamily="50" charset="-128"/>
              </a:rPr>
              <a:t> </a:t>
            </a:r>
          </a:p>
          <a:p>
            <a:pPr marL="0" indent="0">
              <a:lnSpc>
                <a:spcPct val="110000"/>
              </a:lnSpc>
              <a:buNone/>
            </a:pPr>
            <a:r>
              <a:rPr lang="ja-JP" altLang="en-US" sz="1600" dirty="0">
                <a:latin typeface="Meiryo UI" panose="020B0604030504040204" pitchFamily="50" charset="-128"/>
                <a:ea typeface="Meiryo UI" panose="020B0604030504040204" pitchFamily="50" charset="-128"/>
              </a:rPr>
              <a:t>　　　５　介護保険財源からドライバーにボランティアポイントが付与される場合</a:t>
            </a:r>
            <a:endParaRPr lang="en-US" altLang="ja-JP" sz="1600" dirty="0">
              <a:latin typeface="Meiryo UI" panose="020B0604030504040204" pitchFamily="50" charset="-128"/>
              <a:ea typeface="Meiryo UI" panose="020B0604030504040204" pitchFamily="50" charset="-128"/>
            </a:endParaRPr>
          </a:p>
          <a:p>
            <a:pPr marL="0" indent="0">
              <a:lnSpc>
                <a:spcPct val="110000"/>
              </a:lnSpc>
              <a:buNone/>
            </a:pPr>
            <a:r>
              <a:rPr lang="ja-JP" altLang="en-US" sz="1600" dirty="0">
                <a:latin typeface="Meiryo UI" panose="020B0604030504040204" pitchFamily="50" charset="-128"/>
                <a:ea typeface="Meiryo UI" panose="020B0604030504040204" pitchFamily="50" charset="-128"/>
              </a:rPr>
              <a:t>　　　６　利用者の所有車両で送迎を行う場合</a:t>
            </a:r>
            <a:endParaRPr lang="ja-JP" altLang="ja-JP" sz="1600" dirty="0">
              <a:latin typeface="Meiryo UI" panose="020B0604030504040204" pitchFamily="50" charset="-128"/>
              <a:ea typeface="Meiryo UI" panose="020B0604030504040204" pitchFamily="50" charset="-128"/>
            </a:endParaRPr>
          </a:p>
          <a:p>
            <a:pPr marL="0" indent="0">
              <a:buNone/>
            </a:pPr>
            <a:endParaRPr lang="ja-JP" altLang="ja-JP" sz="1600" dirty="0">
              <a:latin typeface="Meiryo UI" panose="020B0604030504040204" pitchFamily="50" charset="-128"/>
              <a:ea typeface="Meiryo UI" panose="020B0604030504040204" pitchFamily="50" charset="-128"/>
            </a:endParaRPr>
          </a:p>
          <a:p>
            <a:pPr marL="0" indent="0">
              <a:buNone/>
            </a:pPr>
            <a:endParaRPr lang="en-US" altLang="ja-JP" sz="1600" b="1" dirty="0">
              <a:latin typeface="Meiryo UI" panose="020B0604030504040204" pitchFamily="50" charset="-128"/>
              <a:ea typeface="Meiryo UI" panose="020B0604030504040204" pitchFamily="50" charset="-128"/>
            </a:endParaRPr>
          </a:p>
          <a:p>
            <a:pPr marL="0" indent="0">
              <a:buNone/>
            </a:pPr>
            <a:endParaRPr lang="ja-JP"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ja-JP"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0">
              <a:buNone/>
            </a:pPr>
            <a:endParaRPr kumimoji="1" lang="ja-JP" altLang="en-US" sz="1600" dirty="0"/>
          </a:p>
        </p:txBody>
      </p:sp>
      <p:sp>
        <p:nvSpPr>
          <p:cNvPr id="4" name="スライド番号プレースホルダー 3"/>
          <p:cNvSpPr>
            <a:spLocks noGrp="1"/>
          </p:cNvSpPr>
          <p:nvPr>
            <p:ph type="sldNum" sz="quarter" idx="12"/>
          </p:nvPr>
        </p:nvSpPr>
        <p:spPr/>
        <p:txBody>
          <a:bodyPr/>
          <a:lstStyle/>
          <a:p>
            <a:fld id="{54D59273-CF6A-4105-986B-03FD5A07102F}" type="slidenum">
              <a:rPr kumimoji="1" lang="ja-JP" altLang="en-US" smtClean="0"/>
              <a:t>35</a:t>
            </a:fld>
            <a:endParaRPr kumimoji="1" lang="ja-JP" altLang="en-US"/>
          </a:p>
        </p:txBody>
      </p:sp>
      <p:pic>
        <p:nvPicPr>
          <p:cNvPr id="8" name="図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flipH="1">
            <a:off x="7532640" y="5537171"/>
            <a:ext cx="982710" cy="665715"/>
          </a:xfrm>
          <a:prstGeom prst="rect">
            <a:avLst/>
          </a:prstGeom>
        </p:spPr>
      </p:pic>
      <p:sp>
        <p:nvSpPr>
          <p:cNvPr id="11" name="正方形/長方形 10"/>
          <p:cNvSpPr/>
          <p:nvPr/>
        </p:nvSpPr>
        <p:spPr>
          <a:xfrm>
            <a:off x="630348" y="1022316"/>
            <a:ext cx="7724737" cy="276999"/>
          </a:xfrm>
          <a:prstGeom prst="rect">
            <a:avLst/>
          </a:prstGeom>
        </p:spPr>
        <p:txBody>
          <a:bodyPr wrap="square">
            <a:spAutoFit/>
          </a:bodyPr>
          <a:lstStyle/>
          <a:p>
            <a:r>
              <a:rPr lang="ja-JP" altLang="en-US" sz="1200" b="1" dirty="0">
                <a:latin typeface="Meiryo UI" panose="020B0604030504040204" pitchFamily="50" charset="-128"/>
                <a:ea typeface="Meiryo UI" panose="020B0604030504040204" pitchFamily="50" charset="-128"/>
              </a:rPr>
              <a:t>国土交通省 </a:t>
            </a:r>
            <a:r>
              <a:rPr lang="ja-JP" altLang="en-US" sz="1200" b="1" dirty="0">
                <a:solidFill>
                  <a:srgbClr val="C00000"/>
                </a:solidFill>
                <a:latin typeface="Meiryo UI" panose="020B0604030504040204" pitchFamily="50" charset="-128"/>
                <a:ea typeface="Meiryo UI" panose="020B0604030504040204" pitchFamily="50" charset="-128"/>
              </a:rPr>
              <a:t>通達</a:t>
            </a:r>
            <a:r>
              <a:rPr lang="ja-JP" altLang="en-US" sz="1200" dirty="0">
                <a:solidFill>
                  <a:srgbClr val="C00000"/>
                </a:solidFill>
                <a:latin typeface="Meiryo UI" panose="020B0604030504040204" pitchFamily="50" charset="-128"/>
                <a:ea typeface="Meiryo UI" panose="020B0604030504040204" pitchFamily="50" charset="-128"/>
              </a:rPr>
              <a:t>（事務連絡</a:t>
            </a:r>
            <a:r>
              <a:rPr lang="en-US" altLang="ja-JP" sz="1200" dirty="0">
                <a:solidFill>
                  <a:srgbClr val="C00000"/>
                </a:solidFill>
                <a:latin typeface="Meiryo UI" panose="020B0604030504040204" pitchFamily="50" charset="-128"/>
                <a:ea typeface="Meiryo UI" panose="020B0604030504040204" pitchFamily="50" charset="-128"/>
              </a:rPr>
              <a:t>/</a:t>
            </a:r>
            <a:r>
              <a:rPr lang="ja-JP" altLang="en-US" sz="1200" dirty="0">
                <a:solidFill>
                  <a:srgbClr val="C00000"/>
                </a:solidFill>
                <a:latin typeface="Meiryo UI" panose="020B0604030504040204" pitchFamily="50" charset="-128"/>
                <a:ea typeface="Meiryo UI" panose="020B0604030504040204" pitchFamily="50" charset="-128"/>
              </a:rPr>
              <a:t>平成</a:t>
            </a:r>
            <a:r>
              <a:rPr lang="en-US" altLang="ja-JP" sz="1200" dirty="0">
                <a:solidFill>
                  <a:srgbClr val="C00000"/>
                </a:solidFill>
                <a:latin typeface="Meiryo UI" panose="020B0604030504040204" pitchFamily="50" charset="-128"/>
                <a:ea typeface="Meiryo UI" panose="020B0604030504040204" pitchFamily="50" charset="-128"/>
              </a:rPr>
              <a:t>18</a:t>
            </a:r>
            <a:r>
              <a:rPr lang="ja-JP" altLang="en-US" sz="1200" dirty="0">
                <a:solidFill>
                  <a:srgbClr val="C00000"/>
                </a:solidFill>
                <a:latin typeface="Meiryo UI" panose="020B0604030504040204" pitchFamily="50" charset="-128"/>
                <a:ea typeface="Meiryo UI" panose="020B0604030504040204" pitchFamily="50" charset="-128"/>
              </a:rPr>
              <a:t>年➡ </a:t>
            </a:r>
            <a:r>
              <a:rPr lang="ja-JP" altLang="en-US" sz="1200" b="1" dirty="0">
                <a:solidFill>
                  <a:srgbClr val="C00000"/>
                </a:solidFill>
                <a:latin typeface="Meiryo UI" panose="020B0604030504040204" pitchFamily="50" charset="-128"/>
                <a:ea typeface="Meiryo UI" panose="020B0604030504040204" pitchFamily="50" charset="-128"/>
              </a:rPr>
              <a:t>一部改正</a:t>
            </a:r>
            <a:r>
              <a:rPr lang="en-US" altLang="ja-JP" sz="1200" b="1" dirty="0">
                <a:solidFill>
                  <a:srgbClr val="C00000"/>
                </a:solidFill>
                <a:latin typeface="Meiryo UI" panose="020B0604030504040204" pitchFamily="50" charset="-128"/>
                <a:ea typeface="Meiryo UI" panose="020B0604030504040204" pitchFamily="50" charset="-128"/>
              </a:rPr>
              <a:t>/</a:t>
            </a:r>
            <a:r>
              <a:rPr lang="ja-JP" altLang="en-US" sz="1200" b="1" dirty="0">
                <a:solidFill>
                  <a:srgbClr val="C00000"/>
                </a:solidFill>
                <a:latin typeface="Meiryo UI" panose="020B0604030504040204" pitchFamily="50" charset="-128"/>
                <a:ea typeface="Meiryo UI" panose="020B0604030504040204" pitchFamily="50" charset="-128"/>
              </a:rPr>
              <a:t>平成</a:t>
            </a:r>
            <a:r>
              <a:rPr lang="en-US" altLang="ja-JP" sz="1200" b="1" dirty="0">
                <a:solidFill>
                  <a:srgbClr val="C00000"/>
                </a:solidFill>
                <a:latin typeface="Meiryo UI" panose="020B0604030504040204" pitchFamily="50" charset="-128"/>
                <a:ea typeface="Meiryo UI" panose="020B0604030504040204" pitchFamily="50" charset="-128"/>
              </a:rPr>
              <a:t>30</a:t>
            </a:r>
            <a:r>
              <a:rPr lang="ja-JP" altLang="en-US" sz="1200" b="1" dirty="0">
                <a:solidFill>
                  <a:srgbClr val="C00000"/>
                </a:solidFill>
                <a:latin typeface="Meiryo UI" panose="020B0604030504040204" pitchFamily="50" charset="-128"/>
                <a:ea typeface="Meiryo UI" panose="020B0604030504040204" pitchFamily="50" charset="-128"/>
              </a:rPr>
              <a:t>年</a:t>
            </a:r>
            <a:r>
              <a:rPr lang="en-US" altLang="ja-JP" sz="1200" b="1" dirty="0">
                <a:solidFill>
                  <a:srgbClr val="C00000"/>
                </a:solidFill>
                <a:latin typeface="Meiryo UI" panose="020B0604030504040204" pitchFamily="50" charset="-128"/>
                <a:ea typeface="Meiryo UI" panose="020B0604030504040204" pitchFamily="50" charset="-128"/>
              </a:rPr>
              <a:t>3</a:t>
            </a:r>
            <a:r>
              <a:rPr lang="ja-JP" altLang="en-US" sz="1200" b="1" dirty="0">
                <a:solidFill>
                  <a:srgbClr val="C00000"/>
                </a:solidFill>
                <a:latin typeface="Meiryo UI" panose="020B0604030504040204" pitchFamily="50" charset="-128"/>
                <a:ea typeface="Meiryo UI" panose="020B0604030504040204" pitchFamily="50" charset="-128"/>
              </a:rPr>
              <a:t>月</a:t>
            </a:r>
            <a:r>
              <a:rPr lang="en-US" altLang="ja-JP" sz="1200" b="1" dirty="0">
                <a:solidFill>
                  <a:srgbClr val="C00000"/>
                </a:solidFill>
                <a:latin typeface="Meiryo UI" panose="020B0604030504040204" pitchFamily="50" charset="-128"/>
                <a:ea typeface="Meiryo UI" panose="020B0604030504040204" pitchFamily="50" charset="-128"/>
              </a:rPr>
              <a:t>30</a:t>
            </a:r>
            <a:r>
              <a:rPr lang="ja-JP" altLang="en-US" sz="1200" b="1" dirty="0">
                <a:solidFill>
                  <a:srgbClr val="C00000"/>
                </a:solidFill>
                <a:latin typeface="Meiryo UI" panose="020B0604030504040204" pitchFamily="50" charset="-128"/>
                <a:ea typeface="Meiryo UI" panose="020B0604030504040204" pitchFamily="50" charset="-128"/>
              </a:rPr>
              <a:t>日</a:t>
            </a:r>
            <a:r>
              <a:rPr lang="ja-JP" altLang="en-US" sz="1200" b="1" dirty="0">
                <a:solidFill>
                  <a:srgbClr val="00B050"/>
                </a:solidFill>
                <a:latin typeface="Meiryo UI" panose="020B0604030504040204" pitchFamily="50" charset="-128"/>
                <a:ea typeface="Meiryo UI" panose="020B0604030504040204" pitchFamily="50" charset="-128"/>
              </a:rPr>
              <a:t>⇒一部改正</a:t>
            </a:r>
            <a:r>
              <a:rPr lang="en-US" altLang="ja-JP" sz="1200" b="1" dirty="0">
                <a:solidFill>
                  <a:srgbClr val="00B050"/>
                </a:solidFill>
                <a:latin typeface="Meiryo UI" panose="020B0604030504040204" pitchFamily="50" charset="-128"/>
                <a:ea typeface="Meiryo UI" panose="020B0604030504040204" pitchFamily="50" charset="-128"/>
              </a:rPr>
              <a:t>/</a:t>
            </a:r>
            <a:r>
              <a:rPr lang="ja-JP" altLang="en-US" sz="1200" b="1" dirty="0">
                <a:solidFill>
                  <a:srgbClr val="00B050"/>
                </a:solidFill>
                <a:latin typeface="Meiryo UI" panose="020B0604030504040204" pitchFamily="50" charset="-128"/>
                <a:ea typeface="Meiryo UI" panose="020B0604030504040204" pitchFamily="50" charset="-128"/>
              </a:rPr>
              <a:t>令和</a:t>
            </a:r>
            <a:r>
              <a:rPr lang="en-US" altLang="ja-JP" sz="1200" b="1" dirty="0">
                <a:solidFill>
                  <a:srgbClr val="00B050"/>
                </a:solidFill>
                <a:latin typeface="Meiryo UI" panose="020B0604030504040204" pitchFamily="50" charset="-128"/>
                <a:ea typeface="Meiryo UI" panose="020B0604030504040204" pitchFamily="50" charset="-128"/>
              </a:rPr>
              <a:t>2</a:t>
            </a:r>
            <a:r>
              <a:rPr lang="ja-JP" altLang="en-US" sz="1200" b="1" dirty="0">
                <a:solidFill>
                  <a:srgbClr val="00B050"/>
                </a:solidFill>
                <a:latin typeface="Meiryo UI" panose="020B0604030504040204" pitchFamily="50" charset="-128"/>
                <a:ea typeface="Meiryo UI" panose="020B0604030504040204" pitchFamily="50" charset="-128"/>
              </a:rPr>
              <a:t>年</a:t>
            </a:r>
            <a:r>
              <a:rPr lang="en-US" altLang="ja-JP" sz="1200" b="1" dirty="0">
                <a:solidFill>
                  <a:srgbClr val="00B050"/>
                </a:solidFill>
                <a:latin typeface="Meiryo UI" panose="020B0604030504040204" pitchFamily="50" charset="-128"/>
                <a:ea typeface="Meiryo UI" panose="020B0604030504040204" pitchFamily="50" charset="-128"/>
              </a:rPr>
              <a:t>3</a:t>
            </a:r>
            <a:r>
              <a:rPr lang="ja-JP" altLang="en-US" sz="1200" b="1" dirty="0">
                <a:solidFill>
                  <a:srgbClr val="00B050"/>
                </a:solidFill>
                <a:latin typeface="Meiryo UI" panose="020B0604030504040204" pitchFamily="50" charset="-128"/>
                <a:ea typeface="Meiryo UI" panose="020B0604030504040204" pitchFamily="50" charset="-128"/>
              </a:rPr>
              <a:t>月</a:t>
            </a:r>
            <a:r>
              <a:rPr lang="en-US" altLang="ja-JP" sz="1200" b="1" dirty="0">
                <a:solidFill>
                  <a:srgbClr val="00B050"/>
                </a:solidFill>
                <a:latin typeface="Meiryo UI" panose="020B0604030504040204" pitchFamily="50" charset="-128"/>
                <a:ea typeface="Meiryo UI" panose="020B0604030504040204" pitchFamily="50" charset="-128"/>
              </a:rPr>
              <a:t>31</a:t>
            </a:r>
            <a:r>
              <a:rPr lang="ja-JP" altLang="en-US" sz="1200" b="1" dirty="0">
                <a:solidFill>
                  <a:srgbClr val="00B050"/>
                </a:solidFill>
                <a:latin typeface="Meiryo UI" panose="020B0604030504040204" pitchFamily="50" charset="-128"/>
                <a:ea typeface="Meiryo UI" panose="020B0604030504040204" pitchFamily="50" charset="-128"/>
              </a:rPr>
              <a:t>日</a:t>
            </a:r>
            <a:r>
              <a:rPr lang="ja-JP" altLang="en-US" sz="1200" dirty="0">
                <a:solidFill>
                  <a:srgbClr val="C00000"/>
                </a:solidFill>
                <a:latin typeface="Meiryo UI" panose="020B0604030504040204" pitchFamily="50" charset="-128"/>
                <a:ea typeface="Meiryo UI" panose="020B0604030504040204" pitchFamily="50" charset="-128"/>
              </a:rPr>
              <a:t>）</a:t>
            </a:r>
            <a:endParaRPr lang="en-US" altLang="ja-JP" sz="1200" dirty="0">
              <a:solidFill>
                <a:srgbClr val="C00000"/>
              </a:solidFill>
              <a:latin typeface="Meiryo UI" panose="020B0604030504040204" pitchFamily="50" charset="-128"/>
              <a:ea typeface="Meiryo UI" panose="020B0604030504040204" pitchFamily="50" charset="-128"/>
            </a:endParaRPr>
          </a:p>
        </p:txBody>
      </p:sp>
      <p:sp>
        <p:nvSpPr>
          <p:cNvPr id="2" name="正方形/長方形 1"/>
          <p:cNvSpPr/>
          <p:nvPr/>
        </p:nvSpPr>
        <p:spPr>
          <a:xfrm>
            <a:off x="448277" y="354634"/>
            <a:ext cx="8247445" cy="641231"/>
          </a:xfrm>
          <a:prstGeom prst="rect">
            <a:avLst/>
          </a:prstGeom>
          <a:solidFill>
            <a:schemeClr val="accent6">
              <a:lumMod val="40000"/>
              <a:lumOff val="60000"/>
            </a:schemeClr>
          </a:solidFill>
          <a:effectLst/>
        </p:spPr>
        <p:style>
          <a:lnRef idx="3">
            <a:schemeClr val="lt1"/>
          </a:lnRef>
          <a:fillRef idx="1">
            <a:schemeClr val="accent5"/>
          </a:fillRef>
          <a:effectRef idx="1">
            <a:schemeClr val="accent5"/>
          </a:effectRef>
          <a:fontRef idx="minor">
            <a:schemeClr val="lt1"/>
          </a:fontRef>
        </p:style>
        <p:txBody>
          <a:bodyPr vert="horz" lIns="51435" tIns="25717" rIns="51435" bIns="25717" rtlCol="0" anchor="ctr">
            <a:normAutofit/>
          </a:bodyPr>
          <a:lstStyle/>
          <a:p>
            <a:pPr>
              <a:lnSpc>
                <a:spcPct val="90000"/>
              </a:lnSpc>
              <a:spcBef>
                <a:spcPct val="0"/>
              </a:spcBef>
            </a:pPr>
            <a:r>
              <a:rPr lang="ja-JP" altLang="en-US" sz="2371" dirty="0">
                <a:solidFill>
                  <a:schemeClr val="tx1"/>
                </a:solidFill>
                <a:latin typeface="Meiryo UI" panose="020B0604030504040204" pitchFamily="50" charset="-128"/>
                <a:ea typeface="Meiryo UI" panose="020B0604030504040204" pitchFamily="50" charset="-128"/>
              </a:rPr>
              <a:t>道路運送法上の許可・登録が不要の移動支援</a:t>
            </a:r>
          </a:p>
        </p:txBody>
      </p:sp>
    </p:spTree>
    <p:extLst>
      <p:ext uri="{BB962C8B-B14F-4D97-AF65-F5344CB8AC3E}">
        <p14:creationId xmlns:p14="http://schemas.microsoft.com/office/powerpoint/2010/main" val="39722678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D192722-F18A-4C0E-A437-BCE3241273D2}"/>
              </a:ext>
            </a:extLst>
          </p:cNvPr>
          <p:cNvSpPr>
            <a:spLocks noGrp="1"/>
          </p:cNvSpPr>
          <p:nvPr>
            <p:ph type="title"/>
          </p:nvPr>
        </p:nvSpPr>
        <p:spPr>
          <a:xfrm>
            <a:off x="327461" y="409927"/>
            <a:ext cx="5829300" cy="549717"/>
          </a:xfrm>
          <a:solidFill>
            <a:schemeClr val="accent6">
              <a:lumMod val="40000"/>
              <a:lumOff val="60000"/>
            </a:schemeClr>
          </a:solidFill>
          <a:effectLst/>
        </p:spPr>
        <p:style>
          <a:lnRef idx="3">
            <a:schemeClr val="lt1"/>
          </a:lnRef>
          <a:fillRef idx="1">
            <a:schemeClr val="accent5"/>
          </a:fillRef>
          <a:effectRef idx="1">
            <a:schemeClr val="accent5"/>
          </a:effectRef>
          <a:fontRef idx="minor">
            <a:schemeClr val="lt1"/>
          </a:fontRef>
        </p:style>
        <p:txBody>
          <a:bodyPr vert="horz" lIns="51435" tIns="25717" rIns="51435" bIns="25717" rtlCol="0" anchor="ctr">
            <a:normAutofit/>
          </a:bodyPr>
          <a:lstStyle/>
          <a:p>
            <a:pPr defTabSz="774222"/>
            <a:r>
              <a:rPr lang="ja-JP" altLang="en-US" sz="2371" dirty="0">
                <a:solidFill>
                  <a:schemeClr val="tx1"/>
                </a:solidFill>
                <a:latin typeface="Meiryo UI" panose="020B0604030504040204" pitchFamily="50" charset="-128"/>
                <a:ea typeface="Meiryo UI" panose="020B0604030504040204" pitchFamily="50" charset="-128"/>
              </a:rPr>
              <a:t>許可・登録を要しない運送で行うとき（現状）　</a:t>
            </a:r>
          </a:p>
        </p:txBody>
      </p:sp>
      <p:sp>
        <p:nvSpPr>
          <p:cNvPr id="3" name="コンテンツ プレースホルダー 2">
            <a:extLst>
              <a:ext uri="{FF2B5EF4-FFF2-40B4-BE49-F238E27FC236}">
                <a16:creationId xmlns:a16="http://schemas.microsoft.com/office/drawing/2014/main" id="{7638683A-3477-44CB-A293-256259D7DC0C}"/>
              </a:ext>
            </a:extLst>
          </p:cNvPr>
          <p:cNvSpPr>
            <a:spLocks noGrp="1"/>
          </p:cNvSpPr>
          <p:nvPr>
            <p:ph idx="1"/>
          </p:nvPr>
        </p:nvSpPr>
        <p:spPr>
          <a:xfrm>
            <a:off x="327461" y="1788140"/>
            <a:ext cx="2999855" cy="4136616"/>
          </a:xfrm>
        </p:spPr>
        <p:txBody>
          <a:bodyPr>
            <a:noAutofit/>
          </a:bodyPr>
          <a:lstStyle/>
          <a:p>
            <a:r>
              <a:rPr lang="ja-JP" altLang="en-US" sz="1800" b="1" dirty="0">
                <a:latin typeface="Meiryo UI" panose="020B0604030504040204" pitchFamily="50" charset="-128"/>
                <a:ea typeface="Meiryo UI" panose="020B0604030504040204" pitchFamily="50" charset="-128"/>
              </a:rPr>
              <a:t>自発的な謝金や寄付　</a:t>
            </a:r>
            <a:endParaRPr lang="en-US" altLang="ja-JP" sz="1800" b="1" dirty="0">
              <a:latin typeface="Meiryo UI" panose="020B0604030504040204" pitchFamily="50" charset="-128"/>
              <a:ea typeface="Meiryo UI" panose="020B0604030504040204" pitchFamily="50" charset="-128"/>
            </a:endParaRPr>
          </a:p>
          <a:p>
            <a:r>
              <a:rPr lang="ja-JP" altLang="en-US" sz="1800" b="1" dirty="0">
                <a:latin typeface="Meiryo UI" panose="020B0604030504040204" pitchFamily="50" charset="-128"/>
                <a:ea typeface="Meiryo UI" panose="020B0604030504040204" pitchFamily="50" charset="-128"/>
              </a:rPr>
              <a:t>ガソリン代実費</a:t>
            </a:r>
            <a:r>
              <a:rPr lang="ja-JP" altLang="en-US" sz="1800" dirty="0">
                <a:latin typeface="Meiryo UI" panose="020B0604030504040204" pitchFamily="50" charset="-128"/>
                <a:ea typeface="Meiryo UI" panose="020B0604030504040204" pitchFamily="50" charset="-128"/>
              </a:rPr>
              <a:t>・道路通行料・有料駐車場代</a:t>
            </a:r>
            <a:endParaRPr lang="en-US" altLang="ja-JP" sz="1800" dirty="0">
              <a:latin typeface="Meiryo UI" panose="020B0604030504040204" pitchFamily="50" charset="-128"/>
              <a:ea typeface="Meiryo UI" panose="020B0604030504040204" pitchFamily="50" charset="-128"/>
            </a:endParaRPr>
          </a:p>
          <a:p>
            <a:r>
              <a:rPr lang="ja-JP" altLang="en-US" sz="1800" b="1" dirty="0">
                <a:latin typeface="Meiryo UI" panose="020B0604030504040204" pitchFamily="50" charset="-128"/>
                <a:ea typeface="Meiryo UI" panose="020B0604030504040204" pitchFamily="50" charset="-128"/>
              </a:rPr>
              <a:t>付添にかかわる人件費</a:t>
            </a:r>
            <a:endParaRPr lang="en-US" altLang="ja-JP" sz="1800" b="1" dirty="0">
              <a:latin typeface="Meiryo UI" panose="020B0604030504040204" pitchFamily="50" charset="-128"/>
              <a:ea typeface="Meiryo UI" panose="020B0604030504040204" pitchFamily="50" charset="-128"/>
            </a:endParaRPr>
          </a:p>
          <a:p>
            <a:pPr marL="0" indent="0">
              <a:buNone/>
            </a:pPr>
            <a:r>
              <a:rPr lang="ja-JP" altLang="en-US" sz="1355" dirty="0">
                <a:latin typeface="Meiryo UI" panose="020B0604030504040204" pitchFamily="50" charset="-128"/>
                <a:ea typeface="Meiryo UI" panose="020B0604030504040204" pitchFamily="50" charset="-128"/>
              </a:rPr>
              <a:t>　・運転行為は</a:t>
            </a:r>
            <a:r>
              <a:rPr lang="en-US" altLang="ja-JP" sz="1355" dirty="0">
                <a:latin typeface="Meiryo UI" panose="020B0604030504040204" pitchFamily="50" charset="-128"/>
                <a:ea typeface="Meiryo UI" panose="020B0604030504040204" pitchFamily="50" charset="-128"/>
              </a:rPr>
              <a:t>×</a:t>
            </a:r>
            <a:r>
              <a:rPr lang="ja-JP" altLang="en-US" sz="1355" dirty="0">
                <a:latin typeface="Meiryo UI" panose="020B0604030504040204" pitchFamily="50" charset="-128"/>
                <a:ea typeface="Meiryo UI" panose="020B0604030504040204" pitchFamily="50" charset="-128"/>
              </a:rPr>
              <a:t>　買物中の見守り〇</a:t>
            </a:r>
            <a:endParaRPr lang="en-US" altLang="ja-JP" sz="1355" dirty="0">
              <a:latin typeface="Meiryo UI" panose="020B0604030504040204" pitchFamily="50" charset="-128"/>
              <a:ea typeface="Meiryo UI" panose="020B0604030504040204" pitchFamily="50" charset="-128"/>
            </a:endParaRPr>
          </a:p>
          <a:p>
            <a:pPr marL="0" indent="0">
              <a:buNone/>
            </a:pPr>
            <a:r>
              <a:rPr lang="ja-JP" altLang="en-US" sz="1355" dirty="0">
                <a:latin typeface="Meiryo UI" panose="020B0604030504040204" pitchFamily="50" charset="-128"/>
                <a:ea typeface="Meiryo UI" panose="020B0604030504040204" pitchFamily="50" charset="-128"/>
              </a:rPr>
              <a:t>　・</a:t>
            </a:r>
            <a:r>
              <a:rPr lang="en-US" altLang="ja-JP" sz="1355" dirty="0">
                <a:latin typeface="Meiryo UI" panose="020B0604030504040204" pitchFamily="50" charset="-128"/>
                <a:ea typeface="Meiryo UI" panose="020B0604030504040204" pitchFamily="50" charset="-128"/>
              </a:rPr>
              <a:t>2</a:t>
            </a:r>
            <a:r>
              <a:rPr lang="ja-JP" altLang="en-US" sz="1355" dirty="0">
                <a:latin typeface="Meiryo UI" panose="020B0604030504040204" pitchFamily="50" charset="-128"/>
                <a:ea typeface="Meiryo UI" panose="020B0604030504040204" pitchFamily="50" charset="-128"/>
              </a:rPr>
              <a:t>人体制の付添は〇</a:t>
            </a:r>
            <a:endParaRPr lang="en-US" altLang="ja-JP" sz="1355" dirty="0">
              <a:latin typeface="Meiryo UI" panose="020B0604030504040204" pitchFamily="50" charset="-128"/>
              <a:ea typeface="Meiryo UI" panose="020B0604030504040204" pitchFamily="50" charset="-128"/>
            </a:endParaRPr>
          </a:p>
          <a:p>
            <a:pPr marL="0" indent="0">
              <a:buNone/>
            </a:pPr>
            <a:r>
              <a:rPr lang="ja-JP" altLang="en-US" sz="1800" b="1" dirty="0">
                <a:latin typeface="Meiryo UI" panose="020B0604030504040204" pitchFamily="50" charset="-128"/>
                <a:ea typeface="Meiryo UI" panose="020B0604030504040204" pitchFamily="50" charset="-128"/>
              </a:rPr>
              <a:t>・生活支援と同じ料金体系による支援</a:t>
            </a:r>
            <a:r>
              <a:rPr lang="ja-JP" altLang="en-US" sz="1350" dirty="0">
                <a:latin typeface="Meiryo UI" panose="020B0604030504040204" pitchFamily="50" charset="-128"/>
                <a:ea typeface="Meiryo UI" panose="020B0604030504040204" pitchFamily="50" charset="-128"/>
              </a:rPr>
              <a:t>　</a:t>
            </a:r>
            <a:endParaRPr lang="en-US" altLang="ja-JP" sz="1350" dirty="0">
              <a:latin typeface="Meiryo UI" panose="020B0604030504040204" pitchFamily="50" charset="-128"/>
              <a:ea typeface="Meiryo UI" panose="020B0604030504040204" pitchFamily="50" charset="-128"/>
            </a:endParaRPr>
          </a:p>
          <a:p>
            <a:pPr marL="0" indent="0">
              <a:buNone/>
            </a:pPr>
            <a:r>
              <a:rPr lang="en-US" altLang="ja-JP" sz="1350" dirty="0">
                <a:latin typeface="Meiryo UI" panose="020B0604030504040204" pitchFamily="50" charset="-128"/>
                <a:ea typeface="Meiryo UI" panose="020B0604030504040204" pitchFamily="50" charset="-128"/>
              </a:rPr>
              <a:t>※</a:t>
            </a:r>
            <a:r>
              <a:rPr lang="ja-JP" altLang="en-US" sz="1350" dirty="0">
                <a:latin typeface="Meiryo UI" panose="020B0604030504040204" pitchFamily="50" charset="-128"/>
                <a:ea typeface="Meiryo UI" panose="020B0604030504040204" pitchFamily="50" charset="-128"/>
              </a:rPr>
              <a:t>この場合ガソリン代実費の収受は</a:t>
            </a:r>
            <a:r>
              <a:rPr lang="en-US" altLang="ja-JP" sz="1350" b="1" dirty="0">
                <a:solidFill>
                  <a:srgbClr val="C00000"/>
                </a:solidFill>
                <a:latin typeface="Meiryo UI" panose="020B0604030504040204" pitchFamily="50" charset="-128"/>
                <a:ea typeface="Meiryo UI" panose="020B0604030504040204" pitchFamily="50" charset="-128"/>
              </a:rPr>
              <a:t>×</a:t>
            </a:r>
          </a:p>
          <a:p>
            <a:pPr marL="0" indent="0">
              <a:buNone/>
            </a:pPr>
            <a:r>
              <a:rPr lang="ja-JP" altLang="en-US" sz="1800" b="1" dirty="0">
                <a:latin typeface="Meiryo UI" panose="020B0604030504040204" pitchFamily="50" charset="-128"/>
                <a:ea typeface="Meiryo UI" panose="020B0604030504040204" pitchFamily="50" charset="-128"/>
              </a:rPr>
              <a:t>・利用調整に係る人件費</a:t>
            </a:r>
            <a:endParaRPr lang="en-US" altLang="ja-JP" sz="1800" b="1" dirty="0">
              <a:latin typeface="Meiryo UI" panose="020B0604030504040204" pitchFamily="50" charset="-128"/>
              <a:ea typeface="Meiryo UI" panose="020B0604030504040204" pitchFamily="50" charset="-128"/>
            </a:endParaRPr>
          </a:p>
          <a:p>
            <a:pPr marL="0" indent="0">
              <a:buNone/>
            </a:pPr>
            <a:r>
              <a:rPr lang="ja-JP" altLang="en-US" sz="1500" dirty="0">
                <a:latin typeface="Meiryo UI" panose="020B0604030504040204" pitchFamily="50" charset="-128"/>
                <a:ea typeface="Meiryo UI" panose="020B0604030504040204" pitchFamily="50" charset="-128"/>
              </a:rPr>
              <a:t>・</a:t>
            </a:r>
            <a:r>
              <a:rPr lang="en-US" altLang="ja-JP" sz="1500" dirty="0">
                <a:latin typeface="Meiryo UI" panose="020B0604030504040204" pitchFamily="50" charset="-128"/>
                <a:ea typeface="Meiryo UI" panose="020B0604030504040204" pitchFamily="50" charset="-128"/>
              </a:rPr>
              <a:t>(</a:t>
            </a:r>
            <a:r>
              <a:rPr lang="ja-JP" altLang="en-US" sz="1500" dirty="0">
                <a:latin typeface="Meiryo UI" panose="020B0604030504040204" pitchFamily="50" charset="-128"/>
                <a:ea typeface="Meiryo UI" panose="020B0604030504040204" pitchFamily="50" charset="-128"/>
              </a:rPr>
              <a:t>保険に係る費用は</a:t>
            </a:r>
            <a:r>
              <a:rPr lang="en-US" altLang="ja-JP" sz="1500" b="1" dirty="0">
                <a:solidFill>
                  <a:srgbClr val="C00000"/>
                </a:solidFill>
                <a:latin typeface="Meiryo UI" panose="020B0604030504040204" pitchFamily="50" charset="-128"/>
                <a:ea typeface="Meiryo UI" panose="020B0604030504040204" pitchFamily="50" charset="-128"/>
              </a:rPr>
              <a:t>×</a:t>
            </a:r>
            <a:r>
              <a:rPr lang="ja-JP" altLang="en-US" sz="1500" dirty="0">
                <a:latin typeface="Meiryo UI" panose="020B0604030504040204" pitchFamily="50" charset="-128"/>
                <a:ea typeface="Meiryo UI" panose="020B0604030504040204" pitchFamily="50" charset="-128"/>
              </a:rPr>
              <a:t>）</a:t>
            </a:r>
            <a:endParaRPr lang="en-US" altLang="ja-JP" sz="1500" dirty="0">
              <a:latin typeface="Meiryo UI" panose="020B0604030504040204" pitchFamily="50" charset="-128"/>
              <a:ea typeface="Meiryo UI" panose="020B0604030504040204" pitchFamily="50" charset="-128"/>
            </a:endParaRPr>
          </a:p>
          <a:p>
            <a:endParaRPr lang="ja-JP" altLang="en-US" sz="1800" dirty="0">
              <a:latin typeface="Meiryo UI" panose="020B0604030504040204" pitchFamily="50" charset="-128"/>
              <a:ea typeface="Meiryo UI" panose="020B0604030504040204" pitchFamily="50" charset="-128"/>
            </a:endParaRPr>
          </a:p>
        </p:txBody>
      </p:sp>
      <p:sp>
        <p:nvSpPr>
          <p:cNvPr id="6" name="テキスト ボックス 5">
            <a:extLst>
              <a:ext uri="{FF2B5EF4-FFF2-40B4-BE49-F238E27FC236}">
                <a16:creationId xmlns:a16="http://schemas.microsoft.com/office/drawing/2014/main" id="{2C3E5E91-E3FB-4AE9-BF8D-652FBB114BC4}"/>
              </a:ext>
            </a:extLst>
          </p:cNvPr>
          <p:cNvSpPr txBox="1"/>
          <p:nvPr/>
        </p:nvSpPr>
        <p:spPr>
          <a:xfrm>
            <a:off x="286744" y="1121129"/>
            <a:ext cx="2999855" cy="646331"/>
          </a:xfrm>
          <a:prstGeom prst="rect">
            <a:avLst/>
          </a:prstGeom>
          <a:noFill/>
        </p:spPr>
        <p:txBody>
          <a:bodyPr wrap="square">
            <a:spAutoFit/>
          </a:bodyPr>
          <a:lstStyle/>
          <a:p>
            <a:r>
              <a:rPr lang="ja-JP" altLang="en-US" b="1" dirty="0">
                <a:solidFill>
                  <a:srgbClr val="7030A0"/>
                </a:solidFill>
                <a:latin typeface="Meiryo UI" panose="020B0604030504040204" pitchFamily="50" charset="-128"/>
                <a:ea typeface="Meiryo UI" panose="020B0604030504040204" pitchFamily="50" charset="-128"/>
              </a:rPr>
              <a:t>利用者</a:t>
            </a:r>
            <a:r>
              <a:rPr lang="ja-JP" altLang="en-US" b="1" dirty="0">
                <a:latin typeface="Meiryo UI" panose="020B0604030504040204" pitchFamily="50" charset="-128"/>
                <a:ea typeface="Meiryo UI" panose="020B0604030504040204" pitchFamily="50" charset="-128"/>
              </a:rPr>
              <a:t>から</a:t>
            </a:r>
            <a:r>
              <a:rPr lang="ja-JP" altLang="en-US" b="1" dirty="0">
                <a:solidFill>
                  <a:srgbClr val="0070C0"/>
                </a:solidFill>
                <a:latin typeface="Meiryo UI" panose="020B0604030504040204" pitchFamily="50" charset="-128"/>
                <a:ea typeface="Meiryo UI" panose="020B0604030504040204" pitchFamily="50" charset="-128"/>
              </a:rPr>
              <a:t>団体</a:t>
            </a:r>
            <a:r>
              <a:rPr lang="ja-JP" altLang="en-US" b="1" dirty="0">
                <a:latin typeface="Meiryo UI" panose="020B0604030504040204" pitchFamily="50" charset="-128"/>
                <a:ea typeface="Meiryo UI" panose="020B0604030504040204" pitchFamily="50" charset="-128"/>
              </a:rPr>
              <a:t>が収受できるもの</a:t>
            </a:r>
            <a:endParaRPr lang="ja-JP" altLang="en-US" b="1" dirty="0"/>
          </a:p>
        </p:txBody>
      </p:sp>
      <p:sp>
        <p:nvSpPr>
          <p:cNvPr id="7" name="コンテンツ プレースホルダー 2">
            <a:extLst>
              <a:ext uri="{FF2B5EF4-FFF2-40B4-BE49-F238E27FC236}">
                <a16:creationId xmlns:a16="http://schemas.microsoft.com/office/drawing/2014/main" id="{CC594C52-4C42-4A9B-A774-7FF07AC8B43F}"/>
              </a:ext>
            </a:extLst>
          </p:cNvPr>
          <p:cNvSpPr txBox="1">
            <a:spLocks/>
          </p:cNvSpPr>
          <p:nvPr/>
        </p:nvSpPr>
        <p:spPr>
          <a:xfrm>
            <a:off x="6041274" y="1924103"/>
            <a:ext cx="2655916" cy="3096588"/>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1800" b="1" dirty="0">
                <a:solidFill>
                  <a:srgbClr val="C00000"/>
                </a:solidFill>
                <a:latin typeface="Meiryo UI" panose="020B0604030504040204" pitchFamily="50" charset="-128"/>
                <a:ea typeface="Meiryo UI" panose="020B0604030504040204" pitchFamily="50" charset="-128"/>
              </a:rPr>
              <a:t>補助金</a:t>
            </a:r>
            <a:r>
              <a:rPr lang="ja-JP" altLang="en-US" sz="1800" dirty="0">
                <a:latin typeface="Meiryo UI" panose="020B0604030504040204" pitchFamily="50" charset="-128"/>
                <a:ea typeface="Meiryo UI" panose="020B0604030504040204" pitchFamily="50" charset="-128"/>
              </a:rPr>
              <a:t>の拠出（</a:t>
            </a:r>
            <a:r>
              <a:rPr lang="ja-JP" altLang="en-US" sz="1800" dirty="0">
                <a:solidFill>
                  <a:srgbClr val="C00000"/>
                </a:solidFill>
                <a:latin typeface="Meiryo UI" panose="020B0604030504040204" pitchFamily="50" charset="-128"/>
                <a:ea typeface="Meiryo UI" panose="020B0604030504040204" pitchFamily="50" charset="-128"/>
              </a:rPr>
              <a:t>ボランティア奨励金等</a:t>
            </a:r>
            <a:r>
              <a:rPr lang="ja-JP" altLang="en-US" sz="1800" dirty="0">
                <a:latin typeface="Meiryo UI" panose="020B0604030504040204" pitchFamily="50" charset="-128"/>
                <a:ea typeface="Meiryo UI" panose="020B0604030504040204" pitchFamily="50" charset="-128"/>
              </a:rPr>
              <a:t>）</a:t>
            </a:r>
            <a:endParaRPr lang="en-US" altLang="ja-JP" sz="1800" dirty="0">
              <a:latin typeface="Meiryo UI" panose="020B0604030504040204" pitchFamily="50" charset="-128"/>
              <a:ea typeface="Meiryo UI" panose="020B0604030504040204" pitchFamily="50" charset="-128"/>
            </a:endParaRPr>
          </a:p>
          <a:p>
            <a:r>
              <a:rPr lang="ja-JP" altLang="en-US" sz="1800" dirty="0">
                <a:latin typeface="Meiryo UI" panose="020B0604030504040204" pitchFamily="50" charset="-128"/>
                <a:ea typeface="Meiryo UI" panose="020B0604030504040204" pitchFamily="50" charset="-128"/>
              </a:rPr>
              <a:t>介護予防</a:t>
            </a:r>
            <a:r>
              <a:rPr lang="ja-JP" altLang="en-US" sz="1800" b="1" dirty="0">
                <a:latin typeface="Meiryo UI" panose="020B0604030504040204" pitchFamily="50" charset="-128"/>
                <a:ea typeface="Meiryo UI" panose="020B0604030504040204" pitchFamily="50" charset="-128"/>
              </a:rPr>
              <a:t>ボランティアポイント</a:t>
            </a:r>
            <a:r>
              <a:rPr lang="ja-JP" altLang="en-US" sz="1800" dirty="0">
                <a:latin typeface="Meiryo UI" panose="020B0604030504040204" pitchFamily="50" charset="-128"/>
                <a:ea typeface="Meiryo UI" panose="020B0604030504040204" pitchFamily="50" charset="-128"/>
              </a:rPr>
              <a:t>の付与</a:t>
            </a:r>
            <a:endParaRPr lang="en-US" altLang="ja-JP" sz="1800" dirty="0">
              <a:latin typeface="Meiryo UI" panose="020B0604030504040204" pitchFamily="50" charset="-128"/>
              <a:ea typeface="Meiryo UI" panose="020B0604030504040204" pitchFamily="50" charset="-128"/>
            </a:endParaRPr>
          </a:p>
          <a:p>
            <a:r>
              <a:rPr lang="ja-JP" altLang="en-US" sz="1800" dirty="0">
                <a:latin typeface="Meiryo UI" panose="020B0604030504040204" pitchFamily="50" charset="-128"/>
                <a:ea typeface="Meiryo UI" panose="020B0604030504040204" pitchFamily="50" charset="-128"/>
              </a:rPr>
              <a:t>車両の提供（リース料を含む）</a:t>
            </a:r>
            <a:endParaRPr lang="en-US" altLang="ja-JP" sz="1800" dirty="0">
              <a:latin typeface="Meiryo UI" panose="020B0604030504040204" pitchFamily="50" charset="-128"/>
              <a:ea typeface="Meiryo UI" panose="020B0604030504040204" pitchFamily="50" charset="-128"/>
            </a:endParaRPr>
          </a:p>
          <a:p>
            <a:r>
              <a:rPr lang="ja-JP" altLang="en-US" sz="1800" dirty="0">
                <a:latin typeface="Meiryo UI" panose="020B0604030504040204" pitchFamily="50" charset="-128"/>
                <a:ea typeface="Meiryo UI" panose="020B0604030504040204" pitchFamily="50" charset="-128"/>
              </a:rPr>
              <a:t>維持費（自動車税、車検、駐車場代等）</a:t>
            </a:r>
            <a:endParaRPr lang="en-US" altLang="ja-JP" sz="1800" dirty="0">
              <a:latin typeface="Meiryo UI" panose="020B0604030504040204" pitchFamily="50" charset="-128"/>
              <a:ea typeface="Meiryo UI" panose="020B0604030504040204" pitchFamily="50" charset="-128"/>
            </a:endParaRPr>
          </a:p>
          <a:p>
            <a:r>
              <a:rPr lang="ja-JP" altLang="en-US" sz="1800" dirty="0">
                <a:latin typeface="Meiryo UI" panose="020B0604030504040204" pitchFamily="50" charset="-128"/>
                <a:ea typeface="Meiryo UI" panose="020B0604030504040204" pitchFamily="50" charset="-128"/>
              </a:rPr>
              <a:t>自動車保険など各種保険料</a:t>
            </a:r>
            <a:endParaRPr lang="en-US" altLang="ja-JP" sz="1800" dirty="0">
              <a:latin typeface="Meiryo UI" panose="020B0604030504040204" pitchFamily="50" charset="-128"/>
              <a:ea typeface="Meiryo UI" panose="020B0604030504040204" pitchFamily="50" charset="-128"/>
            </a:endParaRPr>
          </a:p>
          <a:p>
            <a:endParaRPr lang="ja-JP" altLang="en-US" sz="2100" dirty="0">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a16="http://schemas.microsoft.com/office/drawing/2014/main" id="{0F9650DD-9AC2-4098-BB48-A105560188BE}"/>
              </a:ext>
            </a:extLst>
          </p:cNvPr>
          <p:cNvSpPr txBox="1"/>
          <p:nvPr/>
        </p:nvSpPr>
        <p:spPr>
          <a:xfrm>
            <a:off x="6025541" y="1149193"/>
            <a:ext cx="2806643" cy="646331"/>
          </a:xfrm>
          <a:prstGeom prst="rect">
            <a:avLst/>
          </a:prstGeom>
          <a:noFill/>
        </p:spPr>
        <p:txBody>
          <a:bodyPr wrap="square">
            <a:spAutoFit/>
          </a:bodyPr>
          <a:lstStyle/>
          <a:p>
            <a:r>
              <a:rPr lang="ja-JP" altLang="en-US" b="1" dirty="0">
                <a:latin typeface="Meiryo UI" panose="020B0604030504040204" pitchFamily="50" charset="-128"/>
                <a:ea typeface="Meiryo UI" panose="020B0604030504040204" pitchFamily="50" charset="-128"/>
              </a:rPr>
              <a:t>自治体が</a:t>
            </a:r>
            <a:r>
              <a:rPr lang="ja-JP" altLang="en-US" b="1" dirty="0">
                <a:solidFill>
                  <a:srgbClr val="0070C0"/>
                </a:solidFill>
                <a:latin typeface="Meiryo UI" panose="020B0604030504040204" pitchFamily="50" charset="-128"/>
                <a:ea typeface="Meiryo UI" panose="020B0604030504040204" pitchFamily="50" charset="-128"/>
              </a:rPr>
              <a:t>団体</a:t>
            </a:r>
            <a:r>
              <a:rPr lang="ja-JP" altLang="en-US" b="1" dirty="0">
                <a:latin typeface="Meiryo UI" panose="020B0604030504040204" pitchFamily="50" charset="-128"/>
                <a:ea typeface="Meiryo UI" panose="020B0604030504040204" pitchFamily="50" charset="-128"/>
              </a:rPr>
              <a:t>や</a:t>
            </a:r>
            <a:endParaRPr lang="en-US" altLang="ja-JP" b="1" dirty="0">
              <a:latin typeface="Meiryo UI" panose="020B0604030504040204" pitchFamily="50" charset="-128"/>
              <a:ea typeface="Meiryo UI" panose="020B0604030504040204" pitchFamily="50" charset="-128"/>
            </a:endParaRPr>
          </a:p>
          <a:p>
            <a:r>
              <a:rPr lang="ja-JP" altLang="en-US" b="1" dirty="0">
                <a:solidFill>
                  <a:srgbClr val="00B050"/>
                </a:solidFill>
                <a:latin typeface="Meiryo UI" panose="020B0604030504040204" pitchFamily="50" charset="-128"/>
                <a:ea typeface="Meiryo UI" panose="020B0604030504040204" pitchFamily="50" charset="-128"/>
              </a:rPr>
              <a:t>ボランティア</a:t>
            </a:r>
            <a:r>
              <a:rPr lang="ja-JP" altLang="en-US" b="1" dirty="0">
                <a:latin typeface="Meiryo UI" panose="020B0604030504040204" pitchFamily="50" charset="-128"/>
                <a:ea typeface="Meiryo UI" panose="020B0604030504040204" pitchFamily="50" charset="-128"/>
              </a:rPr>
              <a:t>に支援できること</a:t>
            </a:r>
            <a:endParaRPr lang="ja-JP" altLang="en-US" b="1" dirty="0"/>
          </a:p>
        </p:txBody>
      </p:sp>
      <p:sp>
        <p:nvSpPr>
          <p:cNvPr id="9" name="正方形/長方形 8">
            <a:extLst>
              <a:ext uri="{FF2B5EF4-FFF2-40B4-BE49-F238E27FC236}">
                <a16:creationId xmlns:a16="http://schemas.microsoft.com/office/drawing/2014/main" id="{28C8E602-F76D-486B-9A39-48832C2F62E3}"/>
              </a:ext>
            </a:extLst>
          </p:cNvPr>
          <p:cNvSpPr/>
          <p:nvPr/>
        </p:nvSpPr>
        <p:spPr>
          <a:xfrm>
            <a:off x="261761" y="1121128"/>
            <a:ext cx="3049821" cy="4777227"/>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0" name="正方形/長方形 9">
            <a:extLst>
              <a:ext uri="{FF2B5EF4-FFF2-40B4-BE49-F238E27FC236}">
                <a16:creationId xmlns:a16="http://schemas.microsoft.com/office/drawing/2014/main" id="{20DD66B7-91AB-4DA2-8EA1-D80CEFC125B1}"/>
              </a:ext>
            </a:extLst>
          </p:cNvPr>
          <p:cNvSpPr/>
          <p:nvPr/>
        </p:nvSpPr>
        <p:spPr>
          <a:xfrm>
            <a:off x="5953745" y="1149193"/>
            <a:ext cx="2862794" cy="4749163"/>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pic>
        <p:nvPicPr>
          <p:cNvPr id="11" name="図 10">
            <a:extLst>
              <a:ext uri="{FF2B5EF4-FFF2-40B4-BE49-F238E27FC236}">
                <a16:creationId xmlns:a16="http://schemas.microsoft.com/office/drawing/2014/main" id="{E285F773-B884-4FA7-BA3D-3644EDE433E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428862" y="5457899"/>
            <a:ext cx="647354" cy="333227"/>
          </a:xfrm>
          <a:prstGeom prst="rect">
            <a:avLst/>
          </a:prstGeom>
        </p:spPr>
      </p:pic>
      <p:sp>
        <p:nvSpPr>
          <p:cNvPr id="13" name="テキスト ボックス 12">
            <a:extLst>
              <a:ext uri="{FF2B5EF4-FFF2-40B4-BE49-F238E27FC236}">
                <a16:creationId xmlns:a16="http://schemas.microsoft.com/office/drawing/2014/main" id="{DF461FF7-C963-45E8-A1AD-6312A23DDB30}"/>
              </a:ext>
            </a:extLst>
          </p:cNvPr>
          <p:cNvSpPr txBox="1"/>
          <p:nvPr/>
        </p:nvSpPr>
        <p:spPr>
          <a:xfrm>
            <a:off x="3571844" y="1132510"/>
            <a:ext cx="2209166" cy="646331"/>
          </a:xfrm>
          <a:prstGeom prst="rect">
            <a:avLst/>
          </a:prstGeom>
          <a:noFill/>
        </p:spPr>
        <p:txBody>
          <a:bodyPr wrap="square">
            <a:spAutoFit/>
          </a:bodyPr>
          <a:lstStyle/>
          <a:p>
            <a:r>
              <a:rPr lang="ja-JP" altLang="en-US" b="1" dirty="0">
                <a:solidFill>
                  <a:srgbClr val="0070C0"/>
                </a:solidFill>
                <a:latin typeface="Meiryo UI" panose="020B0604030504040204" pitchFamily="50" charset="-128"/>
                <a:ea typeface="Meiryo UI" panose="020B0604030504040204" pitchFamily="50" charset="-128"/>
              </a:rPr>
              <a:t>団体</a:t>
            </a:r>
            <a:r>
              <a:rPr lang="ja-JP" altLang="en-US" b="1" dirty="0">
                <a:latin typeface="Meiryo UI" panose="020B0604030504040204" pitchFamily="50" charset="-128"/>
                <a:ea typeface="Meiryo UI" panose="020B0604030504040204" pitchFamily="50" charset="-128"/>
              </a:rPr>
              <a:t>が</a:t>
            </a:r>
            <a:r>
              <a:rPr lang="ja-JP" altLang="en-US" b="1" dirty="0">
                <a:solidFill>
                  <a:srgbClr val="00B050"/>
                </a:solidFill>
                <a:latin typeface="Meiryo UI" panose="020B0604030504040204" pitchFamily="50" charset="-128"/>
                <a:ea typeface="Meiryo UI" panose="020B0604030504040204" pitchFamily="50" charset="-128"/>
              </a:rPr>
              <a:t>運転ボランティア</a:t>
            </a:r>
            <a:r>
              <a:rPr lang="ja-JP" altLang="en-US" b="1" dirty="0">
                <a:latin typeface="Meiryo UI" panose="020B0604030504040204" pitchFamily="50" charset="-128"/>
                <a:ea typeface="Meiryo UI" panose="020B0604030504040204" pitchFamily="50" charset="-128"/>
              </a:rPr>
              <a:t>に供与できるもの</a:t>
            </a:r>
            <a:endParaRPr lang="ja-JP" altLang="en-US" b="1" dirty="0"/>
          </a:p>
        </p:txBody>
      </p:sp>
      <p:sp>
        <p:nvSpPr>
          <p:cNvPr id="14" name="コンテンツ プレースホルダー 2">
            <a:extLst>
              <a:ext uri="{FF2B5EF4-FFF2-40B4-BE49-F238E27FC236}">
                <a16:creationId xmlns:a16="http://schemas.microsoft.com/office/drawing/2014/main" id="{62682EFD-B4B5-4285-965A-9631FCA7DE5A}"/>
              </a:ext>
            </a:extLst>
          </p:cNvPr>
          <p:cNvSpPr txBox="1">
            <a:spLocks/>
          </p:cNvSpPr>
          <p:nvPr/>
        </p:nvSpPr>
        <p:spPr>
          <a:xfrm>
            <a:off x="3571844" y="1878782"/>
            <a:ext cx="2209166" cy="2908136"/>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1800" b="1" dirty="0">
                <a:solidFill>
                  <a:srgbClr val="C00000"/>
                </a:solidFill>
                <a:latin typeface="Meiryo UI" panose="020B0604030504040204" pitchFamily="50" charset="-128"/>
                <a:ea typeface="Meiryo UI" panose="020B0604030504040204" pitchFamily="50" charset="-128"/>
              </a:rPr>
              <a:t>人件費</a:t>
            </a:r>
            <a:r>
              <a:rPr lang="ja-JP" altLang="en-US" sz="1800" dirty="0">
                <a:solidFill>
                  <a:srgbClr val="C00000"/>
                </a:solidFill>
                <a:latin typeface="Meiryo UI" panose="020B0604030504040204" pitchFamily="50" charset="-128"/>
                <a:ea typeface="Meiryo UI" panose="020B0604030504040204" pitchFamily="50" charset="-128"/>
              </a:rPr>
              <a:t>（運転役務等に係る報酬を含む）</a:t>
            </a:r>
            <a:endParaRPr lang="en-US" altLang="ja-JP" sz="1800" dirty="0">
              <a:solidFill>
                <a:srgbClr val="C00000"/>
              </a:solidFill>
              <a:latin typeface="Meiryo UI" panose="020B0604030504040204" pitchFamily="50" charset="-128"/>
              <a:ea typeface="Meiryo UI" panose="020B0604030504040204" pitchFamily="50" charset="-128"/>
            </a:endParaRPr>
          </a:p>
          <a:p>
            <a:r>
              <a:rPr lang="ja-JP" altLang="en-US" sz="1800" dirty="0">
                <a:latin typeface="Meiryo UI" panose="020B0604030504040204" pitchFamily="50" charset="-128"/>
                <a:ea typeface="Meiryo UI" panose="020B0604030504040204" pitchFamily="50" charset="-128"/>
              </a:rPr>
              <a:t>ガソリン代実費</a:t>
            </a:r>
            <a:endParaRPr lang="en-US" altLang="ja-JP" sz="1800" dirty="0">
              <a:latin typeface="Meiryo UI" panose="020B0604030504040204" pitchFamily="50" charset="-128"/>
              <a:ea typeface="Meiryo UI" panose="020B0604030504040204" pitchFamily="50" charset="-128"/>
            </a:endParaRPr>
          </a:p>
          <a:p>
            <a:r>
              <a:rPr lang="ja-JP" altLang="en-US" sz="1800" dirty="0">
                <a:latin typeface="Meiryo UI" panose="020B0604030504040204" pitchFamily="50" charset="-128"/>
                <a:ea typeface="Meiryo UI" panose="020B0604030504040204" pitchFamily="50" charset="-128"/>
              </a:rPr>
              <a:t>車両提供に係る費用</a:t>
            </a:r>
            <a:endParaRPr lang="en-US" altLang="ja-JP" sz="1800" dirty="0">
              <a:latin typeface="Meiryo UI" panose="020B0604030504040204" pitchFamily="50" charset="-128"/>
              <a:ea typeface="Meiryo UI" panose="020B0604030504040204" pitchFamily="50" charset="-128"/>
            </a:endParaRPr>
          </a:p>
          <a:p>
            <a:pPr marL="0" indent="0">
              <a:buNone/>
            </a:pPr>
            <a:r>
              <a:rPr lang="ja-JP" altLang="en-US" sz="1800" dirty="0">
                <a:latin typeface="Meiryo UI" panose="020B0604030504040204" pitchFamily="50" charset="-128"/>
                <a:ea typeface="Meiryo UI" panose="020B0604030504040204" pitchFamily="50" charset="-128"/>
              </a:rPr>
              <a:t>（自動車保険料等）</a:t>
            </a:r>
            <a:endParaRPr lang="ja-JP" altLang="en-US" sz="2100" dirty="0">
              <a:latin typeface="Meiryo UI" panose="020B0604030504040204" pitchFamily="50" charset="-128"/>
              <a:ea typeface="Meiryo UI" panose="020B0604030504040204" pitchFamily="50" charset="-128"/>
            </a:endParaRPr>
          </a:p>
        </p:txBody>
      </p:sp>
      <p:sp>
        <p:nvSpPr>
          <p:cNvPr id="15" name="正方形/長方形 14">
            <a:extLst>
              <a:ext uri="{FF2B5EF4-FFF2-40B4-BE49-F238E27FC236}">
                <a16:creationId xmlns:a16="http://schemas.microsoft.com/office/drawing/2014/main" id="{809FEE8F-391C-4E9E-BB92-FDBA33F1C4D6}"/>
              </a:ext>
            </a:extLst>
          </p:cNvPr>
          <p:cNvSpPr/>
          <p:nvPr/>
        </p:nvSpPr>
        <p:spPr>
          <a:xfrm>
            <a:off x="3498497" y="1132509"/>
            <a:ext cx="2306141" cy="4765845"/>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6" name="テキスト ボックス 15">
            <a:extLst>
              <a:ext uri="{FF2B5EF4-FFF2-40B4-BE49-F238E27FC236}">
                <a16:creationId xmlns:a16="http://schemas.microsoft.com/office/drawing/2014/main" id="{94E9DC8F-08AB-4936-8D97-88282FF6699F}"/>
              </a:ext>
            </a:extLst>
          </p:cNvPr>
          <p:cNvSpPr txBox="1"/>
          <p:nvPr/>
        </p:nvSpPr>
        <p:spPr>
          <a:xfrm>
            <a:off x="6156762" y="380864"/>
            <a:ext cx="2802279" cy="715581"/>
          </a:xfrm>
          <a:prstGeom prst="rect">
            <a:avLst/>
          </a:prstGeom>
          <a:noFill/>
        </p:spPr>
        <p:txBody>
          <a:bodyPr wrap="square">
            <a:spAutoFit/>
          </a:bodyPr>
          <a:lstStyle/>
          <a:p>
            <a:r>
              <a:rPr lang="ja-JP" altLang="en-US" sz="1350" dirty="0">
                <a:latin typeface="Meiryo UI" panose="020B0604030504040204" pitchFamily="50" charset="-128"/>
                <a:ea typeface="Meiryo UI" panose="020B0604030504040204" pitchFamily="50" charset="-128"/>
              </a:rPr>
              <a:t>国土交通省「高齢者の移動手段を確保するための制度・事業モデルパンフレット」</a:t>
            </a:r>
            <a:r>
              <a:rPr lang="en-US" altLang="ja-JP" sz="1350" dirty="0">
                <a:latin typeface="Meiryo UI" panose="020B0604030504040204" pitchFamily="50" charset="-128"/>
                <a:ea typeface="Meiryo UI" panose="020B0604030504040204" pitchFamily="50" charset="-128"/>
              </a:rPr>
              <a:t> 2022</a:t>
            </a:r>
            <a:r>
              <a:rPr lang="ja-JP" altLang="en-US" sz="1350" dirty="0">
                <a:latin typeface="Meiryo UI" panose="020B0604030504040204" pitchFamily="50" charset="-128"/>
                <a:ea typeface="Meiryo UI" panose="020B0604030504040204" pitchFamily="50" charset="-128"/>
              </a:rPr>
              <a:t>年</a:t>
            </a:r>
            <a:r>
              <a:rPr lang="en-US" altLang="ja-JP" sz="1350" dirty="0">
                <a:latin typeface="Meiryo UI" panose="020B0604030504040204" pitchFamily="50" charset="-128"/>
                <a:ea typeface="Meiryo UI" panose="020B0604030504040204" pitchFamily="50" charset="-128"/>
              </a:rPr>
              <a:t>3</a:t>
            </a:r>
            <a:r>
              <a:rPr lang="ja-JP" altLang="en-US" sz="1350" dirty="0">
                <a:latin typeface="Meiryo UI" panose="020B0604030504040204" pitchFamily="50" charset="-128"/>
                <a:ea typeface="Meiryo UI" panose="020B0604030504040204" pitchFamily="50" charset="-128"/>
              </a:rPr>
              <a:t>月改定版から作成</a:t>
            </a:r>
            <a:endParaRPr lang="ja-JP" altLang="en-US" sz="1350" dirty="0"/>
          </a:p>
        </p:txBody>
      </p:sp>
      <p:sp>
        <p:nvSpPr>
          <p:cNvPr id="5" name="スライド番号プレースホルダー 4">
            <a:extLst>
              <a:ext uri="{FF2B5EF4-FFF2-40B4-BE49-F238E27FC236}">
                <a16:creationId xmlns:a16="http://schemas.microsoft.com/office/drawing/2014/main" id="{04E36226-E375-4E32-9D3D-1A5E9FF65025}"/>
              </a:ext>
            </a:extLst>
          </p:cNvPr>
          <p:cNvSpPr>
            <a:spLocks noGrp="1"/>
          </p:cNvSpPr>
          <p:nvPr>
            <p:ph type="sldNum" sz="quarter" idx="12"/>
          </p:nvPr>
        </p:nvSpPr>
        <p:spPr/>
        <p:txBody>
          <a:bodyPr/>
          <a:lstStyle/>
          <a:p>
            <a:fld id="{9B932437-5BD0-4FF4-98E7-505559D138F6}" type="slidenum">
              <a:rPr kumimoji="1" lang="ja-JP" altLang="en-US" smtClean="0"/>
              <a:t>36</a:t>
            </a:fld>
            <a:endParaRPr kumimoji="1" lang="ja-JP" altLang="en-US"/>
          </a:p>
        </p:txBody>
      </p:sp>
      <p:sp>
        <p:nvSpPr>
          <p:cNvPr id="4" name="Rectangle 2">
            <a:extLst>
              <a:ext uri="{FF2B5EF4-FFF2-40B4-BE49-F238E27FC236}">
                <a16:creationId xmlns:a16="http://schemas.microsoft.com/office/drawing/2014/main" id="{0BD2D4CD-5FEE-D57B-F179-5AB1B7A2698E}"/>
              </a:ext>
            </a:extLst>
          </p:cNvPr>
          <p:cNvSpPr>
            <a:spLocks noChangeArrowheads="1"/>
          </p:cNvSpPr>
          <p:nvPr/>
        </p:nvSpPr>
        <p:spPr bwMode="auto">
          <a:xfrm>
            <a:off x="412155" y="2246814"/>
            <a:ext cx="8319690" cy="4102830"/>
          </a:xfrm>
          <a:prstGeom prst="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Aft>
                <a:spcPts val="508"/>
              </a:spcAft>
            </a:pPr>
            <a:r>
              <a:rPr lang="ja-JP" altLang="en-US" sz="1693" b="1" dirty="0">
                <a:solidFill>
                  <a:schemeClr val="tx1"/>
                </a:solidFill>
                <a:latin typeface="Meiryo UI" panose="020B0604030504040204" pitchFamily="50" charset="-128"/>
                <a:ea typeface="Meiryo UI" panose="020B0604030504040204" pitchFamily="50" charset="-128"/>
              </a:rPr>
              <a:t>国土交通省「道路運送法における許可又は登録を要しない運送の態様について」の見直し</a:t>
            </a:r>
            <a:endParaRPr lang="en-US" altLang="ja-JP" sz="1693" b="1" dirty="0">
              <a:solidFill>
                <a:schemeClr val="tx1"/>
              </a:solidFill>
              <a:latin typeface="Meiryo UI" panose="020B0604030504040204" pitchFamily="50" charset="-128"/>
              <a:ea typeface="Meiryo UI" panose="020B0604030504040204" pitchFamily="50" charset="-128"/>
            </a:endParaRPr>
          </a:p>
          <a:p>
            <a:pPr>
              <a:spcAft>
                <a:spcPts val="508"/>
              </a:spcAft>
            </a:pPr>
            <a:endParaRPr lang="en-US" altLang="ja-JP" sz="1693" dirty="0">
              <a:solidFill>
                <a:srgbClr val="FF0000"/>
              </a:solidFill>
              <a:latin typeface="Meiryo UI" panose="020B0604030504040204" pitchFamily="50" charset="-128"/>
              <a:ea typeface="Meiryo UI" panose="020B0604030504040204" pitchFamily="50" charset="-128"/>
            </a:endParaRPr>
          </a:p>
          <a:p>
            <a:pPr>
              <a:spcAft>
                <a:spcPts val="508"/>
              </a:spcAft>
            </a:pPr>
            <a:r>
              <a:rPr lang="ja-JP" altLang="ja-JP" sz="1693" dirty="0">
                <a:solidFill>
                  <a:srgbClr val="FF0000"/>
                </a:solidFill>
                <a:latin typeface="Meiryo UI" panose="020B0604030504040204" pitchFamily="50" charset="-128"/>
                <a:ea typeface="Meiryo UI" panose="020B0604030504040204" pitchFamily="50" charset="-128"/>
              </a:rPr>
              <a:t>・特定費用（ガソリン代と駐車料金と道路通行料）という言葉はなくなり、ガソリン代等の実費と表現。保険料を追加で受け取れるようになる（サービス提供時のみに適用される保険の場合）</a:t>
            </a:r>
            <a:endParaRPr lang="en-US" altLang="ja-JP" sz="1693" dirty="0">
              <a:solidFill>
                <a:srgbClr val="FF0000"/>
              </a:solidFill>
              <a:latin typeface="Meiryo UI" panose="020B0604030504040204" pitchFamily="50" charset="-128"/>
              <a:ea typeface="Meiryo UI" panose="020B0604030504040204" pitchFamily="50" charset="-128"/>
            </a:endParaRPr>
          </a:p>
          <a:p>
            <a:pPr>
              <a:spcAft>
                <a:spcPts val="508"/>
              </a:spcAft>
            </a:pPr>
            <a:r>
              <a:rPr lang="ja-JP" altLang="ja-JP" sz="1693" dirty="0">
                <a:solidFill>
                  <a:srgbClr val="FF0000"/>
                </a:solidFill>
                <a:latin typeface="Meiryo UI" panose="020B0604030504040204" pitchFamily="50" charset="-128"/>
                <a:ea typeface="Meiryo UI" panose="020B0604030504040204" pitchFamily="50" charset="-128"/>
              </a:rPr>
              <a:t>・「上記ガソリン代等の実費」は、生活支援サービスとの一体型の運送の利用料に追加して受け取れるようになる</a:t>
            </a:r>
            <a:br>
              <a:rPr lang="ja-JP" altLang="ja-JP" sz="1693" dirty="0">
                <a:solidFill>
                  <a:srgbClr val="FF0000"/>
                </a:solidFill>
                <a:latin typeface="Meiryo UI" panose="020B0604030504040204" pitchFamily="50" charset="-128"/>
                <a:ea typeface="Meiryo UI" panose="020B0604030504040204" pitchFamily="50" charset="-128"/>
              </a:rPr>
            </a:br>
            <a:r>
              <a:rPr lang="ja-JP" altLang="ja-JP" sz="1693" dirty="0">
                <a:solidFill>
                  <a:srgbClr val="FF0000"/>
                </a:solidFill>
                <a:latin typeface="Meiryo UI" panose="020B0604030504040204" pitchFamily="50" charset="-128"/>
                <a:ea typeface="Meiryo UI" panose="020B0604030504040204" pitchFamily="50" charset="-128"/>
              </a:rPr>
              <a:t>・上記「ガソリン代等の実費」は、施設送迎（自家輸送と呼ばれていたもの）に追加して受け取れるようになる</a:t>
            </a:r>
            <a:endParaRPr lang="en-US" altLang="ja-JP" sz="1693" dirty="0">
              <a:solidFill>
                <a:srgbClr val="FF0000"/>
              </a:solidFill>
              <a:latin typeface="Meiryo UI" panose="020B0604030504040204" pitchFamily="50" charset="-128"/>
              <a:ea typeface="Meiryo UI" panose="020B0604030504040204" pitchFamily="50" charset="-128"/>
            </a:endParaRPr>
          </a:p>
          <a:p>
            <a:pPr>
              <a:spcAft>
                <a:spcPts val="508"/>
              </a:spcAft>
            </a:pPr>
            <a:r>
              <a:rPr lang="ja-JP" altLang="en-US" sz="1693" dirty="0">
                <a:solidFill>
                  <a:srgbClr val="FF0000"/>
                </a:solidFill>
                <a:latin typeface="Meiryo UI" panose="020B0604030504040204" pitchFamily="50" charset="-128"/>
                <a:ea typeface="Meiryo UI" panose="020B0604030504040204" pitchFamily="50" charset="-128"/>
              </a:rPr>
              <a:t>・生活支援サービスとの一体型の運送とは、家事支援も実施している団体ということだけでなく、付添や見守りをに付随する運送も含まれる</a:t>
            </a:r>
            <a:br>
              <a:rPr lang="ja-JP" altLang="ja-JP" sz="1693" dirty="0">
                <a:solidFill>
                  <a:srgbClr val="FF0000"/>
                </a:solidFill>
                <a:latin typeface="Meiryo UI" panose="020B0604030504040204" pitchFamily="50" charset="-128"/>
                <a:ea typeface="Meiryo UI" panose="020B0604030504040204" pitchFamily="50" charset="-128"/>
              </a:rPr>
            </a:br>
            <a:r>
              <a:rPr lang="ja-JP" altLang="ja-JP" sz="1693" dirty="0">
                <a:solidFill>
                  <a:srgbClr val="FF0000"/>
                </a:solidFill>
                <a:latin typeface="Meiryo UI" panose="020B0604030504040204" pitchFamily="50" charset="-128"/>
                <a:ea typeface="Meiryo UI" panose="020B0604030504040204" pitchFamily="50" charset="-128"/>
              </a:rPr>
              <a:t>・自治体による補助金は、運転者の人件費に充てることが可能であることが明確化される</a:t>
            </a:r>
            <a:br>
              <a:rPr lang="ja-JP" altLang="ja-JP" sz="1693" dirty="0">
                <a:solidFill>
                  <a:srgbClr val="FF0000"/>
                </a:solidFill>
                <a:latin typeface="Meiryo UI" panose="020B0604030504040204" pitchFamily="50" charset="-128"/>
                <a:ea typeface="Meiryo UI" panose="020B0604030504040204" pitchFamily="50" charset="-128"/>
              </a:rPr>
            </a:br>
            <a:r>
              <a:rPr lang="ja-JP" altLang="ja-JP" sz="1693" dirty="0">
                <a:solidFill>
                  <a:srgbClr val="FF0000"/>
                </a:solidFill>
                <a:latin typeface="Meiryo UI" panose="020B0604030504040204" pitchFamily="50" charset="-128"/>
                <a:ea typeface="Meiryo UI" panose="020B0604030504040204" pitchFamily="50" charset="-128"/>
              </a:rPr>
              <a:t>・幼稚園や自治会などが送迎の専用車両を購入するなどして運行する場合、ガソリン代等の実費だけでなく車両維持費を送迎の利用者に負担してもらって良い </a:t>
            </a:r>
          </a:p>
        </p:txBody>
      </p:sp>
    </p:spTree>
    <p:extLst>
      <p:ext uri="{BB962C8B-B14F-4D97-AF65-F5344CB8AC3E}">
        <p14:creationId xmlns:p14="http://schemas.microsoft.com/office/powerpoint/2010/main" val="1649195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noGrp="1"/>
          </p:cNvSpPr>
          <p:nvPr>
            <p:ph type="title"/>
          </p:nvPr>
        </p:nvSpPr>
        <p:spPr>
          <a:xfrm>
            <a:off x="645267" y="435225"/>
            <a:ext cx="7886700" cy="669131"/>
          </a:xfrm>
          <a:prstGeom prst="rect">
            <a:avLst/>
          </a:prstGeom>
          <a:solidFill>
            <a:schemeClr val="accent6">
              <a:lumMod val="40000"/>
              <a:lumOff val="60000"/>
            </a:schemeClr>
          </a:solidFill>
        </p:spPr>
        <p:style>
          <a:lnRef idx="3">
            <a:schemeClr val="lt1"/>
          </a:lnRef>
          <a:fillRef idx="1">
            <a:schemeClr val="accent5"/>
          </a:fillRef>
          <a:effectRef idx="1">
            <a:schemeClr val="accent5"/>
          </a:effectRef>
          <a:fontRef idx="minor">
            <a:schemeClr val="lt1"/>
          </a:fontRef>
        </p:style>
        <p:txBody>
          <a:bodyPr vert="horz" lIns="51435" tIns="25717" rIns="51435" bIns="25717" rtlCol="0" anchor="ctr">
            <a:normAutofit/>
          </a:bodyPr>
          <a:lstStyle>
            <a:lvl1pPr algn="ctr" defTabSz="809976" rtl="0" eaLnBrk="1" latinLnBrk="0" hangingPunct="1">
              <a:lnSpc>
                <a:spcPct val="90000"/>
              </a:lnSpc>
              <a:spcBef>
                <a:spcPct val="0"/>
              </a:spcBef>
              <a:buNone/>
              <a:defRPr kumimoji="1" sz="5315"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defTabSz="580672"/>
            <a:r>
              <a:rPr lang="ja-JP" altLang="en-US" sz="1524" dirty="0">
                <a:solidFill>
                  <a:schemeClr val="tx1"/>
                </a:solidFill>
                <a:latin typeface="Meiryo UI" panose="020B0604030504040204" pitchFamily="50" charset="-128"/>
                <a:ea typeface="Meiryo UI" panose="020B0604030504040204" pitchFamily="50" charset="-128"/>
              </a:rPr>
              <a:t>道路運送法上の許可・登録を要しない運送の場合</a:t>
            </a:r>
            <a:endParaRPr lang="en-US" altLang="ja-JP" sz="1524" dirty="0">
              <a:solidFill>
                <a:schemeClr val="tx1"/>
              </a:solidFill>
              <a:latin typeface="Meiryo UI" panose="020B0604030504040204" pitchFamily="50" charset="-128"/>
              <a:ea typeface="Meiryo UI" panose="020B0604030504040204" pitchFamily="50" charset="-128"/>
            </a:endParaRPr>
          </a:p>
          <a:p>
            <a:pPr defTabSz="580672"/>
            <a:r>
              <a:rPr lang="ja-JP" altLang="en-US" sz="1800" dirty="0">
                <a:solidFill>
                  <a:schemeClr val="tx1"/>
                </a:solidFill>
                <a:latin typeface="Meiryo UI" panose="020B0604030504040204" pitchFamily="50" charset="-128"/>
                <a:ea typeface="Meiryo UI" panose="020B0604030504040204" pitchFamily="50" charset="-128"/>
              </a:rPr>
              <a:t>（参考）利用者から受け取れるお金＆ボランティアに渡せるお金の関係</a:t>
            </a:r>
          </a:p>
        </p:txBody>
      </p:sp>
      <p:sp>
        <p:nvSpPr>
          <p:cNvPr id="2" name="スライド番号プレースホルダー 1"/>
          <p:cNvSpPr>
            <a:spLocks noGrp="1"/>
          </p:cNvSpPr>
          <p:nvPr>
            <p:ph type="sldNum" sz="quarter" idx="12"/>
          </p:nvPr>
        </p:nvSpPr>
        <p:spPr/>
        <p:txBody>
          <a:bodyPr/>
          <a:lstStyle/>
          <a:p>
            <a:fld id="{62AEC594-C41B-49F2-8072-FFE76B5464C3}" type="slidenum">
              <a:rPr kumimoji="1" lang="ja-JP" altLang="en-US" smtClean="0"/>
              <a:t>37</a:t>
            </a:fld>
            <a:endParaRPr kumimoji="1" lang="ja-JP" altLang="en-US"/>
          </a:p>
        </p:txBody>
      </p:sp>
      <p:sp>
        <p:nvSpPr>
          <p:cNvPr id="5" name="角丸四角形 4"/>
          <p:cNvSpPr/>
          <p:nvPr/>
        </p:nvSpPr>
        <p:spPr>
          <a:xfrm>
            <a:off x="3958407" y="2749043"/>
            <a:ext cx="1285875"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t>団　体</a:t>
            </a:r>
          </a:p>
        </p:txBody>
      </p:sp>
      <p:sp>
        <p:nvSpPr>
          <p:cNvPr id="7" name="角丸四角形 6"/>
          <p:cNvSpPr/>
          <p:nvPr/>
        </p:nvSpPr>
        <p:spPr>
          <a:xfrm>
            <a:off x="697281" y="2732970"/>
            <a:ext cx="1285875"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t>自治体</a:t>
            </a:r>
          </a:p>
        </p:txBody>
      </p:sp>
      <p:sp>
        <p:nvSpPr>
          <p:cNvPr id="8" name="角丸四角形 7"/>
          <p:cNvSpPr/>
          <p:nvPr/>
        </p:nvSpPr>
        <p:spPr>
          <a:xfrm>
            <a:off x="7133807" y="2763777"/>
            <a:ext cx="1285875"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t>利用者</a:t>
            </a:r>
          </a:p>
        </p:txBody>
      </p:sp>
      <p:sp>
        <p:nvSpPr>
          <p:cNvPr id="10" name="円/楕円 9"/>
          <p:cNvSpPr/>
          <p:nvPr/>
        </p:nvSpPr>
        <p:spPr>
          <a:xfrm>
            <a:off x="3783384" y="1589704"/>
            <a:ext cx="1635920" cy="863990"/>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50" dirty="0">
                <a:solidFill>
                  <a:schemeClr val="tx1"/>
                </a:solidFill>
              </a:rPr>
              <a:t>寄付その他の収入</a:t>
            </a:r>
          </a:p>
        </p:txBody>
      </p:sp>
      <p:sp>
        <p:nvSpPr>
          <p:cNvPr id="13" name="角丸四角形 12"/>
          <p:cNvSpPr/>
          <p:nvPr/>
        </p:nvSpPr>
        <p:spPr>
          <a:xfrm>
            <a:off x="3945679" y="4781805"/>
            <a:ext cx="1285875"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t>運転者</a:t>
            </a:r>
          </a:p>
        </p:txBody>
      </p:sp>
      <p:cxnSp>
        <p:nvCxnSpPr>
          <p:cNvPr id="15" name="直線矢印コネクタ 14"/>
          <p:cNvCxnSpPr>
            <a:stCxn id="7" idx="3"/>
            <a:endCxn id="5" idx="1"/>
          </p:cNvCxnSpPr>
          <p:nvPr/>
        </p:nvCxnSpPr>
        <p:spPr>
          <a:xfrm>
            <a:off x="1983156" y="3075870"/>
            <a:ext cx="1975251" cy="1607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7" name="直線矢印コネクタ 16"/>
          <p:cNvCxnSpPr>
            <a:stCxn id="10" idx="4"/>
            <a:endCxn id="5" idx="0"/>
          </p:cNvCxnSpPr>
          <p:nvPr/>
        </p:nvCxnSpPr>
        <p:spPr>
          <a:xfrm>
            <a:off x="4601344" y="2453694"/>
            <a:ext cx="1" cy="29534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8" name="直線矢印コネクタ 17"/>
          <p:cNvCxnSpPr>
            <a:stCxn id="8" idx="1"/>
            <a:endCxn id="5" idx="3"/>
          </p:cNvCxnSpPr>
          <p:nvPr/>
        </p:nvCxnSpPr>
        <p:spPr>
          <a:xfrm flipH="1" flipV="1">
            <a:off x="5244282" y="3091943"/>
            <a:ext cx="1889525" cy="1473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2" name="直線矢印コネクタ 21"/>
          <p:cNvCxnSpPr>
            <a:stCxn id="5" idx="2"/>
            <a:endCxn id="13" idx="0"/>
          </p:cNvCxnSpPr>
          <p:nvPr/>
        </p:nvCxnSpPr>
        <p:spPr>
          <a:xfrm flipH="1">
            <a:off x="4588617" y="3434843"/>
            <a:ext cx="12728" cy="134696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1" name="円/楕円 10"/>
          <p:cNvSpPr/>
          <p:nvPr/>
        </p:nvSpPr>
        <p:spPr>
          <a:xfrm>
            <a:off x="3757259" y="3728529"/>
            <a:ext cx="1635920" cy="567928"/>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50" dirty="0">
                <a:solidFill>
                  <a:schemeClr val="tx1"/>
                </a:solidFill>
              </a:rPr>
              <a:t>報酬・謝礼</a:t>
            </a:r>
          </a:p>
        </p:txBody>
      </p:sp>
      <p:sp>
        <p:nvSpPr>
          <p:cNvPr id="9" name="円/楕円 8"/>
          <p:cNvSpPr/>
          <p:nvPr/>
        </p:nvSpPr>
        <p:spPr>
          <a:xfrm>
            <a:off x="2338559" y="2822713"/>
            <a:ext cx="1135853" cy="567928"/>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50" dirty="0">
                <a:solidFill>
                  <a:schemeClr val="tx1"/>
                </a:solidFill>
              </a:rPr>
              <a:t>補助金</a:t>
            </a:r>
          </a:p>
        </p:txBody>
      </p:sp>
      <p:sp>
        <p:nvSpPr>
          <p:cNvPr id="12" name="円/楕円 11"/>
          <p:cNvSpPr/>
          <p:nvPr/>
        </p:nvSpPr>
        <p:spPr>
          <a:xfrm>
            <a:off x="5705057" y="2822713"/>
            <a:ext cx="1096564" cy="567928"/>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50" dirty="0">
                <a:solidFill>
                  <a:schemeClr val="tx1"/>
                </a:solidFill>
              </a:rPr>
              <a:t>利用料</a:t>
            </a:r>
          </a:p>
        </p:txBody>
      </p:sp>
      <p:sp>
        <p:nvSpPr>
          <p:cNvPr id="24" name="四角形吹き出し 23"/>
          <p:cNvSpPr/>
          <p:nvPr/>
        </p:nvSpPr>
        <p:spPr>
          <a:xfrm>
            <a:off x="5661572" y="4024282"/>
            <a:ext cx="3006435" cy="1698428"/>
          </a:xfrm>
          <a:prstGeom prst="wedgeRectCallout">
            <a:avLst>
              <a:gd name="adj1" fmla="val -34726"/>
              <a:gd name="adj2" fmla="val -78369"/>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350" dirty="0">
                <a:solidFill>
                  <a:schemeClr val="tx1"/>
                </a:solidFill>
              </a:rPr>
              <a:t>・移動支援のみを行う団体の場合は、ガソリン代、および仲介手数料しか受け取れない</a:t>
            </a:r>
            <a:endParaRPr lang="en-US" altLang="ja-JP" sz="1350" dirty="0">
              <a:solidFill>
                <a:schemeClr val="tx1"/>
              </a:solidFill>
            </a:endParaRPr>
          </a:p>
          <a:p>
            <a:endParaRPr lang="en-US" altLang="ja-JP" sz="1350" dirty="0">
              <a:solidFill>
                <a:schemeClr val="tx1"/>
              </a:solidFill>
            </a:endParaRPr>
          </a:p>
          <a:p>
            <a:r>
              <a:rPr lang="ja-JP" altLang="en-US" sz="1350" dirty="0">
                <a:solidFill>
                  <a:schemeClr val="tx1"/>
                </a:solidFill>
              </a:rPr>
              <a:t>・家事身辺援助一体型の場合は、時間制や回数制の利用料を受け取れる（運転者への支払い</a:t>
            </a:r>
            <a:r>
              <a:rPr lang="en-US" altLang="ja-JP" sz="1350" dirty="0">
                <a:solidFill>
                  <a:schemeClr val="tx1"/>
                </a:solidFill>
              </a:rPr>
              <a:t>OK</a:t>
            </a:r>
            <a:r>
              <a:rPr lang="ja-JP" altLang="en-US" sz="1350" dirty="0">
                <a:solidFill>
                  <a:schemeClr val="tx1"/>
                </a:solidFill>
              </a:rPr>
              <a:t>）</a:t>
            </a:r>
          </a:p>
        </p:txBody>
      </p:sp>
      <p:sp>
        <p:nvSpPr>
          <p:cNvPr id="25" name="四角形吹き出し 24"/>
          <p:cNvSpPr/>
          <p:nvPr/>
        </p:nvSpPr>
        <p:spPr>
          <a:xfrm>
            <a:off x="427309" y="5341944"/>
            <a:ext cx="3136100" cy="624186"/>
          </a:xfrm>
          <a:prstGeom prst="wedgeRectCallout">
            <a:avLst>
              <a:gd name="adj1" fmla="val 61245"/>
              <a:gd name="adj2" fmla="val -50217"/>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350" dirty="0">
                <a:solidFill>
                  <a:schemeClr val="tx1"/>
                </a:solidFill>
              </a:rPr>
              <a:t>団体の指示に従って活動する人。運転だけでなく前後の見守り等も実施。</a:t>
            </a:r>
          </a:p>
        </p:txBody>
      </p:sp>
      <p:sp>
        <p:nvSpPr>
          <p:cNvPr id="26" name="四角形吹き出し 25"/>
          <p:cNvSpPr/>
          <p:nvPr/>
        </p:nvSpPr>
        <p:spPr>
          <a:xfrm>
            <a:off x="410104" y="3686830"/>
            <a:ext cx="3267182" cy="1360554"/>
          </a:xfrm>
          <a:prstGeom prst="wedgeRectCallout">
            <a:avLst>
              <a:gd name="adj1" fmla="val 29815"/>
              <a:gd name="adj2" fmla="val -75345"/>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350" dirty="0">
                <a:solidFill>
                  <a:schemeClr val="tx1"/>
                </a:solidFill>
              </a:rPr>
              <a:t>団体職員やボランティアの人件費に対する補助金は可。</a:t>
            </a:r>
            <a:endParaRPr lang="en-US" altLang="ja-JP" sz="1350" dirty="0">
              <a:solidFill>
                <a:schemeClr val="tx1"/>
              </a:solidFill>
            </a:endParaRPr>
          </a:p>
          <a:p>
            <a:r>
              <a:rPr lang="ja-JP" altLang="en-US" sz="1350" dirty="0">
                <a:solidFill>
                  <a:schemeClr val="tx1"/>
                </a:solidFill>
              </a:rPr>
              <a:t>運転者への運転行為に使途を特定した補助金は不可（利用者が払うべき運賃を立て替えて自治体が支払ったとみなされる恐れがあるため）</a:t>
            </a:r>
          </a:p>
        </p:txBody>
      </p:sp>
    </p:spTree>
    <p:extLst>
      <p:ext uri="{BB962C8B-B14F-4D97-AF65-F5344CB8AC3E}">
        <p14:creationId xmlns:p14="http://schemas.microsoft.com/office/powerpoint/2010/main" val="31002999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0E6C1C4E-20F2-4EA7-B06B-7A768406E626}" type="slidenum">
              <a:rPr kumimoji="1" lang="ja-JP" altLang="en-US" smtClean="0"/>
              <a:t>38</a:t>
            </a:fld>
            <a:endParaRPr kumimoji="1" lang="ja-JP" altLang="en-US" dirty="0"/>
          </a:p>
        </p:txBody>
      </p:sp>
      <p:sp>
        <p:nvSpPr>
          <p:cNvPr id="6" name="正方形/長方形 5"/>
          <p:cNvSpPr/>
          <p:nvPr/>
        </p:nvSpPr>
        <p:spPr>
          <a:xfrm>
            <a:off x="552137" y="1803165"/>
            <a:ext cx="8207829" cy="3055708"/>
          </a:xfrm>
          <a:prstGeom prst="rect">
            <a:avLst/>
          </a:prstGeom>
          <a:solidFill>
            <a:schemeClr val="accent6">
              <a:lumMod val="20000"/>
              <a:lumOff val="80000"/>
            </a:schemeClr>
          </a:solidFill>
        </p:spPr>
        <p:txBody>
          <a:bodyPr wrap="square">
            <a:spAutoFit/>
          </a:bodyPr>
          <a:lstStyle/>
          <a:p>
            <a:endParaRPr lang="en-US" altLang="ja-JP" sz="2032" dirty="0">
              <a:solidFill>
                <a:srgbClr val="000000"/>
              </a:solidFill>
              <a:latin typeface="Meiryo UI" panose="020B0604030504040204" pitchFamily="50" charset="-128"/>
              <a:ea typeface="Meiryo UI" panose="020B0604030504040204" pitchFamily="50" charset="-128"/>
            </a:endParaRPr>
          </a:p>
          <a:p>
            <a:r>
              <a:rPr lang="ja-JP" altLang="en-US" sz="2032" dirty="0">
                <a:solidFill>
                  <a:srgbClr val="000000"/>
                </a:solidFill>
                <a:latin typeface="Meiryo UI" panose="020B0604030504040204" pitchFamily="50" charset="-128"/>
                <a:ea typeface="Meiryo UI" panose="020B0604030504040204" pitchFamily="50" charset="-128"/>
              </a:rPr>
              <a:t>●</a:t>
            </a:r>
            <a:r>
              <a:rPr lang="ja-JP" altLang="en-US" sz="2032" b="1" dirty="0">
                <a:latin typeface="Meiryo UI" panose="020B0604030504040204" pitchFamily="50" charset="-128"/>
                <a:ea typeface="Meiryo UI" panose="020B0604030504040204" pitchFamily="50" charset="-128"/>
              </a:rPr>
              <a:t>外出と交流は介護予防につながる！</a:t>
            </a:r>
            <a:r>
              <a:rPr lang="ja-JP" altLang="en-US" sz="2032" dirty="0">
                <a:latin typeface="Meiryo UI" panose="020B0604030504040204" pitchFamily="50" charset="-128"/>
                <a:ea typeface="Meiryo UI" panose="020B0604030504040204" pitchFamily="50" charset="-128"/>
              </a:rPr>
              <a:t>気兼ねなくに出かけられるしくみづくりを</a:t>
            </a:r>
            <a:endParaRPr lang="en-US" altLang="ja-JP" sz="2032" dirty="0">
              <a:latin typeface="Meiryo UI" panose="020B0604030504040204" pitchFamily="50" charset="-128"/>
              <a:ea typeface="Meiryo UI" panose="020B0604030504040204" pitchFamily="50" charset="-128"/>
            </a:endParaRPr>
          </a:p>
          <a:p>
            <a:endParaRPr lang="en-US" altLang="ja-JP" sz="2032" dirty="0">
              <a:solidFill>
                <a:srgbClr val="000000"/>
              </a:solidFill>
              <a:latin typeface="Meiryo UI" panose="020B0604030504040204" pitchFamily="50" charset="-128"/>
              <a:ea typeface="Meiryo UI" panose="020B0604030504040204" pitchFamily="50" charset="-128"/>
            </a:endParaRPr>
          </a:p>
          <a:p>
            <a:r>
              <a:rPr lang="ja-JP" altLang="en-US" sz="2032" dirty="0">
                <a:latin typeface="Meiryo UI" panose="020B0604030504040204" pitchFamily="50" charset="-128"/>
                <a:ea typeface="Meiryo UI" panose="020B0604030504040204" pitchFamily="50" charset="-128"/>
              </a:rPr>
              <a:t>●活動は小さく生んでも大きく育つ　</a:t>
            </a:r>
            <a:r>
              <a:rPr lang="ja-JP" altLang="en-US" sz="2032" b="1" dirty="0">
                <a:latin typeface="Meiryo UI" panose="020B0604030504040204" pitchFamily="50" charset="-128"/>
                <a:ea typeface="Meiryo UI" panose="020B0604030504040204" pitchFamily="50" charset="-128"/>
              </a:rPr>
              <a:t>体制づくりをしっかり</a:t>
            </a:r>
            <a:r>
              <a:rPr lang="ja-JP" altLang="en-US" sz="2032" dirty="0">
                <a:latin typeface="Meiryo UI" panose="020B0604030504040204" pitchFamily="50" charset="-128"/>
                <a:ea typeface="Meiryo UI" panose="020B0604030504040204" pitchFamily="50" charset="-128"/>
              </a:rPr>
              <a:t>すること</a:t>
            </a:r>
            <a:endParaRPr lang="en-US" altLang="ja-JP" sz="2032" dirty="0">
              <a:latin typeface="Meiryo UI" panose="020B0604030504040204" pitchFamily="50" charset="-128"/>
              <a:ea typeface="Meiryo UI" panose="020B0604030504040204" pitchFamily="50" charset="-128"/>
            </a:endParaRPr>
          </a:p>
          <a:p>
            <a:endParaRPr lang="en-US" altLang="ja-JP" sz="2032" dirty="0">
              <a:latin typeface="Meiryo UI" panose="020B0604030504040204" pitchFamily="50" charset="-128"/>
              <a:ea typeface="Meiryo UI" panose="020B0604030504040204" pitchFamily="50" charset="-128"/>
            </a:endParaRPr>
          </a:p>
          <a:p>
            <a:r>
              <a:rPr lang="ja-JP" altLang="en-US" sz="2032" dirty="0">
                <a:latin typeface="Meiryo UI" panose="020B0604030504040204" pitchFamily="50" charset="-128"/>
                <a:ea typeface="Meiryo UI" panose="020B0604030504040204" pitchFamily="50" charset="-128"/>
              </a:rPr>
              <a:t>●</a:t>
            </a:r>
            <a:r>
              <a:rPr lang="ja-JP" altLang="en-US" sz="2032" b="1" dirty="0">
                <a:latin typeface="Meiryo UI" panose="020B0604030504040204" pitchFamily="50" charset="-128"/>
                <a:ea typeface="Meiryo UI" panose="020B0604030504040204" pitchFamily="50" charset="-128"/>
              </a:rPr>
              <a:t>担い手が楽しく</a:t>
            </a:r>
            <a:r>
              <a:rPr lang="ja-JP" altLang="en-US" sz="2032" dirty="0">
                <a:latin typeface="Meiryo UI" panose="020B0604030504040204" pitchFamily="50" charset="-128"/>
                <a:ea typeface="Meiryo UI" panose="020B0604030504040204" pitchFamily="50" charset="-128"/>
              </a:rPr>
              <a:t>続けられるように、常に</a:t>
            </a:r>
            <a:r>
              <a:rPr lang="ja-JP" altLang="en-US" sz="2032" b="1" dirty="0">
                <a:latin typeface="Meiryo UI" panose="020B0604030504040204" pitchFamily="50" charset="-128"/>
                <a:ea typeface="Meiryo UI" panose="020B0604030504040204" pitchFamily="50" charset="-128"/>
              </a:rPr>
              <a:t>育て続ける</a:t>
            </a:r>
            <a:r>
              <a:rPr lang="ja-JP" altLang="en-US" sz="2032" dirty="0">
                <a:latin typeface="Meiryo UI" panose="020B0604030504040204" pitchFamily="50" charset="-128"/>
                <a:ea typeface="Meiryo UI" panose="020B0604030504040204" pitchFamily="50" charset="-128"/>
              </a:rPr>
              <a:t>ことも大事</a:t>
            </a:r>
            <a:endParaRPr lang="en-US" altLang="ja-JP" sz="2032" dirty="0">
              <a:latin typeface="Meiryo UI" panose="020B0604030504040204" pitchFamily="50" charset="-128"/>
              <a:ea typeface="Meiryo UI" panose="020B0604030504040204" pitchFamily="50" charset="-128"/>
            </a:endParaRPr>
          </a:p>
          <a:p>
            <a:endParaRPr lang="en-US" altLang="ja-JP" sz="2032" dirty="0">
              <a:latin typeface="Meiryo UI" panose="020B0604030504040204" pitchFamily="50" charset="-128"/>
              <a:ea typeface="Meiryo UI" panose="020B0604030504040204" pitchFamily="50" charset="-128"/>
            </a:endParaRPr>
          </a:p>
          <a:p>
            <a:r>
              <a:rPr lang="ja-JP" altLang="en-US" sz="2032" dirty="0">
                <a:solidFill>
                  <a:srgbClr val="000000"/>
                </a:solidFill>
                <a:latin typeface="Meiryo UI" panose="020B0604030504040204" pitchFamily="50" charset="-128"/>
                <a:ea typeface="Meiryo UI" panose="020B0604030504040204" pitchFamily="50" charset="-128"/>
              </a:rPr>
              <a:t>●</a:t>
            </a:r>
            <a:r>
              <a:rPr lang="ja-JP" altLang="en-US" sz="2032" b="1" dirty="0">
                <a:solidFill>
                  <a:srgbClr val="000000"/>
                </a:solidFill>
                <a:latin typeface="Meiryo UI" panose="020B0604030504040204" pitchFamily="50" charset="-128"/>
                <a:ea typeface="Meiryo UI" panose="020B0604030504040204" pitchFamily="50" charset="-128"/>
              </a:rPr>
              <a:t>住民</a:t>
            </a:r>
            <a:r>
              <a:rPr lang="ja-JP" altLang="en-US" sz="2032" dirty="0">
                <a:solidFill>
                  <a:srgbClr val="000000"/>
                </a:solidFill>
                <a:latin typeface="Meiryo UI" panose="020B0604030504040204" pitchFamily="50" charset="-128"/>
                <a:ea typeface="Meiryo UI" panose="020B0604030504040204" pitchFamily="50" charset="-128"/>
              </a:rPr>
              <a:t>や</a:t>
            </a:r>
            <a:r>
              <a:rPr lang="ja-JP" altLang="en-US" sz="2032" b="1" dirty="0">
                <a:solidFill>
                  <a:srgbClr val="000000"/>
                </a:solidFill>
                <a:latin typeface="Meiryo UI" panose="020B0604030504040204" pitchFamily="50" charset="-128"/>
                <a:ea typeface="Meiryo UI" panose="020B0604030504040204" pitchFamily="50" charset="-128"/>
              </a:rPr>
              <a:t>事業者</a:t>
            </a:r>
            <a:r>
              <a:rPr lang="ja-JP" altLang="en-US" sz="2032" dirty="0">
                <a:solidFill>
                  <a:srgbClr val="000000"/>
                </a:solidFill>
                <a:latin typeface="Meiryo UI" panose="020B0604030504040204" pitchFamily="50" charset="-128"/>
                <a:ea typeface="Meiryo UI" panose="020B0604030504040204" pitchFamily="50" charset="-128"/>
              </a:rPr>
              <a:t>が</a:t>
            </a:r>
            <a:r>
              <a:rPr lang="ja-JP" altLang="en-US" sz="2032" b="1" dirty="0">
                <a:solidFill>
                  <a:srgbClr val="000000"/>
                </a:solidFill>
                <a:latin typeface="Meiryo UI" panose="020B0604030504040204" pitchFamily="50" charset="-128"/>
                <a:ea typeface="Meiryo UI" panose="020B0604030504040204" pitchFamily="50" charset="-128"/>
              </a:rPr>
              <a:t>行政と協働して、わが町を持続可能な地域</a:t>
            </a:r>
            <a:r>
              <a:rPr lang="ja-JP" altLang="en-US" sz="2032" dirty="0">
                <a:solidFill>
                  <a:srgbClr val="000000"/>
                </a:solidFill>
                <a:latin typeface="Meiryo UI" panose="020B0604030504040204" pitchFamily="50" charset="-128"/>
                <a:ea typeface="Meiryo UI" panose="020B0604030504040204" pitchFamily="50" charset="-128"/>
              </a:rPr>
              <a:t>にしていく時代です</a:t>
            </a:r>
            <a:endParaRPr lang="en-US" altLang="ja-JP" sz="2032" dirty="0">
              <a:solidFill>
                <a:srgbClr val="000000"/>
              </a:solidFill>
              <a:latin typeface="Meiryo UI" panose="020B0604030504040204" pitchFamily="50" charset="-128"/>
              <a:ea typeface="Meiryo UI" panose="020B0604030504040204" pitchFamily="50" charset="-128"/>
            </a:endParaRPr>
          </a:p>
          <a:p>
            <a:endParaRPr lang="ja-JP" altLang="en-US" sz="968" dirty="0">
              <a:solidFill>
                <a:srgbClr val="000000"/>
              </a:solidFill>
              <a:latin typeface="Meiryo UI" panose="020B0604030504040204" pitchFamily="50" charset="-128"/>
              <a:ea typeface="Meiryo UI" panose="020B0604030504040204" pitchFamily="50" charset="-128"/>
            </a:endParaRPr>
          </a:p>
        </p:txBody>
      </p:sp>
      <p:sp>
        <p:nvSpPr>
          <p:cNvPr id="5" name="タイトル 1"/>
          <p:cNvSpPr txBox="1">
            <a:spLocks/>
          </p:cNvSpPr>
          <p:nvPr/>
        </p:nvSpPr>
        <p:spPr>
          <a:xfrm>
            <a:off x="845533" y="798958"/>
            <a:ext cx="7470955" cy="627157"/>
          </a:xfrm>
          <a:prstGeom prst="rect">
            <a:avLst/>
          </a:prstGeom>
          <a:effectLst/>
        </p:spPr>
        <p:txBody>
          <a:bodyPr vert="horz" lIns="55501" tIns="27750" rIns="55501" bIns="27750" rtlCol="0" anchor="ctr">
            <a:normAutofit/>
          </a:bodyPr>
          <a:lstStyle>
            <a:lvl1pPr algn="ctr" defTabSz="457200" rtl="0" eaLnBrk="1" latinLnBrk="0" hangingPunct="1">
              <a:spcBef>
                <a:spcPct val="0"/>
              </a:spcBef>
              <a:buNone/>
              <a:defRPr kumimoji="1" sz="4400" kern="1200" cap="none">
                <a:ln w="3175" cmpd="sng">
                  <a:noFill/>
                </a:ln>
                <a:solidFill>
                  <a:schemeClr val="tx1">
                    <a:lumMod val="85000"/>
                    <a:lumOff val="15000"/>
                  </a:schemeClr>
                </a:solidFill>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2400" dirty="0">
                <a:solidFill>
                  <a:srgbClr val="000000"/>
                </a:solidFill>
                <a:latin typeface="Meiryo UI" panose="020B0604030504040204" pitchFamily="50" charset="-128"/>
                <a:ea typeface="Meiryo UI" panose="020B0604030504040204" pitchFamily="50" charset="-128"/>
              </a:rPr>
              <a:t>住民主体の移動支援は・・・</a:t>
            </a:r>
            <a:endParaRPr lang="en-US" altLang="ja-JP" sz="2400" dirty="0">
              <a:solidFill>
                <a:srgbClr val="000000"/>
              </a:solidFill>
              <a:latin typeface="Meiryo UI" panose="020B0604030504040204" pitchFamily="50" charset="-128"/>
              <a:ea typeface="Meiryo UI" panose="020B0604030504040204" pitchFamily="50" charset="-128"/>
            </a:endParaRPr>
          </a:p>
        </p:txBody>
      </p:sp>
      <p:sp>
        <p:nvSpPr>
          <p:cNvPr id="3" name="テキスト ボックス 2"/>
          <p:cNvSpPr txBox="1"/>
          <p:nvPr/>
        </p:nvSpPr>
        <p:spPr>
          <a:xfrm>
            <a:off x="2088938" y="5470059"/>
            <a:ext cx="5134228" cy="509242"/>
          </a:xfrm>
          <a:prstGeom prst="rect">
            <a:avLst/>
          </a:prstGeom>
          <a:noFill/>
        </p:spPr>
        <p:txBody>
          <a:bodyPr wrap="square" rtlCol="0">
            <a:spAutoFit/>
          </a:bodyPr>
          <a:lstStyle/>
          <a:p>
            <a:r>
              <a:rPr lang="ja-JP" altLang="en-US" sz="2709" dirty="0">
                <a:solidFill>
                  <a:srgbClr val="0070C0"/>
                </a:solidFill>
              </a:rPr>
              <a:t>ご清聴ありがとうございました</a:t>
            </a:r>
          </a:p>
        </p:txBody>
      </p:sp>
      <p:sp>
        <p:nvSpPr>
          <p:cNvPr id="8" name="タイトル 1"/>
          <p:cNvSpPr txBox="1">
            <a:spLocks/>
          </p:cNvSpPr>
          <p:nvPr/>
        </p:nvSpPr>
        <p:spPr>
          <a:xfrm>
            <a:off x="1039641" y="374700"/>
            <a:ext cx="7232822" cy="615441"/>
          </a:xfrm>
          <a:prstGeom prst="rect">
            <a:avLst/>
          </a:prstGeom>
          <a:effectLst/>
        </p:spPr>
        <p:txBody>
          <a:bodyPr vert="horz" lIns="49163" tIns="24581" rIns="49163" bIns="24581" rtlCol="0" anchor="ctr">
            <a:normAutofit fontScale="92500"/>
          </a:bodyPr>
          <a:lstStyle>
            <a:lvl1pPr algn="ctr" defTabSz="457200" rtl="0" eaLnBrk="1" latinLnBrk="0" hangingPunct="1">
              <a:spcBef>
                <a:spcPct val="0"/>
              </a:spcBef>
              <a:buNone/>
              <a:defRPr kumimoji="1" sz="4400" kern="1200" cap="none">
                <a:ln w="3175" cmpd="sng">
                  <a:noFill/>
                </a:ln>
                <a:solidFill>
                  <a:schemeClr val="tx1">
                    <a:lumMod val="85000"/>
                    <a:lumOff val="15000"/>
                  </a:schemeClr>
                </a:solidFill>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nSpc>
                <a:spcPct val="120000"/>
              </a:lnSpc>
            </a:pPr>
            <a:r>
              <a:rPr lang="ja-JP" altLang="en-US" sz="2540" dirty="0">
                <a:solidFill>
                  <a:srgbClr val="000000"/>
                </a:solidFill>
                <a:latin typeface="Meiryo UI" panose="020B0604030504040204" pitchFamily="50" charset="-128"/>
                <a:ea typeface="Meiryo UI" panose="020B0604030504040204" pitchFamily="50" charset="-128"/>
              </a:rPr>
              <a:t>どのしくみでも、住民が我が事として考え、動くことが大事！</a:t>
            </a:r>
          </a:p>
        </p:txBody>
      </p:sp>
    </p:spTree>
    <p:extLst>
      <p:ext uri="{BB962C8B-B14F-4D97-AF65-F5344CB8AC3E}">
        <p14:creationId xmlns:p14="http://schemas.microsoft.com/office/powerpoint/2010/main" val="11150189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コンテンツ プレースホルダー 2"/>
          <p:cNvSpPr>
            <a:spLocks noGrp="1"/>
          </p:cNvSpPr>
          <p:nvPr>
            <p:ph idx="1"/>
          </p:nvPr>
        </p:nvSpPr>
        <p:spPr>
          <a:xfrm>
            <a:off x="484703" y="3158487"/>
            <a:ext cx="6696966" cy="2954929"/>
          </a:xfrm>
        </p:spPr>
        <p:txBody>
          <a:bodyPr>
            <a:normAutofit/>
          </a:bodyPr>
          <a:lstStyle/>
          <a:p>
            <a:pPr marL="0" indent="0">
              <a:lnSpc>
                <a:spcPct val="100000"/>
              </a:lnSpc>
              <a:spcBef>
                <a:spcPts val="0"/>
              </a:spcBef>
              <a:buNone/>
            </a:pPr>
            <a:r>
              <a:rPr lang="ja-JP" altLang="en-US" sz="2000" b="1" dirty="0">
                <a:latin typeface="Meiryo UI" panose="020B0604030504040204" pitchFamily="50" charset="-128"/>
                <a:ea typeface="Meiryo UI" panose="020B0604030504040204" pitchFamily="50" charset="-128"/>
              </a:rPr>
              <a:t>（１）住民などが手弁当で運行</a:t>
            </a:r>
            <a:endParaRPr lang="en-US" altLang="ja-JP" sz="2000" b="1" dirty="0">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2000" b="1" dirty="0">
                <a:latin typeface="Meiryo UI" panose="020B0604030504040204" pitchFamily="50" charset="-128"/>
                <a:ea typeface="Meiryo UI" panose="020B0604030504040204" pitchFamily="50" charset="-128"/>
              </a:rPr>
              <a:t>　　　</a:t>
            </a:r>
            <a:r>
              <a:rPr lang="ja-JP" altLang="en-US" sz="2000" b="1" dirty="0">
                <a:solidFill>
                  <a:srgbClr val="0070C0"/>
                </a:solidFill>
                <a:latin typeface="Meiryo UI" panose="020B0604030504040204" pitchFamily="50" charset="-128"/>
                <a:ea typeface="Meiryo UI" panose="020B0604030504040204" pitchFamily="50" charset="-128"/>
              </a:rPr>
              <a:t>①乗り合ってサロンや買い物などに出かける</a:t>
            </a:r>
            <a:endParaRPr lang="en-US" altLang="ja-JP" sz="2000" b="1" dirty="0">
              <a:solidFill>
                <a:srgbClr val="0070C0"/>
              </a:solidFill>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2000" b="1" dirty="0">
                <a:solidFill>
                  <a:srgbClr val="0070C0"/>
                </a:solidFill>
                <a:latin typeface="Meiryo UI" panose="020B0604030504040204" pitchFamily="50" charset="-128"/>
                <a:ea typeface="Meiryo UI" panose="020B0604030504040204" pitchFamily="50" charset="-128"/>
              </a:rPr>
              <a:t>　　　②生活支援の一部として通院や買い物を支援</a:t>
            </a:r>
            <a:endParaRPr lang="en-US" altLang="ja-JP" sz="2000" b="1" dirty="0">
              <a:solidFill>
                <a:srgbClr val="0070C0"/>
              </a:solidFill>
              <a:latin typeface="Meiryo UI" panose="020B0604030504040204" pitchFamily="50" charset="-128"/>
              <a:ea typeface="Meiryo UI" panose="020B0604030504040204" pitchFamily="50" charset="-128"/>
            </a:endParaRPr>
          </a:p>
          <a:p>
            <a:pPr marL="0" indent="0">
              <a:lnSpc>
                <a:spcPct val="100000"/>
              </a:lnSpc>
              <a:spcBef>
                <a:spcPts val="0"/>
              </a:spcBef>
              <a:buNone/>
            </a:pPr>
            <a:endParaRPr lang="en-US" altLang="ja-JP" sz="2000" b="1" dirty="0">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2000" b="1" dirty="0">
                <a:latin typeface="Meiryo UI" panose="020B0604030504040204" pitchFamily="50" charset="-128"/>
                <a:ea typeface="Meiryo UI" panose="020B0604030504040204" pitchFamily="50" charset="-128"/>
              </a:rPr>
              <a:t>（２）市町村の車を使って住民が運行</a:t>
            </a:r>
            <a:endParaRPr lang="en-US" altLang="ja-JP" sz="2000" b="1" dirty="0">
              <a:latin typeface="Meiryo UI" panose="020B0604030504040204" pitchFamily="50" charset="-128"/>
              <a:ea typeface="Meiryo UI" panose="020B0604030504040204" pitchFamily="50" charset="-128"/>
            </a:endParaRPr>
          </a:p>
          <a:p>
            <a:pPr marL="0" indent="0">
              <a:lnSpc>
                <a:spcPct val="100000"/>
              </a:lnSpc>
              <a:spcBef>
                <a:spcPts val="0"/>
              </a:spcBef>
              <a:buNone/>
            </a:pPr>
            <a:endParaRPr lang="en-US" altLang="ja-JP" sz="2000" b="1" dirty="0">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2000" b="1" dirty="0">
                <a:latin typeface="Meiryo UI" panose="020B0604030504040204" pitchFamily="50" charset="-128"/>
                <a:ea typeface="Meiryo UI" panose="020B0604030504040204" pitchFamily="50" charset="-128"/>
              </a:rPr>
              <a:t>（３）社会福祉法人等が車両や運転者を提供</a:t>
            </a:r>
            <a:endParaRPr lang="en-US" altLang="ja-JP" sz="2000" b="1" dirty="0">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2000" b="1" dirty="0">
                <a:latin typeface="Meiryo UI" panose="020B0604030504040204" pitchFamily="50" charset="-128"/>
                <a:ea typeface="Meiryo UI" panose="020B0604030504040204" pitchFamily="50" charset="-128"/>
              </a:rPr>
              <a:t>　　　　または住民が運転して買い物やサロンへ</a:t>
            </a:r>
            <a:endParaRPr lang="en-US" altLang="ja-JP" sz="2000" b="1"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2"/>
          </p:nvPr>
        </p:nvSpPr>
        <p:spPr/>
        <p:txBody>
          <a:bodyPr/>
          <a:lstStyle/>
          <a:p>
            <a:fld id="{0E6C1C4E-20F2-4EA7-B06B-7A768406E626}" type="slidenum">
              <a:rPr kumimoji="1" lang="ja-JP" altLang="en-US" smtClean="0"/>
              <a:t>4</a:t>
            </a:fld>
            <a:endParaRPr kumimoji="1" lang="ja-JP" altLang="en-US"/>
          </a:p>
        </p:txBody>
      </p:sp>
      <p:pic>
        <p:nvPicPr>
          <p:cNvPr id="2" name="図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23522" y="1426043"/>
            <a:ext cx="1078340" cy="1078340"/>
          </a:xfrm>
          <a:prstGeom prst="rect">
            <a:avLst/>
          </a:prstGeom>
        </p:spPr>
      </p:pic>
      <p:pic>
        <p:nvPicPr>
          <p:cNvPr id="5" name="図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55721" y="1620370"/>
            <a:ext cx="620039" cy="825496"/>
          </a:xfrm>
          <a:prstGeom prst="rect">
            <a:avLst/>
          </a:prstGeom>
        </p:spPr>
      </p:pic>
      <p:sp>
        <p:nvSpPr>
          <p:cNvPr id="17" name="円/楕円 16"/>
          <p:cNvSpPr/>
          <p:nvPr/>
        </p:nvSpPr>
        <p:spPr>
          <a:xfrm>
            <a:off x="1329396" y="1470648"/>
            <a:ext cx="931376" cy="994416"/>
          </a:xfrm>
          <a:prstGeom prst="ellipse">
            <a:avLst/>
          </a:prstGeom>
          <a:solidFill>
            <a:schemeClr val="accent4">
              <a:lumMod val="40000"/>
              <a:lumOff val="60000"/>
            </a:schemeClr>
          </a:solidFill>
          <a:ln w="38100">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500" dirty="0">
                <a:solidFill>
                  <a:schemeClr val="tx1"/>
                </a:solidFill>
                <a:latin typeface="Meiryo UI" panose="020B0604030504040204" pitchFamily="50" charset="-128"/>
                <a:ea typeface="Meiryo UI" panose="020B0604030504040204" pitchFamily="50" charset="-128"/>
              </a:rPr>
              <a:t>住民の車</a:t>
            </a:r>
            <a:endParaRPr lang="ja-JP" altLang="en-US" sz="2100" b="1" dirty="0">
              <a:solidFill>
                <a:schemeClr val="tx1"/>
              </a:solidFill>
              <a:latin typeface="Meiryo UI" panose="020B0604030504040204" pitchFamily="50" charset="-128"/>
              <a:ea typeface="Meiryo UI" panose="020B0604030504040204" pitchFamily="50" charset="-128"/>
            </a:endParaRPr>
          </a:p>
        </p:txBody>
      </p:sp>
      <p:sp>
        <p:nvSpPr>
          <p:cNvPr id="18" name="円/楕円 17"/>
          <p:cNvSpPr/>
          <p:nvPr/>
        </p:nvSpPr>
        <p:spPr>
          <a:xfrm>
            <a:off x="3820213" y="1424077"/>
            <a:ext cx="1192959" cy="1137916"/>
          </a:xfrm>
          <a:prstGeom prst="ellipse">
            <a:avLst/>
          </a:prstGeom>
          <a:solidFill>
            <a:schemeClr val="accent4">
              <a:lumMod val="40000"/>
              <a:lumOff val="60000"/>
            </a:schemeClr>
          </a:solidFill>
          <a:ln w="38100">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500" dirty="0">
                <a:solidFill>
                  <a:schemeClr val="tx1"/>
                </a:solidFill>
                <a:latin typeface="Meiryo UI" panose="020B0604030504040204" pitchFamily="50" charset="-128"/>
                <a:ea typeface="Meiryo UI" panose="020B0604030504040204" pitchFamily="50" charset="-128"/>
              </a:rPr>
              <a:t>住民がｻｰﾋﾞｽ</a:t>
            </a:r>
            <a:endParaRPr lang="en-US" altLang="ja-JP" sz="1500" dirty="0">
              <a:solidFill>
                <a:schemeClr val="tx1"/>
              </a:solidFill>
              <a:latin typeface="Meiryo UI" panose="020B0604030504040204" pitchFamily="50" charset="-128"/>
              <a:ea typeface="Meiryo UI" panose="020B0604030504040204" pitchFamily="50" charset="-128"/>
            </a:endParaRPr>
          </a:p>
          <a:p>
            <a:pPr algn="ctr"/>
            <a:r>
              <a:rPr lang="ja-JP" altLang="en-US" sz="1500" dirty="0">
                <a:solidFill>
                  <a:schemeClr val="tx1"/>
                </a:solidFill>
                <a:latin typeface="Meiryo UI" panose="020B0604030504040204" pitchFamily="50" charset="-128"/>
                <a:ea typeface="Meiryo UI" panose="020B0604030504040204" pitchFamily="50" charset="-128"/>
              </a:rPr>
              <a:t>調整</a:t>
            </a:r>
            <a:endParaRPr lang="ja-JP" altLang="en-US" sz="2100" b="1" dirty="0">
              <a:solidFill>
                <a:schemeClr val="tx1"/>
              </a:solidFill>
              <a:latin typeface="Meiryo UI" panose="020B0604030504040204" pitchFamily="50" charset="-128"/>
              <a:ea typeface="Meiryo UI" panose="020B0604030504040204" pitchFamily="50" charset="-128"/>
            </a:endParaRPr>
          </a:p>
        </p:txBody>
      </p:sp>
      <p:sp>
        <p:nvSpPr>
          <p:cNvPr id="11" name="正方形/長方形 10"/>
          <p:cNvSpPr/>
          <p:nvPr/>
        </p:nvSpPr>
        <p:spPr>
          <a:xfrm>
            <a:off x="7104882" y="3842531"/>
            <a:ext cx="1750137" cy="1774605"/>
          </a:xfrm>
          <a:prstGeom prst="rect">
            <a:avLst/>
          </a:prstGeom>
          <a:solidFill>
            <a:schemeClr val="accent6">
              <a:lumMod val="40000"/>
              <a:lumOff val="60000"/>
            </a:schemeClr>
          </a:solid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tx1"/>
                </a:solidFill>
                <a:latin typeface="Meiryo UI" panose="020B0604030504040204" pitchFamily="50" charset="-128"/>
                <a:ea typeface="Meiryo UI" panose="020B0604030504040204" pitchFamily="50" charset="-128"/>
              </a:rPr>
              <a:t>許可や登録の手続き不要の形態</a:t>
            </a:r>
            <a:r>
              <a:rPr lang="ja-JP" altLang="en-US" dirty="0">
                <a:solidFill>
                  <a:schemeClr val="tx1"/>
                </a:solidFill>
                <a:latin typeface="Meiryo UI" panose="020B0604030504040204" pitchFamily="50" charset="-128"/>
                <a:ea typeface="Meiryo UI" panose="020B0604030504040204" pitchFamily="50" charset="-128"/>
              </a:rPr>
              <a:t>で行われていることが多い</a:t>
            </a:r>
          </a:p>
        </p:txBody>
      </p:sp>
      <p:sp>
        <p:nvSpPr>
          <p:cNvPr id="3" name="円形吹き出し 2"/>
          <p:cNvSpPr/>
          <p:nvPr/>
        </p:nvSpPr>
        <p:spPr>
          <a:xfrm>
            <a:off x="6750587" y="2996716"/>
            <a:ext cx="935766" cy="807325"/>
          </a:xfrm>
          <a:prstGeom prst="wedgeEllipseCallout">
            <a:avLst>
              <a:gd name="adj1" fmla="val 59361"/>
              <a:gd name="adj2" fmla="val 70961"/>
            </a:avLst>
          </a:prstGeom>
          <a:solidFill>
            <a:schemeClr val="tx2">
              <a:lumMod val="10000"/>
              <a:lumOff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50" dirty="0">
                <a:solidFill>
                  <a:schemeClr val="tx1"/>
                </a:solidFill>
                <a:latin typeface="Meiryo UI" panose="020B0604030504040204" pitchFamily="50" charset="-128"/>
                <a:ea typeface="Meiryo UI" panose="020B0604030504040204" pitchFamily="50" charset="-128"/>
              </a:rPr>
              <a:t>運賃は</a:t>
            </a:r>
            <a:endParaRPr lang="en-US" altLang="ja-JP" sz="1350" dirty="0">
              <a:solidFill>
                <a:schemeClr val="tx1"/>
              </a:solidFill>
              <a:latin typeface="Meiryo UI" panose="020B0604030504040204" pitchFamily="50" charset="-128"/>
              <a:ea typeface="Meiryo UI" panose="020B0604030504040204" pitchFamily="50" charset="-128"/>
            </a:endParaRPr>
          </a:p>
          <a:p>
            <a:pPr algn="ctr"/>
            <a:r>
              <a:rPr lang="ja-JP" altLang="en-US" sz="1350" dirty="0">
                <a:solidFill>
                  <a:schemeClr val="tx1"/>
                </a:solidFill>
                <a:latin typeface="Meiryo UI" panose="020B0604030504040204" pitchFamily="50" charset="-128"/>
                <a:ea typeface="Meiryo UI" panose="020B0604030504040204" pitchFamily="50" charset="-128"/>
              </a:rPr>
              <a:t>不可</a:t>
            </a:r>
          </a:p>
        </p:txBody>
      </p:sp>
      <p:sp>
        <p:nvSpPr>
          <p:cNvPr id="12" name="円形吹き出し 11"/>
          <p:cNvSpPr/>
          <p:nvPr/>
        </p:nvSpPr>
        <p:spPr>
          <a:xfrm>
            <a:off x="7709524" y="2618035"/>
            <a:ext cx="1202651" cy="895595"/>
          </a:xfrm>
          <a:prstGeom prst="wedgeEllipseCallout">
            <a:avLst>
              <a:gd name="adj1" fmla="val -25821"/>
              <a:gd name="adj2" fmla="val 85705"/>
            </a:avLst>
          </a:prstGeom>
          <a:solidFill>
            <a:schemeClr val="tx2">
              <a:lumMod val="10000"/>
              <a:lumOff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50" dirty="0">
                <a:solidFill>
                  <a:schemeClr val="tx1"/>
                </a:solidFill>
                <a:latin typeface="Meiryo UI" panose="020B0604030504040204" pitchFamily="50" charset="-128"/>
                <a:ea typeface="Meiryo UI" panose="020B0604030504040204" pitchFamily="50" charset="-128"/>
              </a:rPr>
              <a:t>利用者の制限は</a:t>
            </a:r>
            <a:endParaRPr lang="en-US" altLang="ja-JP" sz="1350" dirty="0">
              <a:solidFill>
                <a:schemeClr val="tx1"/>
              </a:solidFill>
              <a:latin typeface="Meiryo UI" panose="020B0604030504040204" pitchFamily="50" charset="-128"/>
              <a:ea typeface="Meiryo UI" panose="020B0604030504040204" pitchFamily="50" charset="-128"/>
            </a:endParaRPr>
          </a:p>
          <a:p>
            <a:pPr algn="ctr"/>
            <a:r>
              <a:rPr lang="ja-JP" altLang="en-US" sz="1350" dirty="0">
                <a:solidFill>
                  <a:schemeClr val="tx1"/>
                </a:solidFill>
                <a:latin typeface="Meiryo UI" panose="020B0604030504040204" pitchFamily="50" charset="-128"/>
                <a:ea typeface="Meiryo UI" panose="020B0604030504040204" pitchFamily="50" charset="-128"/>
              </a:rPr>
              <a:t>ない</a:t>
            </a:r>
          </a:p>
        </p:txBody>
      </p:sp>
      <p:sp>
        <p:nvSpPr>
          <p:cNvPr id="8" name="右中かっこ 7"/>
          <p:cNvSpPr/>
          <p:nvPr/>
        </p:nvSpPr>
        <p:spPr>
          <a:xfrm>
            <a:off x="6229724" y="3190344"/>
            <a:ext cx="652103" cy="2215377"/>
          </a:xfrm>
          <a:prstGeom prst="rightBrace">
            <a:avLst>
              <a:gd name="adj1" fmla="val 8333"/>
              <a:gd name="adj2" fmla="val 49416"/>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1350" dirty="0">
              <a:ea typeface="Meiryo UI" panose="020B0604030504040204" pitchFamily="50" charset="-128"/>
            </a:endParaRPr>
          </a:p>
        </p:txBody>
      </p:sp>
      <p:sp>
        <p:nvSpPr>
          <p:cNvPr id="15" name="円/楕円 14"/>
          <p:cNvSpPr/>
          <p:nvPr/>
        </p:nvSpPr>
        <p:spPr>
          <a:xfrm>
            <a:off x="1942706" y="1456380"/>
            <a:ext cx="931376" cy="994416"/>
          </a:xfrm>
          <a:prstGeom prst="ellipse">
            <a:avLst/>
          </a:prstGeom>
          <a:solidFill>
            <a:schemeClr val="accent6">
              <a:lumMod val="40000"/>
              <a:lumOff val="60000"/>
            </a:schemeClr>
          </a:solidFill>
          <a:ln w="38100">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500" dirty="0">
                <a:solidFill>
                  <a:schemeClr val="tx1"/>
                </a:solidFill>
                <a:latin typeface="Meiryo UI" panose="020B0604030504040204" pitchFamily="50" charset="-128"/>
                <a:ea typeface="Meiryo UI" panose="020B0604030504040204" pitchFamily="50" charset="-128"/>
              </a:rPr>
              <a:t>社福の車</a:t>
            </a:r>
            <a:endParaRPr lang="ja-JP" altLang="en-US" sz="2100" b="1" dirty="0">
              <a:solidFill>
                <a:schemeClr val="tx1"/>
              </a:solidFill>
              <a:latin typeface="Meiryo UI" panose="020B0604030504040204" pitchFamily="50" charset="-128"/>
              <a:ea typeface="Meiryo UI" panose="020B0604030504040204" pitchFamily="50" charset="-128"/>
            </a:endParaRPr>
          </a:p>
        </p:txBody>
      </p:sp>
      <p:sp>
        <p:nvSpPr>
          <p:cNvPr id="16" name="円/楕円 15"/>
          <p:cNvSpPr/>
          <p:nvPr/>
        </p:nvSpPr>
        <p:spPr>
          <a:xfrm>
            <a:off x="2524511" y="1469591"/>
            <a:ext cx="931376" cy="994416"/>
          </a:xfrm>
          <a:prstGeom prst="ellipse">
            <a:avLst/>
          </a:prstGeom>
          <a:solidFill>
            <a:schemeClr val="accent2">
              <a:lumMod val="40000"/>
              <a:lumOff val="60000"/>
            </a:schemeClr>
          </a:solidFill>
          <a:ln w="38100">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500" dirty="0">
                <a:solidFill>
                  <a:schemeClr val="tx1"/>
                </a:solidFill>
                <a:latin typeface="Meiryo UI" panose="020B0604030504040204" pitchFamily="50" charset="-128"/>
                <a:ea typeface="Meiryo UI" panose="020B0604030504040204" pitchFamily="50" charset="-128"/>
              </a:rPr>
              <a:t>市の車</a:t>
            </a:r>
            <a:endParaRPr lang="ja-JP" altLang="en-US" sz="2100" b="1" dirty="0">
              <a:solidFill>
                <a:schemeClr val="tx1"/>
              </a:solidFill>
              <a:latin typeface="Meiryo UI" panose="020B0604030504040204" pitchFamily="50" charset="-128"/>
              <a:ea typeface="Meiryo UI" panose="020B0604030504040204" pitchFamily="50" charset="-128"/>
            </a:endParaRPr>
          </a:p>
        </p:txBody>
      </p:sp>
      <p:pic>
        <p:nvPicPr>
          <p:cNvPr id="10" name="図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299863" y="1469593"/>
            <a:ext cx="581974" cy="931159"/>
          </a:xfrm>
          <a:prstGeom prst="rect">
            <a:avLst/>
          </a:prstGeom>
        </p:spPr>
      </p:pic>
      <p:sp>
        <p:nvSpPr>
          <p:cNvPr id="22" name="円/楕円 21"/>
          <p:cNvSpPr/>
          <p:nvPr/>
        </p:nvSpPr>
        <p:spPr>
          <a:xfrm>
            <a:off x="5157492" y="1424081"/>
            <a:ext cx="1140649" cy="1137915"/>
          </a:xfrm>
          <a:prstGeom prst="ellipse">
            <a:avLst/>
          </a:prstGeom>
          <a:solidFill>
            <a:schemeClr val="accent4">
              <a:lumMod val="40000"/>
              <a:lumOff val="60000"/>
            </a:schemeClr>
          </a:solidFill>
          <a:ln w="38100">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500" dirty="0">
                <a:solidFill>
                  <a:schemeClr val="tx1"/>
                </a:solidFill>
                <a:latin typeface="Meiryo UI" panose="020B0604030504040204" pitchFamily="50" charset="-128"/>
                <a:ea typeface="Meiryo UI" panose="020B0604030504040204" pitchFamily="50" charset="-128"/>
              </a:rPr>
              <a:t>住民ﾄﾞﾗｲﾊﾞｰ</a:t>
            </a:r>
            <a:endParaRPr lang="ja-JP" altLang="en-US" sz="2100" b="1" dirty="0">
              <a:solidFill>
                <a:schemeClr val="tx1"/>
              </a:solidFill>
              <a:latin typeface="Meiryo UI" panose="020B0604030504040204" pitchFamily="50" charset="-128"/>
              <a:ea typeface="Meiryo UI" panose="020B0604030504040204" pitchFamily="50" charset="-128"/>
            </a:endParaRPr>
          </a:p>
        </p:txBody>
      </p:sp>
      <p:sp>
        <p:nvSpPr>
          <p:cNvPr id="23" name="円/楕円 22"/>
          <p:cNvSpPr/>
          <p:nvPr/>
        </p:nvSpPr>
        <p:spPr>
          <a:xfrm>
            <a:off x="5904422" y="1440779"/>
            <a:ext cx="1107056" cy="1041870"/>
          </a:xfrm>
          <a:prstGeom prst="ellipse">
            <a:avLst/>
          </a:prstGeom>
          <a:solidFill>
            <a:schemeClr val="accent6">
              <a:lumMod val="40000"/>
              <a:lumOff val="60000"/>
            </a:schemeClr>
          </a:solidFill>
          <a:ln w="38100">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500" dirty="0">
                <a:solidFill>
                  <a:schemeClr val="tx1"/>
                </a:solidFill>
                <a:latin typeface="Meiryo UI" panose="020B0604030504040204" pitchFamily="50" charset="-128"/>
                <a:ea typeface="Meiryo UI" panose="020B0604030504040204" pitchFamily="50" charset="-128"/>
              </a:rPr>
              <a:t>社福のドライバー</a:t>
            </a:r>
            <a:endParaRPr lang="ja-JP" altLang="en-US" sz="2100" b="1" dirty="0">
              <a:solidFill>
                <a:schemeClr val="tx1"/>
              </a:solidFill>
              <a:latin typeface="Meiryo UI" panose="020B0604030504040204" pitchFamily="50" charset="-128"/>
              <a:ea typeface="Meiryo UI" panose="020B0604030504040204" pitchFamily="50" charset="-128"/>
            </a:endParaRPr>
          </a:p>
        </p:txBody>
      </p:sp>
      <p:sp>
        <p:nvSpPr>
          <p:cNvPr id="21" name="タイトル 6"/>
          <p:cNvSpPr txBox="1">
            <a:spLocks/>
          </p:cNvSpPr>
          <p:nvPr/>
        </p:nvSpPr>
        <p:spPr>
          <a:xfrm>
            <a:off x="444279" y="339200"/>
            <a:ext cx="8370313" cy="677156"/>
          </a:xfrm>
          <a:prstGeom prst="rect">
            <a:avLst/>
          </a:prstGeom>
          <a:solidFill>
            <a:schemeClr val="accent6">
              <a:lumMod val="40000"/>
              <a:lumOff val="60000"/>
            </a:schemeClr>
          </a:solidFill>
          <a:effectLst/>
        </p:spPr>
        <p:style>
          <a:lnRef idx="3">
            <a:schemeClr val="lt1"/>
          </a:lnRef>
          <a:fillRef idx="1">
            <a:schemeClr val="accent5"/>
          </a:fillRef>
          <a:effectRef idx="1">
            <a:schemeClr val="accent5"/>
          </a:effectRef>
          <a:fontRef idx="minor">
            <a:schemeClr val="lt1"/>
          </a:fontRef>
        </p:style>
        <p:txBody>
          <a:bodyPr vert="horz" lIns="51435" tIns="25717" rIns="51435" bIns="25717" rtlCol="0" anchor="ctr">
            <a:normAutofit/>
          </a:bodyPr>
          <a:lstStyle>
            <a:defPPr>
              <a:defRPr lang="ja-JP"/>
            </a:defPPr>
            <a:lvl1pPr>
              <a:lnSpc>
                <a:spcPct val="90000"/>
              </a:lnSpc>
              <a:spcBef>
                <a:spcPct val="0"/>
              </a:spcBef>
              <a:defRPr sz="2371">
                <a:solidFill>
                  <a:schemeClr val="tx1"/>
                </a:solidFill>
                <a:latin typeface="Meiryo UI" panose="020B0604030504040204" pitchFamily="50" charset="-128"/>
                <a:ea typeface="Meiryo UI" panose="020B0604030504040204" pitchFamily="50" charset="-128"/>
              </a:defRPr>
            </a:lvl1pPr>
          </a:lstStyle>
          <a:p>
            <a:r>
              <a:rPr lang="ja-JP" altLang="en-US" dirty="0"/>
              <a:t>道路運送法上の許可・登録不要の移動支援のタイプ（互助活動）</a:t>
            </a:r>
          </a:p>
        </p:txBody>
      </p:sp>
    </p:spTree>
    <p:extLst>
      <p:ext uri="{BB962C8B-B14F-4D97-AF65-F5344CB8AC3E}">
        <p14:creationId xmlns:p14="http://schemas.microsoft.com/office/powerpoint/2010/main" val="23886518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F3C6279-FEF2-7E74-BF81-A1CD43AA0454}"/>
              </a:ext>
            </a:extLst>
          </p:cNvPr>
          <p:cNvSpPr>
            <a:spLocks noGrp="1"/>
          </p:cNvSpPr>
          <p:nvPr>
            <p:ph type="title"/>
          </p:nvPr>
        </p:nvSpPr>
        <p:spPr>
          <a:xfrm>
            <a:off x="628650" y="365127"/>
            <a:ext cx="7886700" cy="549274"/>
          </a:xfrm>
          <a:solidFill>
            <a:schemeClr val="accent6">
              <a:lumMod val="40000"/>
              <a:lumOff val="60000"/>
            </a:schemeClr>
          </a:solidFill>
          <a:effectLst/>
        </p:spPr>
        <p:style>
          <a:lnRef idx="3">
            <a:schemeClr val="lt1"/>
          </a:lnRef>
          <a:fillRef idx="1">
            <a:schemeClr val="accent5"/>
          </a:fillRef>
          <a:effectRef idx="1">
            <a:schemeClr val="accent5"/>
          </a:effectRef>
          <a:fontRef idx="minor">
            <a:schemeClr val="lt1"/>
          </a:fontRef>
        </p:style>
        <p:txBody>
          <a:bodyPr vert="horz" lIns="51435" tIns="25717" rIns="51435" bIns="25717" rtlCol="0" anchor="ctr">
            <a:normAutofit/>
          </a:bodyPr>
          <a:lstStyle/>
          <a:p>
            <a:r>
              <a:rPr lang="ja-JP" altLang="en-US" sz="2371" dirty="0">
                <a:solidFill>
                  <a:schemeClr val="tx1"/>
                </a:solidFill>
                <a:latin typeface="Meiryo UI" panose="020B0604030504040204" pitchFamily="50" charset="-128"/>
                <a:ea typeface="Meiryo UI" panose="020B0604030504040204" pitchFamily="50" charset="-128"/>
              </a:rPr>
              <a:t>「住民主体」は難しい？</a:t>
            </a:r>
          </a:p>
        </p:txBody>
      </p:sp>
      <p:sp>
        <p:nvSpPr>
          <p:cNvPr id="3" name="コンテンツ プレースホルダー 2">
            <a:extLst>
              <a:ext uri="{FF2B5EF4-FFF2-40B4-BE49-F238E27FC236}">
                <a16:creationId xmlns:a16="http://schemas.microsoft.com/office/drawing/2014/main" id="{47A1E22E-2488-1ECE-6C96-AEE05325F8EB}"/>
              </a:ext>
            </a:extLst>
          </p:cNvPr>
          <p:cNvSpPr>
            <a:spLocks noGrp="1"/>
          </p:cNvSpPr>
          <p:nvPr>
            <p:ph idx="1"/>
          </p:nvPr>
        </p:nvSpPr>
        <p:spPr>
          <a:xfrm>
            <a:off x="628649" y="1138149"/>
            <a:ext cx="7886700" cy="2154436"/>
          </a:xfrm>
          <a:noFill/>
        </p:spPr>
        <p:txBody>
          <a:bodyPr vert="horz" wrap="square" lIns="91440" tIns="45720" rIns="91440" bIns="45720" rtlCol="0">
            <a:spAutoFit/>
          </a:bodyPr>
          <a:lstStyle/>
          <a:p>
            <a:pPr marL="0" indent="0" algn="just" defTabSz="774222">
              <a:lnSpc>
                <a:spcPct val="100000"/>
              </a:lnSpc>
              <a:spcBef>
                <a:spcPts val="0"/>
              </a:spcBef>
              <a:buNone/>
            </a:pPr>
            <a:r>
              <a:rPr lang="ja-JP" altLang="en-US" sz="1800" b="1" kern="100" dirty="0">
                <a:solidFill>
                  <a:srgbClr val="C00000"/>
                </a:solidFill>
                <a:latin typeface="Meiryo UI" panose="020B0604030504040204" pitchFamily="50" charset="-128"/>
                <a:ea typeface="Meiryo UI" panose="020B0604030504040204" pitchFamily="50" charset="-128"/>
                <a:cs typeface="Times New Roman" panose="02020603050405020304" pitchFamily="18" charset="0"/>
              </a:rPr>
              <a:t>「住民主体」の考え方（イメージ）</a:t>
            </a:r>
            <a:endParaRPr lang="en-US" altLang="ja-JP" sz="1800" b="1" kern="100" dirty="0">
              <a:solidFill>
                <a:srgbClr val="C00000"/>
              </a:solidFill>
              <a:latin typeface="Meiryo UI" panose="020B0604030504040204" pitchFamily="50" charset="-128"/>
              <a:ea typeface="Meiryo UI" panose="020B0604030504040204" pitchFamily="50" charset="-128"/>
              <a:cs typeface="Times New Roman" panose="02020603050405020304" pitchFamily="18" charset="0"/>
            </a:endParaRPr>
          </a:p>
          <a:p>
            <a:pPr marL="0" indent="0" algn="just" defTabSz="774222">
              <a:lnSpc>
                <a:spcPct val="100000"/>
              </a:lnSpc>
              <a:spcBef>
                <a:spcPts val="0"/>
              </a:spcBef>
              <a:buNone/>
            </a:pPr>
            <a:r>
              <a:rPr lang="ja-JP" altLang="en-US" sz="18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　住民参加：主体は別のところにあり、住民は手足だけ動かす</a:t>
            </a:r>
          </a:p>
          <a:p>
            <a:pPr marL="0" indent="0" algn="just" defTabSz="774222">
              <a:lnSpc>
                <a:spcPct val="100000"/>
              </a:lnSpc>
              <a:spcBef>
                <a:spcPts val="0"/>
              </a:spcBef>
              <a:buNone/>
            </a:pP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　　住民参画：手足を動かすだけでなく、企画にも携わる</a:t>
            </a:r>
          </a:p>
          <a:p>
            <a:pPr marL="0" indent="0" algn="just" defTabSz="774222">
              <a:lnSpc>
                <a:spcPct val="100000"/>
              </a:lnSpc>
              <a:spcBef>
                <a:spcPts val="0"/>
              </a:spcBef>
              <a:buNone/>
            </a:pP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600" kern="100" dirty="0">
                <a:solidFill>
                  <a:srgbClr val="C00000"/>
                </a:solidFill>
                <a:latin typeface="Meiryo UI" panose="020B0604030504040204" pitchFamily="50" charset="-128"/>
                <a:ea typeface="Meiryo UI" panose="020B0604030504040204" pitchFamily="50" charset="-128"/>
                <a:cs typeface="Times New Roman" panose="02020603050405020304" pitchFamily="18" charset="0"/>
              </a:rPr>
              <a:t>住民主体：住民が考えて決めて、手足も動かす</a:t>
            </a:r>
            <a:endParaRPr lang="en-US" altLang="ja-JP" sz="1600" kern="100" dirty="0">
              <a:solidFill>
                <a:srgbClr val="C00000"/>
              </a:solidFill>
              <a:latin typeface="Meiryo UI" panose="020B0604030504040204" pitchFamily="50" charset="-128"/>
              <a:ea typeface="Meiryo UI" panose="020B0604030504040204" pitchFamily="50" charset="-128"/>
              <a:cs typeface="Times New Roman" panose="02020603050405020304" pitchFamily="18" charset="0"/>
            </a:endParaRPr>
          </a:p>
          <a:p>
            <a:pPr marL="135489" indent="-135489" algn="just" defTabSz="774222">
              <a:lnSpc>
                <a:spcPct val="100000"/>
              </a:lnSpc>
              <a:spcBef>
                <a:spcPts val="0"/>
              </a:spcBef>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0" algn="just" defTabSz="774222">
              <a:lnSpc>
                <a:spcPct val="100000"/>
              </a:lnSpc>
              <a:spcBef>
                <a:spcPts val="0"/>
              </a:spcBef>
              <a:buNone/>
            </a:pP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　　住民が全部担うの？</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0" algn="just" defTabSz="774222">
              <a:lnSpc>
                <a:spcPct val="100000"/>
              </a:lnSpc>
              <a:spcBef>
                <a:spcPts val="0"/>
              </a:spcBef>
              <a:buNone/>
            </a:pP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　　住民</a:t>
            </a:r>
            <a:r>
              <a:rPr lang="en-US" altLang="ja-JP" sz="16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個人？</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0" algn="just" defTabSz="774222">
              <a:lnSpc>
                <a:spcPct val="100000"/>
              </a:lnSpc>
              <a:spcBef>
                <a:spcPts val="0"/>
              </a:spcBef>
              <a:buNone/>
            </a:pP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　　住民</a:t>
            </a:r>
            <a:r>
              <a:rPr lang="en-US" altLang="ja-JP" sz="16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市民？　地縁、血縁、社縁、第四の縁</a:t>
            </a:r>
          </a:p>
        </p:txBody>
      </p:sp>
      <p:sp>
        <p:nvSpPr>
          <p:cNvPr id="4" name="スライド番号プレースホルダー 3">
            <a:extLst>
              <a:ext uri="{FF2B5EF4-FFF2-40B4-BE49-F238E27FC236}">
                <a16:creationId xmlns:a16="http://schemas.microsoft.com/office/drawing/2014/main" id="{7B9F36A0-8319-0C54-0C9B-90ADF044CA83}"/>
              </a:ext>
            </a:extLst>
          </p:cNvPr>
          <p:cNvSpPr>
            <a:spLocks noGrp="1"/>
          </p:cNvSpPr>
          <p:nvPr>
            <p:ph type="sldNum" sz="quarter" idx="12"/>
          </p:nvPr>
        </p:nvSpPr>
        <p:spPr/>
        <p:txBody>
          <a:bodyPr/>
          <a:lstStyle/>
          <a:p>
            <a:fld id="{54D59273-CF6A-4105-986B-03FD5A07102F}" type="slidenum">
              <a:rPr kumimoji="1" lang="ja-JP" altLang="en-US" smtClean="0"/>
              <a:t>5</a:t>
            </a:fld>
            <a:endParaRPr kumimoji="1" lang="ja-JP" altLang="en-US"/>
          </a:p>
        </p:txBody>
      </p:sp>
      <p:sp>
        <p:nvSpPr>
          <p:cNvPr id="6" name="正方形/長方形 5"/>
          <p:cNvSpPr/>
          <p:nvPr/>
        </p:nvSpPr>
        <p:spPr>
          <a:xfrm>
            <a:off x="628649" y="4610383"/>
            <a:ext cx="7883443" cy="1742015"/>
          </a:xfrm>
          <a:prstGeom prst="rect">
            <a:avLst/>
          </a:prstGeom>
          <a:noFill/>
        </p:spPr>
        <p:txBody>
          <a:bodyPr wrap="square">
            <a:spAutoFit/>
          </a:bodyPr>
          <a:lstStyle/>
          <a:p>
            <a:r>
              <a:rPr lang="ja-JP" altLang="en-US" dirty="0">
                <a:solidFill>
                  <a:srgbClr val="000000"/>
                </a:solidFill>
                <a:latin typeface="Meiryo UI" panose="020B0604030504040204" pitchFamily="50" charset="-128"/>
                <a:ea typeface="Meiryo UI" panose="020B0604030504040204" pitchFamily="50" charset="-128"/>
              </a:rPr>
              <a:t>１．全てを住民が担うのではなく、誰かに一部を担ってもらう</a:t>
            </a:r>
            <a:endParaRPr lang="en-US" altLang="ja-JP" dirty="0">
              <a:solidFill>
                <a:srgbClr val="000000"/>
              </a:solidFill>
              <a:latin typeface="Meiryo UI" panose="020B0604030504040204" pitchFamily="50" charset="-128"/>
              <a:ea typeface="Meiryo UI" panose="020B0604030504040204" pitchFamily="50" charset="-128"/>
            </a:endParaRPr>
          </a:p>
          <a:p>
            <a:r>
              <a:rPr lang="ja-JP" altLang="en-US" dirty="0">
                <a:solidFill>
                  <a:srgbClr val="000000"/>
                </a:solidFill>
                <a:latin typeface="Meiryo UI" panose="020B0604030504040204" pitchFamily="50" charset="-128"/>
                <a:ea typeface="Meiryo UI" panose="020B0604030504040204" pitchFamily="50" charset="-128"/>
              </a:rPr>
              <a:t>２．できる人ができることをする</a:t>
            </a:r>
            <a:endParaRPr lang="en-US" altLang="ja-JP" dirty="0">
              <a:solidFill>
                <a:srgbClr val="000000"/>
              </a:solidFill>
              <a:latin typeface="Meiryo UI" panose="020B0604030504040204" pitchFamily="50" charset="-128"/>
              <a:ea typeface="Meiryo UI" panose="020B0604030504040204" pitchFamily="50" charset="-128"/>
            </a:endParaRPr>
          </a:p>
          <a:p>
            <a:r>
              <a:rPr lang="ja-JP" altLang="en-US" dirty="0">
                <a:solidFill>
                  <a:srgbClr val="000000"/>
                </a:solidFill>
                <a:latin typeface="Meiryo UI" panose="020B0604030504040204" pitchFamily="50" charset="-128"/>
                <a:ea typeface="Meiryo UI" panose="020B0604030504040204" pitchFamily="50" charset="-128"/>
              </a:rPr>
              <a:t>３．みんなでコストを負担する　</a:t>
            </a:r>
            <a:endParaRPr lang="en-US" altLang="ja-JP" dirty="0">
              <a:solidFill>
                <a:srgbClr val="000000"/>
              </a:solidFill>
              <a:latin typeface="Meiryo UI" panose="020B0604030504040204" pitchFamily="50" charset="-128"/>
              <a:ea typeface="Meiryo UI" panose="020B0604030504040204" pitchFamily="50" charset="-128"/>
            </a:endParaRPr>
          </a:p>
          <a:p>
            <a:r>
              <a:rPr lang="ja-JP" altLang="en-US" dirty="0">
                <a:solidFill>
                  <a:srgbClr val="000000"/>
                </a:solidFill>
                <a:latin typeface="Meiryo UI" panose="020B0604030504040204" pitchFamily="50" charset="-128"/>
                <a:ea typeface="Meiryo UI" panose="020B0604030504040204" pitchFamily="50" charset="-128"/>
              </a:rPr>
              <a:t>４．まずやってみて、できないこと＆してほしいことを、誰かに伝える</a:t>
            </a:r>
            <a:endParaRPr lang="en-US" altLang="ja-JP" dirty="0">
              <a:solidFill>
                <a:srgbClr val="000000"/>
              </a:solidFill>
              <a:latin typeface="Meiryo UI" panose="020B0604030504040204" pitchFamily="50" charset="-128"/>
              <a:ea typeface="Meiryo UI" panose="020B0604030504040204" pitchFamily="50" charset="-128"/>
            </a:endParaRPr>
          </a:p>
          <a:p>
            <a:endParaRPr lang="en-US" altLang="ja-JP" sz="1720" dirty="0">
              <a:solidFill>
                <a:srgbClr val="000000"/>
              </a:solidFill>
              <a:latin typeface="Meiryo UI" panose="020B0604030504040204" pitchFamily="50" charset="-128"/>
              <a:ea typeface="Meiryo UI" panose="020B0604030504040204" pitchFamily="50" charset="-128"/>
            </a:endParaRPr>
          </a:p>
          <a:p>
            <a:r>
              <a:rPr kumimoji="1" lang="ja-JP" altLang="en-US" b="1" kern="100" dirty="0">
                <a:solidFill>
                  <a:srgbClr val="C00000"/>
                </a:solidFill>
                <a:latin typeface="Meiryo UI" panose="020B0604030504040204" pitchFamily="50" charset="-128"/>
                <a:ea typeface="Meiryo UI" panose="020B0604030504040204" pitchFamily="50" charset="-128"/>
                <a:cs typeface="Times New Roman" panose="02020603050405020304" pitchFamily="18" charset="0"/>
              </a:rPr>
              <a:t>大事なことは、困っている人、支えたい人のことから考え始めること</a:t>
            </a:r>
          </a:p>
        </p:txBody>
      </p:sp>
      <p:sp>
        <p:nvSpPr>
          <p:cNvPr id="5" name="タイトル 1">
            <a:extLst>
              <a:ext uri="{FF2B5EF4-FFF2-40B4-BE49-F238E27FC236}">
                <a16:creationId xmlns:a16="http://schemas.microsoft.com/office/drawing/2014/main" id="{A9FF2F2C-6C85-8F92-8EDA-3052692391D6}"/>
              </a:ext>
            </a:extLst>
          </p:cNvPr>
          <p:cNvSpPr txBox="1">
            <a:spLocks/>
          </p:cNvSpPr>
          <p:nvPr/>
        </p:nvSpPr>
        <p:spPr>
          <a:xfrm>
            <a:off x="628649" y="3842681"/>
            <a:ext cx="7883445" cy="543954"/>
          </a:xfrm>
          <a:prstGeom prst="rect">
            <a:avLst/>
          </a:prstGeom>
          <a:solidFill>
            <a:schemeClr val="accent6">
              <a:lumMod val="40000"/>
              <a:lumOff val="60000"/>
            </a:schemeClr>
          </a:solidFill>
          <a:effectLst/>
        </p:spPr>
        <p:style>
          <a:lnRef idx="3">
            <a:schemeClr val="lt1"/>
          </a:lnRef>
          <a:fillRef idx="1">
            <a:schemeClr val="accent5"/>
          </a:fillRef>
          <a:effectRef idx="1">
            <a:schemeClr val="accent5"/>
          </a:effectRef>
          <a:fontRef idx="minor">
            <a:schemeClr val="lt1"/>
          </a:fontRef>
        </p:style>
        <p:txBody>
          <a:bodyPr vert="horz" lIns="43549" tIns="21774" rIns="43549" bIns="21774" rtlCol="0" anchor="ctr">
            <a:normAutofit/>
          </a:bodyPr>
          <a:lstStyle>
            <a:lvl1pPr>
              <a:lnSpc>
                <a:spcPct val="90000"/>
              </a:lnSpc>
              <a:spcBef>
                <a:spcPct val="0"/>
              </a:spcBef>
              <a:buNone/>
              <a:defRPr sz="3189" b="1">
                <a:latin typeface="Meiryo UI" panose="020B0604030504040204" pitchFamily="50" charset="-128"/>
                <a:ea typeface="Meiryo UI" panose="020B0604030504040204" pitchFamily="50" charset="-128"/>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indent="0" algn="just" defTabSz="774222">
              <a:lnSpc>
                <a:spcPct val="100000"/>
              </a:lnSpc>
              <a:spcBef>
                <a:spcPts val="0"/>
              </a:spcBef>
              <a:buNone/>
            </a:pPr>
            <a:r>
              <a:rPr kumimoji="1" lang="ja-JP" altLang="en-US" sz="2371" b="0" dirty="0">
                <a:solidFill>
                  <a:schemeClr val="tx1"/>
                </a:solidFill>
              </a:rPr>
              <a:t>「住民主体」の役割分担</a:t>
            </a:r>
            <a:endParaRPr kumimoji="1" lang="en-US" altLang="ja-JP" sz="2371" b="0" dirty="0">
              <a:solidFill>
                <a:schemeClr val="tx1"/>
              </a:solidFill>
            </a:endParaRPr>
          </a:p>
        </p:txBody>
      </p:sp>
      <p:pic>
        <p:nvPicPr>
          <p:cNvPr id="7" name="図 6">
            <a:extLst>
              <a:ext uri="{FF2B5EF4-FFF2-40B4-BE49-F238E27FC236}">
                <a16:creationId xmlns:a16="http://schemas.microsoft.com/office/drawing/2014/main" id="{BDB8BE7C-01F0-6C08-36C9-57CD4DFE726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10800000">
            <a:off x="5663359" y="1879379"/>
            <a:ext cx="2848733" cy="1672822"/>
          </a:xfrm>
          <a:prstGeom prst="rect">
            <a:avLst/>
          </a:prstGeom>
          <a:effectLst>
            <a:softEdge rad="101600"/>
          </a:effectLst>
        </p:spPr>
      </p:pic>
    </p:spTree>
    <p:extLst>
      <p:ext uri="{BB962C8B-B14F-4D97-AF65-F5344CB8AC3E}">
        <p14:creationId xmlns:p14="http://schemas.microsoft.com/office/powerpoint/2010/main" val="35086604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727F170E-1648-46A1-A951-0878C2B120EE}" type="slidenum">
              <a:rPr kumimoji="1" lang="ja-JP" altLang="en-US" smtClean="0"/>
              <a:t>6</a:t>
            </a:fld>
            <a:endParaRPr kumimoji="1" lang="ja-JP" altLang="en-US"/>
          </a:p>
        </p:txBody>
      </p:sp>
      <p:sp>
        <p:nvSpPr>
          <p:cNvPr id="5" name="タイトル 4">
            <a:extLst>
              <a:ext uri="{FF2B5EF4-FFF2-40B4-BE49-F238E27FC236}">
                <a16:creationId xmlns:a16="http://schemas.microsoft.com/office/drawing/2014/main" id="{8F920F24-964D-4A23-85A2-D054C39F596E}"/>
              </a:ext>
            </a:extLst>
          </p:cNvPr>
          <p:cNvSpPr>
            <a:spLocks noGrp="1"/>
          </p:cNvSpPr>
          <p:nvPr>
            <p:ph type="title"/>
          </p:nvPr>
        </p:nvSpPr>
        <p:spPr>
          <a:xfrm>
            <a:off x="736609" y="371668"/>
            <a:ext cx="7670782" cy="523493"/>
          </a:xfrm>
          <a:solidFill>
            <a:schemeClr val="accent6">
              <a:lumMod val="40000"/>
              <a:lumOff val="60000"/>
            </a:schemeClr>
          </a:solidFill>
          <a:effectLst/>
        </p:spPr>
        <p:style>
          <a:lnRef idx="3">
            <a:schemeClr val="lt1"/>
          </a:lnRef>
          <a:fillRef idx="1">
            <a:schemeClr val="accent5"/>
          </a:fillRef>
          <a:effectRef idx="1">
            <a:schemeClr val="accent5"/>
          </a:effectRef>
          <a:fontRef idx="minor">
            <a:schemeClr val="lt1"/>
          </a:fontRef>
        </p:style>
        <p:txBody>
          <a:bodyPr vert="horz" lIns="43549" tIns="21774" rIns="43549" bIns="21774" rtlCol="0" anchor="ctr">
            <a:normAutofit/>
          </a:bodyPr>
          <a:lstStyle/>
          <a:p>
            <a:r>
              <a:rPr lang="ja-JP" altLang="en-US" sz="2400" dirty="0">
                <a:solidFill>
                  <a:schemeClr val="tx1"/>
                </a:solidFill>
                <a:latin typeface="Meiryo UI" panose="020B0604030504040204" pitchFamily="50" charset="-128"/>
                <a:ea typeface="Meiryo UI" panose="020B0604030504040204" pitchFamily="50" charset="-128"/>
              </a:rPr>
              <a:t>役割分担（例）　</a:t>
            </a:r>
          </a:p>
        </p:txBody>
      </p:sp>
      <p:grpSp>
        <p:nvGrpSpPr>
          <p:cNvPr id="2" name="グループ化 1">
            <a:extLst>
              <a:ext uri="{FF2B5EF4-FFF2-40B4-BE49-F238E27FC236}">
                <a16:creationId xmlns:a16="http://schemas.microsoft.com/office/drawing/2014/main" id="{DA2808A3-53EB-5754-BC57-0C54DF0A93F8}"/>
              </a:ext>
            </a:extLst>
          </p:cNvPr>
          <p:cNvGrpSpPr/>
          <p:nvPr/>
        </p:nvGrpSpPr>
        <p:grpSpPr>
          <a:xfrm>
            <a:off x="736608" y="1140503"/>
            <a:ext cx="7340591" cy="4683356"/>
            <a:chOff x="736609" y="1140503"/>
            <a:chExt cx="6654268" cy="3933371"/>
          </a:xfrm>
        </p:grpSpPr>
        <p:sp>
          <p:nvSpPr>
            <p:cNvPr id="6" name="角丸四角形 5"/>
            <p:cNvSpPr/>
            <p:nvPr/>
          </p:nvSpPr>
          <p:spPr>
            <a:xfrm>
              <a:off x="953153" y="1517978"/>
              <a:ext cx="2717006" cy="106256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a:t>社会福祉協議会、自治会</a:t>
              </a:r>
              <a:endParaRPr lang="en-US" altLang="ja-JP" sz="1600" b="1" dirty="0"/>
            </a:p>
            <a:p>
              <a:pPr algn="ctr"/>
              <a:r>
                <a:rPr lang="en-US" altLang="ja-JP" sz="1600" b="1" dirty="0"/>
                <a:t>NPO</a:t>
              </a:r>
              <a:r>
                <a:rPr lang="ja-JP" altLang="en-US" sz="1600" b="1" dirty="0"/>
                <a:t>法人　など</a:t>
              </a:r>
              <a:endParaRPr lang="en-US" altLang="ja-JP" sz="1600" b="1" dirty="0"/>
            </a:p>
          </p:txBody>
        </p:sp>
        <p:sp>
          <p:nvSpPr>
            <p:cNvPr id="9" name="円/楕円 8"/>
            <p:cNvSpPr/>
            <p:nvPr/>
          </p:nvSpPr>
          <p:spPr>
            <a:xfrm>
              <a:off x="915448" y="1140503"/>
              <a:ext cx="1385109" cy="480856"/>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schemeClr val="tx1"/>
                  </a:solidFill>
                </a:rPr>
                <a:t>運行主体</a:t>
              </a:r>
            </a:p>
          </p:txBody>
        </p:sp>
        <p:sp>
          <p:nvSpPr>
            <p:cNvPr id="10" name="角丸四角形 9"/>
            <p:cNvSpPr/>
            <p:nvPr/>
          </p:nvSpPr>
          <p:spPr>
            <a:xfrm>
              <a:off x="2586250" y="3824265"/>
              <a:ext cx="1088731" cy="58065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a:t>運転者</a:t>
              </a:r>
            </a:p>
          </p:txBody>
        </p:sp>
        <p:sp>
          <p:nvSpPr>
            <p:cNvPr id="15" name="角丸四角形 14"/>
            <p:cNvSpPr/>
            <p:nvPr/>
          </p:nvSpPr>
          <p:spPr>
            <a:xfrm>
              <a:off x="900795" y="3824265"/>
              <a:ext cx="1088731" cy="58065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a:t>利用者</a:t>
              </a:r>
            </a:p>
          </p:txBody>
        </p:sp>
        <p:cxnSp>
          <p:nvCxnSpPr>
            <p:cNvPr id="16" name="直線矢印コネクタ 15"/>
            <p:cNvCxnSpPr>
              <a:cxnSpLocks/>
            </p:cNvCxnSpPr>
            <p:nvPr/>
          </p:nvCxnSpPr>
          <p:spPr>
            <a:xfrm flipH="1" flipV="1">
              <a:off x="3053067" y="2580546"/>
              <a:ext cx="17611" cy="125937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7" name="直線矢印コネクタ 16"/>
            <p:cNvCxnSpPr>
              <a:cxnSpLocks/>
            </p:cNvCxnSpPr>
            <p:nvPr/>
          </p:nvCxnSpPr>
          <p:spPr>
            <a:xfrm flipH="1" flipV="1">
              <a:off x="1497517" y="2580546"/>
              <a:ext cx="17611" cy="125937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1" name="円/楕円 10"/>
            <p:cNvSpPr/>
            <p:nvPr/>
          </p:nvSpPr>
          <p:spPr>
            <a:xfrm>
              <a:off x="736609" y="2969803"/>
              <a:ext cx="1385109" cy="480856"/>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schemeClr val="tx1"/>
                  </a:solidFill>
                </a:rPr>
                <a:t>登録</a:t>
              </a:r>
            </a:p>
          </p:txBody>
        </p:sp>
        <p:sp>
          <p:nvSpPr>
            <p:cNvPr id="12" name="円/楕円 11"/>
            <p:cNvSpPr/>
            <p:nvPr/>
          </p:nvSpPr>
          <p:spPr>
            <a:xfrm>
              <a:off x="2218888" y="2969803"/>
              <a:ext cx="1703581" cy="480856"/>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schemeClr val="tx1"/>
                  </a:solidFill>
                </a:rPr>
                <a:t>登録ボランティア</a:t>
              </a:r>
            </a:p>
          </p:txBody>
        </p:sp>
        <p:sp>
          <p:nvSpPr>
            <p:cNvPr id="18" name="角丸四角形 17"/>
            <p:cNvSpPr/>
            <p:nvPr/>
          </p:nvSpPr>
          <p:spPr>
            <a:xfrm>
              <a:off x="4756649" y="1409934"/>
              <a:ext cx="2634228" cy="20652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a:t>自治会</a:t>
              </a:r>
              <a:endParaRPr lang="en-US" altLang="ja-JP" sz="1600" b="1" dirty="0"/>
            </a:p>
            <a:p>
              <a:pPr algn="ctr"/>
              <a:r>
                <a:rPr lang="ja-JP" altLang="en-US" sz="1600" b="1" dirty="0"/>
                <a:t>互助組織　など</a:t>
              </a:r>
              <a:endParaRPr lang="en-US" altLang="ja-JP" sz="1600" b="1" dirty="0"/>
            </a:p>
            <a:p>
              <a:pPr algn="ctr"/>
              <a:endParaRPr lang="en-US" altLang="ja-JP" sz="1600" b="1" dirty="0"/>
            </a:p>
            <a:p>
              <a:pPr algn="ctr"/>
              <a:endParaRPr lang="en-US" altLang="ja-JP" sz="1600" b="1" dirty="0"/>
            </a:p>
          </p:txBody>
        </p:sp>
        <p:sp>
          <p:nvSpPr>
            <p:cNvPr id="19" name="円/楕円 18"/>
            <p:cNvSpPr/>
            <p:nvPr/>
          </p:nvSpPr>
          <p:spPr>
            <a:xfrm>
              <a:off x="4718943" y="1140503"/>
              <a:ext cx="1385109" cy="480856"/>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schemeClr val="tx1"/>
                  </a:solidFill>
                </a:rPr>
                <a:t>運行主体</a:t>
              </a:r>
            </a:p>
          </p:txBody>
        </p:sp>
        <p:sp>
          <p:nvSpPr>
            <p:cNvPr id="20" name="角丸四角形 19"/>
            <p:cNvSpPr/>
            <p:nvPr/>
          </p:nvSpPr>
          <p:spPr>
            <a:xfrm>
              <a:off x="6164166" y="2761959"/>
              <a:ext cx="1088731" cy="58065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a:solidFill>
                    <a:schemeClr val="tx1"/>
                  </a:solidFill>
                </a:rPr>
                <a:t>運転者</a:t>
              </a:r>
            </a:p>
          </p:txBody>
        </p:sp>
        <p:sp>
          <p:nvSpPr>
            <p:cNvPr id="21" name="角丸四角形 20"/>
            <p:cNvSpPr/>
            <p:nvPr/>
          </p:nvSpPr>
          <p:spPr>
            <a:xfrm>
              <a:off x="4916042" y="2761959"/>
              <a:ext cx="1088731" cy="58065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a:solidFill>
                    <a:schemeClr val="tx1"/>
                  </a:solidFill>
                </a:rPr>
                <a:t>利用者</a:t>
              </a:r>
            </a:p>
          </p:txBody>
        </p:sp>
        <p:sp>
          <p:nvSpPr>
            <p:cNvPr id="3" name="角丸四角形吹き出し 2"/>
            <p:cNvSpPr/>
            <p:nvPr/>
          </p:nvSpPr>
          <p:spPr>
            <a:xfrm>
              <a:off x="800823" y="4686925"/>
              <a:ext cx="2329792" cy="386949"/>
            </a:xfrm>
            <a:prstGeom prst="wedgeRoundRectCallout">
              <a:avLst>
                <a:gd name="adj1" fmla="val 45505"/>
                <a:gd name="adj2" fmla="val -86281"/>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600" dirty="0"/>
                <a:t>所有車両を使う場合も</a:t>
              </a:r>
            </a:p>
          </p:txBody>
        </p:sp>
        <p:sp>
          <p:nvSpPr>
            <p:cNvPr id="24" name="角丸四角形吹き出し 23"/>
            <p:cNvSpPr/>
            <p:nvPr/>
          </p:nvSpPr>
          <p:spPr>
            <a:xfrm>
              <a:off x="4839876" y="3703862"/>
              <a:ext cx="2329792" cy="428076"/>
            </a:xfrm>
            <a:prstGeom prst="wedgeRoundRectCallout">
              <a:avLst>
                <a:gd name="adj1" fmla="val 41867"/>
                <a:gd name="adj2" fmla="val -104378"/>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600" dirty="0"/>
                <a:t>所有車両を使う場合も</a:t>
              </a:r>
            </a:p>
          </p:txBody>
        </p:sp>
      </p:grpSp>
      <p:grpSp>
        <p:nvGrpSpPr>
          <p:cNvPr id="14" name="グループ化 13">
            <a:extLst>
              <a:ext uri="{FF2B5EF4-FFF2-40B4-BE49-F238E27FC236}">
                <a16:creationId xmlns:a16="http://schemas.microsoft.com/office/drawing/2014/main" id="{FAD0399E-0969-0745-72B8-75E0FA218266}"/>
              </a:ext>
            </a:extLst>
          </p:cNvPr>
          <p:cNvGrpSpPr/>
          <p:nvPr/>
        </p:nvGrpSpPr>
        <p:grpSpPr>
          <a:xfrm>
            <a:off x="4040023" y="5274487"/>
            <a:ext cx="2446128" cy="1146002"/>
            <a:chOff x="4040023" y="5075450"/>
            <a:chExt cx="2446128" cy="1345039"/>
          </a:xfrm>
          <a:solidFill>
            <a:schemeClr val="accent6">
              <a:lumMod val="60000"/>
              <a:lumOff val="40000"/>
            </a:schemeClr>
          </a:solidFill>
        </p:grpSpPr>
        <p:sp>
          <p:nvSpPr>
            <p:cNvPr id="7" name="角丸四角形 26">
              <a:extLst>
                <a:ext uri="{FF2B5EF4-FFF2-40B4-BE49-F238E27FC236}">
                  <a16:creationId xmlns:a16="http://schemas.microsoft.com/office/drawing/2014/main" id="{BF7440D0-6CCD-9626-3579-45CFEED9B701}"/>
                </a:ext>
              </a:extLst>
            </p:cNvPr>
            <p:cNvSpPr/>
            <p:nvPr/>
          </p:nvSpPr>
          <p:spPr>
            <a:xfrm>
              <a:off x="4040023" y="5075450"/>
              <a:ext cx="2446128" cy="1345039"/>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ja-JP" altLang="en-US" sz="2000" b="1" dirty="0">
                  <a:solidFill>
                    <a:schemeClr val="tx1"/>
                  </a:solidFill>
                </a:rPr>
                <a:t>ＳＣ・市町村</a:t>
              </a:r>
              <a:endParaRPr lang="en-US" altLang="ja-JP" sz="2000" b="1" dirty="0">
                <a:solidFill>
                  <a:schemeClr val="tx1"/>
                </a:solidFill>
              </a:endParaRPr>
            </a:p>
            <a:p>
              <a:pPr algn="ctr"/>
              <a:endParaRPr lang="en-US" altLang="ja-JP" sz="2000" b="1" dirty="0"/>
            </a:p>
          </p:txBody>
        </p:sp>
        <p:sp>
          <p:nvSpPr>
            <p:cNvPr id="8" name="円/楕円 36">
              <a:extLst>
                <a:ext uri="{FF2B5EF4-FFF2-40B4-BE49-F238E27FC236}">
                  <a16:creationId xmlns:a16="http://schemas.microsoft.com/office/drawing/2014/main" id="{432BA7E1-2E75-11F8-8079-079C66599D5E}"/>
                </a:ext>
              </a:extLst>
            </p:cNvPr>
            <p:cNvSpPr/>
            <p:nvPr/>
          </p:nvSpPr>
          <p:spPr>
            <a:xfrm>
              <a:off x="4212615" y="5643042"/>
              <a:ext cx="2100943" cy="576708"/>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rPr>
                <a:t>支援・応援</a:t>
              </a:r>
            </a:p>
          </p:txBody>
        </p:sp>
      </p:grpSp>
      <p:sp>
        <p:nvSpPr>
          <p:cNvPr id="13" name="角丸四角形吹き出し 2">
            <a:extLst>
              <a:ext uri="{FF2B5EF4-FFF2-40B4-BE49-F238E27FC236}">
                <a16:creationId xmlns:a16="http://schemas.microsoft.com/office/drawing/2014/main" id="{288FA81F-3304-ED4B-48B8-216EA9A8C117}"/>
              </a:ext>
            </a:extLst>
          </p:cNvPr>
          <p:cNvSpPr/>
          <p:nvPr/>
        </p:nvSpPr>
        <p:spPr>
          <a:xfrm>
            <a:off x="6762968" y="5274487"/>
            <a:ext cx="1875593" cy="708736"/>
          </a:xfrm>
          <a:prstGeom prst="wedgeRoundRectCallout">
            <a:avLst>
              <a:gd name="adj1" fmla="val -70972"/>
              <a:gd name="adj2" fmla="val 15091"/>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600" dirty="0"/>
              <a:t>運行主体になる場合も</a:t>
            </a:r>
          </a:p>
        </p:txBody>
      </p:sp>
    </p:spTree>
    <p:extLst>
      <p:ext uri="{BB962C8B-B14F-4D97-AF65-F5344CB8AC3E}">
        <p14:creationId xmlns:p14="http://schemas.microsoft.com/office/powerpoint/2010/main" val="4231017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727F170E-1648-46A1-A951-0878C2B120EE}" type="slidenum">
              <a:rPr kumimoji="1" lang="ja-JP" altLang="en-US" smtClean="0"/>
              <a:t>7</a:t>
            </a:fld>
            <a:endParaRPr kumimoji="1" lang="ja-JP" altLang="en-US"/>
          </a:p>
        </p:txBody>
      </p:sp>
      <p:sp>
        <p:nvSpPr>
          <p:cNvPr id="5" name="タイトル 4">
            <a:extLst>
              <a:ext uri="{FF2B5EF4-FFF2-40B4-BE49-F238E27FC236}">
                <a16:creationId xmlns:a16="http://schemas.microsoft.com/office/drawing/2014/main" id="{8F920F24-964D-4A23-85A2-D054C39F596E}"/>
              </a:ext>
            </a:extLst>
          </p:cNvPr>
          <p:cNvSpPr>
            <a:spLocks noGrp="1"/>
          </p:cNvSpPr>
          <p:nvPr>
            <p:ph type="title"/>
          </p:nvPr>
        </p:nvSpPr>
        <p:spPr>
          <a:xfrm>
            <a:off x="536538" y="410322"/>
            <a:ext cx="8084948" cy="523493"/>
          </a:xfrm>
          <a:solidFill>
            <a:schemeClr val="accent6">
              <a:lumMod val="40000"/>
              <a:lumOff val="60000"/>
            </a:schemeClr>
          </a:solidFill>
          <a:effectLst/>
        </p:spPr>
        <p:style>
          <a:lnRef idx="3">
            <a:schemeClr val="lt1"/>
          </a:lnRef>
          <a:fillRef idx="1">
            <a:schemeClr val="accent5"/>
          </a:fillRef>
          <a:effectRef idx="1">
            <a:schemeClr val="accent5"/>
          </a:effectRef>
          <a:fontRef idx="minor">
            <a:schemeClr val="lt1"/>
          </a:fontRef>
        </p:style>
        <p:txBody>
          <a:bodyPr vert="horz" lIns="43549" tIns="21774" rIns="43549" bIns="21774" rtlCol="0" anchor="ctr">
            <a:normAutofit/>
          </a:bodyPr>
          <a:lstStyle/>
          <a:p>
            <a:r>
              <a:rPr lang="ja-JP" altLang="en-US" sz="2400" dirty="0">
                <a:solidFill>
                  <a:schemeClr val="tx1"/>
                </a:solidFill>
                <a:latin typeface="Meiryo UI" panose="020B0604030504040204" pitchFamily="50" charset="-128"/>
                <a:ea typeface="Meiryo UI" panose="020B0604030504040204" pitchFamily="50" charset="-128"/>
              </a:rPr>
              <a:t>役割分担（例）</a:t>
            </a:r>
          </a:p>
        </p:txBody>
      </p:sp>
      <p:grpSp>
        <p:nvGrpSpPr>
          <p:cNvPr id="3" name="グループ化 2">
            <a:extLst>
              <a:ext uri="{FF2B5EF4-FFF2-40B4-BE49-F238E27FC236}">
                <a16:creationId xmlns:a16="http://schemas.microsoft.com/office/drawing/2014/main" id="{20361B58-5370-0718-C1A7-3573107EEB65}"/>
              </a:ext>
            </a:extLst>
          </p:cNvPr>
          <p:cNvGrpSpPr/>
          <p:nvPr/>
        </p:nvGrpSpPr>
        <p:grpSpPr>
          <a:xfrm>
            <a:off x="587194" y="1262225"/>
            <a:ext cx="8084948" cy="4505179"/>
            <a:chOff x="536538" y="1340450"/>
            <a:chExt cx="6677553" cy="3756391"/>
          </a:xfrm>
        </p:grpSpPr>
        <p:sp>
          <p:nvSpPr>
            <p:cNvPr id="39" name="角丸四角形 38"/>
            <p:cNvSpPr/>
            <p:nvPr/>
          </p:nvSpPr>
          <p:spPr>
            <a:xfrm>
              <a:off x="536538" y="1340450"/>
              <a:ext cx="6677553" cy="2138495"/>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ja-JP" altLang="en-US" sz="2000" dirty="0">
                  <a:solidFill>
                    <a:schemeClr val="tx1"/>
                  </a:solidFill>
                </a:rPr>
                <a:t>運行主体（プロジェクト）</a:t>
              </a:r>
            </a:p>
            <a:p>
              <a:pPr algn="ctr"/>
              <a:endParaRPr lang="ja-JP" altLang="en-US" sz="2000" dirty="0"/>
            </a:p>
          </p:txBody>
        </p:sp>
        <p:sp>
          <p:nvSpPr>
            <p:cNvPr id="27" name="角丸四角形 26"/>
            <p:cNvSpPr/>
            <p:nvPr/>
          </p:nvSpPr>
          <p:spPr>
            <a:xfrm>
              <a:off x="641389" y="1852681"/>
              <a:ext cx="2020316" cy="14673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t>社会福祉法人</a:t>
              </a:r>
              <a:endParaRPr lang="en-US" altLang="ja-JP" b="1"/>
            </a:p>
            <a:p>
              <a:pPr algn="ctr"/>
              <a:r>
                <a:rPr lang="ja-JP" altLang="en-US" b="1"/>
                <a:t>（</a:t>
              </a:r>
              <a:r>
                <a:rPr lang="ja-JP" altLang="en-US" b="1" dirty="0"/>
                <a:t>車両提供）</a:t>
              </a:r>
              <a:endParaRPr lang="en-US" altLang="ja-JP" b="1"/>
            </a:p>
            <a:p>
              <a:pPr algn="ctr"/>
              <a:r>
                <a:rPr lang="en-US" altLang="ja-JP" b="1"/>
                <a:t>※</a:t>
              </a:r>
              <a:r>
                <a:rPr lang="ja-JP" altLang="en-US" b="1"/>
                <a:t>運転者</a:t>
              </a:r>
              <a:r>
                <a:rPr lang="ja-JP" altLang="en-US" b="1" dirty="0"/>
                <a:t>も提供する場合も</a:t>
              </a:r>
              <a:endParaRPr lang="en-US" altLang="ja-JP" b="1" dirty="0"/>
            </a:p>
          </p:txBody>
        </p:sp>
        <p:sp>
          <p:nvSpPr>
            <p:cNvPr id="28" name="角丸四角形 27"/>
            <p:cNvSpPr/>
            <p:nvPr/>
          </p:nvSpPr>
          <p:spPr>
            <a:xfrm>
              <a:off x="2766557" y="1852683"/>
              <a:ext cx="2042180" cy="10781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t>ボランティア</a:t>
              </a:r>
              <a:endParaRPr lang="en-US" altLang="ja-JP" b="1" dirty="0"/>
            </a:p>
            <a:p>
              <a:pPr algn="ctr"/>
              <a:r>
                <a:rPr lang="ja-JP" altLang="en-US" b="1" dirty="0"/>
                <a:t>グループ</a:t>
              </a:r>
              <a:endParaRPr lang="en-US" altLang="ja-JP" b="1" dirty="0"/>
            </a:p>
            <a:p>
              <a:pPr algn="ctr"/>
              <a:r>
                <a:rPr lang="ja-JP" altLang="en-US" b="1" dirty="0"/>
                <a:t>（運転や付添）</a:t>
              </a:r>
              <a:endParaRPr lang="en-US" altLang="ja-JP" b="1" dirty="0"/>
            </a:p>
          </p:txBody>
        </p:sp>
        <p:sp>
          <p:nvSpPr>
            <p:cNvPr id="31" name="角丸四角形 30"/>
            <p:cNvSpPr/>
            <p:nvPr/>
          </p:nvSpPr>
          <p:spPr>
            <a:xfrm>
              <a:off x="4943004" y="1852682"/>
              <a:ext cx="2117614" cy="111403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t>社協や自治会</a:t>
              </a:r>
              <a:endParaRPr lang="en-US" altLang="ja-JP" b="1"/>
            </a:p>
            <a:p>
              <a:pPr algn="ctr"/>
              <a:r>
                <a:rPr lang="ja-JP" altLang="en-US" b="1"/>
                <a:t>（</a:t>
              </a:r>
              <a:r>
                <a:rPr lang="ja-JP" altLang="en-US" b="1" dirty="0"/>
                <a:t>利用受付）</a:t>
              </a:r>
              <a:endParaRPr lang="en-US" altLang="ja-JP" b="1" dirty="0"/>
            </a:p>
          </p:txBody>
        </p:sp>
        <p:cxnSp>
          <p:nvCxnSpPr>
            <p:cNvPr id="34" name="直線矢印コネクタ 33"/>
            <p:cNvCxnSpPr/>
            <p:nvPr/>
          </p:nvCxnSpPr>
          <p:spPr>
            <a:xfrm flipH="1" flipV="1">
              <a:off x="6119954" y="3098138"/>
              <a:ext cx="8806" cy="150381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5" name="円/楕円 34"/>
            <p:cNvSpPr/>
            <p:nvPr/>
          </p:nvSpPr>
          <p:spPr>
            <a:xfrm>
              <a:off x="5427400" y="3731833"/>
              <a:ext cx="1385109" cy="480856"/>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rPr>
                <a:t>登録</a:t>
              </a:r>
            </a:p>
          </p:txBody>
        </p:sp>
        <p:sp>
          <p:nvSpPr>
            <p:cNvPr id="33" name="角丸四角形 32"/>
            <p:cNvSpPr/>
            <p:nvPr/>
          </p:nvSpPr>
          <p:spPr>
            <a:xfrm>
              <a:off x="5584395" y="4513089"/>
              <a:ext cx="1088731" cy="58065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a:solidFill>
                    <a:schemeClr val="tx1"/>
                  </a:solidFill>
                </a:rPr>
                <a:t>利用者</a:t>
              </a:r>
            </a:p>
          </p:txBody>
        </p:sp>
        <p:cxnSp>
          <p:nvCxnSpPr>
            <p:cNvPr id="36" name="直線矢印コネクタ 35"/>
            <p:cNvCxnSpPr/>
            <p:nvPr/>
          </p:nvCxnSpPr>
          <p:spPr>
            <a:xfrm flipH="1" flipV="1">
              <a:off x="3822176" y="3098136"/>
              <a:ext cx="24897" cy="145781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7" name="円/楕円 36"/>
            <p:cNvSpPr/>
            <p:nvPr/>
          </p:nvSpPr>
          <p:spPr>
            <a:xfrm>
              <a:off x="3109976" y="3752771"/>
              <a:ext cx="1424399" cy="480856"/>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rPr>
                <a:t>登録</a:t>
              </a:r>
            </a:p>
          </p:txBody>
        </p:sp>
        <p:sp>
          <p:nvSpPr>
            <p:cNvPr id="32" name="角丸四角形 31"/>
            <p:cNvSpPr/>
            <p:nvPr/>
          </p:nvSpPr>
          <p:spPr>
            <a:xfrm>
              <a:off x="3330949" y="4516184"/>
              <a:ext cx="1088731" cy="58065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a:solidFill>
                    <a:schemeClr val="tx1"/>
                  </a:solidFill>
                </a:rPr>
                <a:t>運転者</a:t>
              </a:r>
            </a:p>
          </p:txBody>
        </p:sp>
      </p:grpSp>
      <p:grpSp>
        <p:nvGrpSpPr>
          <p:cNvPr id="9" name="グループ化 8">
            <a:extLst>
              <a:ext uri="{FF2B5EF4-FFF2-40B4-BE49-F238E27FC236}">
                <a16:creationId xmlns:a16="http://schemas.microsoft.com/office/drawing/2014/main" id="{83332E7F-D14A-D166-0CA5-EDEB50EC62FB}"/>
              </a:ext>
            </a:extLst>
          </p:cNvPr>
          <p:cNvGrpSpPr/>
          <p:nvPr/>
        </p:nvGrpSpPr>
        <p:grpSpPr>
          <a:xfrm>
            <a:off x="692279" y="4842489"/>
            <a:ext cx="2446128" cy="1146002"/>
            <a:chOff x="4040023" y="5075450"/>
            <a:chExt cx="2446128" cy="1345039"/>
          </a:xfrm>
          <a:solidFill>
            <a:schemeClr val="accent6">
              <a:lumMod val="60000"/>
              <a:lumOff val="40000"/>
            </a:schemeClr>
          </a:solidFill>
        </p:grpSpPr>
        <p:sp>
          <p:nvSpPr>
            <p:cNvPr id="10" name="角丸四角形 26">
              <a:extLst>
                <a:ext uri="{FF2B5EF4-FFF2-40B4-BE49-F238E27FC236}">
                  <a16:creationId xmlns:a16="http://schemas.microsoft.com/office/drawing/2014/main" id="{E915E233-7079-B5A3-46DE-E15DD6D2501E}"/>
                </a:ext>
              </a:extLst>
            </p:cNvPr>
            <p:cNvSpPr/>
            <p:nvPr/>
          </p:nvSpPr>
          <p:spPr>
            <a:xfrm>
              <a:off x="4040023" y="5075450"/>
              <a:ext cx="2446128" cy="1345039"/>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ja-JP" altLang="en-US" sz="2000" b="1" dirty="0">
                  <a:solidFill>
                    <a:schemeClr val="tx1"/>
                  </a:solidFill>
                </a:rPr>
                <a:t>ＳＣ・市町村</a:t>
              </a:r>
              <a:endParaRPr lang="en-US" altLang="ja-JP" sz="2000" b="1" dirty="0">
                <a:solidFill>
                  <a:schemeClr val="tx1"/>
                </a:solidFill>
              </a:endParaRPr>
            </a:p>
            <a:p>
              <a:pPr algn="ctr"/>
              <a:endParaRPr lang="en-US" altLang="ja-JP" sz="2000" b="1" dirty="0"/>
            </a:p>
          </p:txBody>
        </p:sp>
        <p:sp>
          <p:nvSpPr>
            <p:cNvPr id="11" name="円/楕円 36">
              <a:extLst>
                <a:ext uri="{FF2B5EF4-FFF2-40B4-BE49-F238E27FC236}">
                  <a16:creationId xmlns:a16="http://schemas.microsoft.com/office/drawing/2014/main" id="{F5E8EA63-4DB7-D41C-D574-D9442010224D}"/>
                </a:ext>
              </a:extLst>
            </p:cNvPr>
            <p:cNvSpPr/>
            <p:nvPr/>
          </p:nvSpPr>
          <p:spPr>
            <a:xfrm>
              <a:off x="4212615" y="5643042"/>
              <a:ext cx="2100943" cy="576708"/>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rPr>
                <a:t>支援・応援</a:t>
              </a:r>
            </a:p>
          </p:txBody>
        </p:sp>
      </p:grpSp>
    </p:spTree>
    <p:extLst>
      <p:ext uri="{BB962C8B-B14F-4D97-AF65-F5344CB8AC3E}">
        <p14:creationId xmlns:p14="http://schemas.microsoft.com/office/powerpoint/2010/main" val="2324738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529853" y="1668271"/>
            <a:ext cx="8204277" cy="4470326"/>
          </a:xfrm>
          <a:prstGeom prst="rect">
            <a:avLst/>
          </a:prstGeom>
          <a:noFill/>
        </p:spPr>
        <p:txBody>
          <a:bodyPr wrap="square" rtlCol="0">
            <a:spAutoFit/>
          </a:bodyPr>
          <a:lstStyle/>
          <a:p>
            <a:r>
              <a:rPr lang="ja-JP" altLang="en-US" sz="2032" b="1" dirty="0">
                <a:solidFill>
                  <a:srgbClr val="002060"/>
                </a:solidFill>
              </a:rPr>
              <a:t>●介護・福祉の専門職を交えて</a:t>
            </a:r>
            <a:endParaRPr lang="en-US" altLang="ja-JP" sz="2032" b="1" dirty="0">
              <a:solidFill>
                <a:srgbClr val="002060"/>
              </a:solidFill>
            </a:endParaRPr>
          </a:p>
          <a:p>
            <a:r>
              <a:rPr lang="ja-JP" altLang="en-US" sz="2032" dirty="0">
                <a:solidFill>
                  <a:srgbClr val="002060"/>
                </a:solidFill>
              </a:rPr>
              <a:t>　　　・地域ケア会議</a:t>
            </a:r>
            <a:endParaRPr lang="en-US" altLang="ja-JP" sz="2032" dirty="0">
              <a:solidFill>
                <a:srgbClr val="002060"/>
              </a:solidFill>
            </a:endParaRPr>
          </a:p>
          <a:p>
            <a:r>
              <a:rPr lang="ja-JP" altLang="en-US" sz="2032" dirty="0">
                <a:solidFill>
                  <a:srgbClr val="002060"/>
                </a:solidFill>
              </a:rPr>
              <a:t>　　　</a:t>
            </a:r>
            <a:r>
              <a:rPr lang="ja-JP" altLang="en-US" sz="2032" b="1" dirty="0">
                <a:solidFill>
                  <a:srgbClr val="C00000"/>
                </a:solidFill>
              </a:rPr>
              <a:t>・生活支援体制整備事業に基づく協議体</a:t>
            </a:r>
            <a:endParaRPr lang="en-US" altLang="ja-JP" sz="2032" b="1" dirty="0">
              <a:solidFill>
                <a:srgbClr val="C00000"/>
              </a:solidFill>
            </a:endParaRPr>
          </a:p>
          <a:p>
            <a:r>
              <a:rPr lang="ja-JP" altLang="en-US" sz="2032" b="1" dirty="0">
                <a:solidFill>
                  <a:srgbClr val="002060"/>
                </a:solidFill>
              </a:rPr>
              <a:t>●地域の組織が母体となって</a:t>
            </a:r>
            <a:endParaRPr lang="en-US" altLang="ja-JP" sz="2032" b="1" dirty="0">
              <a:solidFill>
                <a:srgbClr val="002060"/>
              </a:solidFill>
            </a:endParaRPr>
          </a:p>
          <a:p>
            <a:r>
              <a:rPr lang="ja-JP" altLang="en-US" sz="2032" dirty="0">
                <a:solidFill>
                  <a:srgbClr val="002060"/>
                </a:solidFill>
              </a:rPr>
              <a:t>　　　</a:t>
            </a:r>
            <a:r>
              <a:rPr lang="ja-JP" altLang="en-US" sz="2032" b="1" dirty="0">
                <a:solidFill>
                  <a:srgbClr val="C00000"/>
                </a:solidFill>
              </a:rPr>
              <a:t>・自治会</a:t>
            </a:r>
            <a:endParaRPr lang="en-US" altLang="ja-JP" sz="2032" b="1" dirty="0">
              <a:solidFill>
                <a:srgbClr val="C00000"/>
              </a:solidFill>
            </a:endParaRPr>
          </a:p>
          <a:p>
            <a:r>
              <a:rPr lang="ja-JP" altLang="en-US" sz="2032" dirty="0">
                <a:solidFill>
                  <a:srgbClr val="002060"/>
                </a:solidFill>
              </a:rPr>
              <a:t>　　　・地区社協</a:t>
            </a:r>
            <a:endParaRPr lang="en-US" altLang="ja-JP" sz="2032" dirty="0">
              <a:solidFill>
                <a:srgbClr val="002060"/>
              </a:solidFill>
            </a:endParaRPr>
          </a:p>
          <a:p>
            <a:r>
              <a:rPr lang="ja-JP" altLang="en-US" sz="2032" dirty="0">
                <a:solidFill>
                  <a:srgbClr val="002060"/>
                </a:solidFill>
              </a:rPr>
              <a:t>　　　</a:t>
            </a:r>
            <a:r>
              <a:rPr lang="ja-JP" altLang="en-US" sz="2032" b="1" dirty="0">
                <a:solidFill>
                  <a:srgbClr val="C00000"/>
                </a:solidFill>
              </a:rPr>
              <a:t>・まちづくり協議会、校区協議会、地域協議会など</a:t>
            </a:r>
            <a:endParaRPr lang="en-US" altLang="ja-JP" sz="2032" b="1" dirty="0">
              <a:solidFill>
                <a:srgbClr val="C00000"/>
              </a:solidFill>
            </a:endParaRPr>
          </a:p>
          <a:p>
            <a:r>
              <a:rPr lang="ja-JP" altLang="en-US" sz="2032" b="1" dirty="0">
                <a:solidFill>
                  <a:srgbClr val="002060"/>
                </a:solidFill>
              </a:rPr>
              <a:t>●社会福祉協議会がリードする</a:t>
            </a:r>
            <a:endParaRPr lang="en-US" altLang="ja-JP" sz="2032" b="1" dirty="0">
              <a:solidFill>
                <a:srgbClr val="002060"/>
              </a:solidFill>
            </a:endParaRPr>
          </a:p>
          <a:p>
            <a:r>
              <a:rPr lang="ja-JP" altLang="en-US" sz="2032" dirty="0">
                <a:solidFill>
                  <a:srgbClr val="002060"/>
                </a:solidFill>
              </a:rPr>
              <a:t>　　　</a:t>
            </a:r>
            <a:r>
              <a:rPr lang="ja-JP" altLang="en-US" sz="2032" b="1" dirty="0">
                <a:solidFill>
                  <a:srgbClr val="C00000"/>
                </a:solidFill>
              </a:rPr>
              <a:t>・社協が事務局を務めるボランティアグループ</a:t>
            </a:r>
            <a:endParaRPr lang="en-US" altLang="ja-JP" sz="2032" b="1" dirty="0">
              <a:solidFill>
                <a:srgbClr val="C00000"/>
              </a:solidFill>
            </a:endParaRPr>
          </a:p>
          <a:p>
            <a:r>
              <a:rPr lang="ja-JP" altLang="en-US" sz="2032" dirty="0">
                <a:solidFill>
                  <a:srgbClr val="002060"/>
                </a:solidFill>
              </a:rPr>
              <a:t>　　　・社協が主宰する会議から生まれるボランティアグループ</a:t>
            </a:r>
            <a:endParaRPr lang="en-US" altLang="ja-JP" sz="2032" dirty="0">
              <a:solidFill>
                <a:srgbClr val="002060"/>
              </a:solidFill>
            </a:endParaRPr>
          </a:p>
          <a:p>
            <a:r>
              <a:rPr lang="ja-JP" altLang="en-US" sz="2032" b="1" dirty="0">
                <a:solidFill>
                  <a:srgbClr val="002060"/>
                </a:solidFill>
              </a:rPr>
              <a:t>●地域の拠点や施設から発案</a:t>
            </a:r>
            <a:endParaRPr lang="en-US" altLang="ja-JP" sz="2032" b="1" dirty="0">
              <a:solidFill>
                <a:srgbClr val="002060"/>
              </a:solidFill>
            </a:endParaRPr>
          </a:p>
          <a:p>
            <a:r>
              <a:rPr lang="ja-JP" altLang="en-US" sz="2032" dirty="0">
                <a:solidFill>
                  <a:srgbClr val="002060"/>
                </a:solidFill>
              </a:rPr>
              <a:t>　　　・サロン活動の実施主体</a:t>
            </a:r>
            <a:endParaRPr lang="en-US" altLang="ja-JP" sz="2032" dirty="0">
              <a:solidFill>
                <a:srgbClr val="002060"/>
              </a:solidFill>
            </a:endParaRPr>
          </a:p>
          <a:p>
            <a:r>
              <a:rPr lang="ja-JP" altLang="en-US" sz="2032" dirty="0">
                <a:solidFill>
                  <a:srgbClr val="002060"/>
                </a:solidFill>
              </a:rPr>
              <a:t>　　　・社会福祉法人や医療機関</a:t>
            </a:r>
            <a:endParaRPr lang="en-US" altLang="ja-JP" sz="2032" dirty="0">
              <a:solidFill>
                <a:srgbClr val="002060"/>
              </a:solidFill>
            </a:endParaRPr>
          </a:p>
          <a:p>
            <a:r>
              <a:rPr lang="ja-JP" altLang="en-US" sz="2032" b="1" dirty="0">
                <a:solidFill>
                  <a:srgbClr val="002060"/>
                </a:solidFill>
              </a:rPr>
              <a:t>●</a:t>
            </a:r>
            <a:r>
              <a:rPr lang="en-US" altLang="ja-JP" sz="2032" b="1" dirty="0">
                <a:solidFill>
                  <a:srgbClr val="002060"/>
                </a:solidFill>
              </a:rPr>
              <a:t>NPO</a:t>
            </a:r>
            <a:r>
              <a:rPr lang="ja-JP" altLang="en-US" sz="2032" b="1" dirty="0">
                <a:solidFill>
                  <a:srgbClr val="002060"/>
                </a:solidFill>
              </a:rPr>
              <a:t>法人や自主的なボランティアグループ</a:t>
            </a:r>
            <a:endParaRPr lang="en-US" altLang="ja-JP" sz="2032" b="1" dirty="0">
              <a:solidFill>
                <a:srgbClr val="002060"/>
              </a:solidFill>
            </a:endParaRPr>
          </a:p>
        </p:txBody>
      </p:sp>
      <p:pic>
        <p:nvPicPr>
          <p:cNvPr id="1030" name="Picture 6" descr="https://www.illustkyogikai.com/wp-content/uploads/2020/05/075%E3%81%8A%E3%81%B0%E3%81%95%E3%82%93%EF%BC%92%E4%B8%8A%E5%8D%8A%E8%BA%AB-300x390.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486650" y="2425607"/>
            <a:ext cx="1136789" cy="1477827"/>
          </a:xfrm>
          <a:prstGeom prst="rect">
            <a:avLst/>
          </a:prstGeom>
          <a:noFill/>
          <a:extLst>
            <a:ext uri="{909E8E84-426E-40DD-AFC4-6F175D3DCCD1}">
              <a14:hiddenFill xmlns:a14="http://schemas.microsoft.com/office/drawing/2010/main">
                <a:solidFill>
                  <a:srgbClr val="FFFFFF"/>
                </a:solidFill>
              </a14:hiddenFill>
            </a:ext>
          </a:extLst>
        </p:spPr>
      </p:pic>
      <p:sp>
        <p:nvSpPr>
          <p:cNvPr id="7" name="タイトル 1"/>
          <p:cNvSpPr txBox="1">
            <a:spLocks/>
          </p:cNvSpPr>
          <p:nvPr/>
        </p:nvSpPr>
        <p:spPr>
          <a:xfrm>
            <a:off x="403594" y="541044"/>
            <a:ext cx="8456797" cy="563857"/>
          </a:xfrm>
          <a:prstGeom prst="rect">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algn="ctr">
              <a:defRPr sz="2709" b="1">
                <a:solidFill>
                  <a:srgbClr val="002060"/>
                </a:solidFill>
                <a:latin typeface="Meiryo UI" panose="020B0604030504040204" pitchFamily="50" charset="-128"/>
                <a:ea typeface="Meiryo UI" panose="020B0604030504040204" pitchFamily="50" charset="-128"/>
              </a:defRPr>
            </a:lvl1pPr>
          </a:lstStyle>
          <a:p>
            <a:r>
              <a:rPr lang="ja-JP" altLang="en-US" dirty="0"/>
              <a:t>担い手を発掘・育成しながら、ベースを見つけよう</a:t>
            </a:r>
          </a:p>
        </p:txBody>
      </p:sp>
      <p:sp>
        <p:nvSpPr>
          <p:cNvPr id="3" name="スライド番号プレースホルダー 2"/>
          <p:cNvSpPr>
            <a:spLocks noGrp="1"/>
          </p:cNvSpPr>
          <p:nvPr>
            <p:ph type="sldNum" sz="quarter" idx="12"/>
          </p:nvPr>
        </p:nvSpPr>
        <p:spPr/>
        <p:txBody>
          <a:bodyPr/>
          <a:lstStyle/>
          <a:p>
            <a:fld id="{54D59273-CF6A-4105-986B-03FD5A07102F}" type="slidenum">
              <a:rPr kumimoji="1" lang="ja-JP" altLang="en-US" smtClean="0"/>
              <a:t>8</a:t>
            </a:fld>
            <a:endParaRPr kumimoji="1" lang="ja-JP" altLang="en-US"/>
          </a:p>
        </p:txBody>
      </p:sp>
      <p:sp>
        <p:nvSpPr>
          <p:cNvPr id="10" name="円/楕円 9"/>
          <p:cNvSpPr/>
          <p:nvPr/>
        </p:nvSpPr>
        <p:spPr>
          <a:xfrm>
            <a:off x="5823857" y="1465002"/>
            <a:ext cx="3036534" cy="886723"/>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693" dirty="0">
                <a:latin typeface="HG丸ｺﾞｼｯｸM-PRO" panose="020F0600000000000000" pitchFamily="50" charset="-128"/>
                <a:ea typeface="HG丸ｺﾞｼｯｸM-PRO" panose="020F0600000000000000" pitchFamily="50" charset="-128"/>
              </a:rPr>
              <a:t>数人集まれば、始められます</a:t>
            </a:r>
            <a:endParaRPr lang="en-US" altLang="ja-JP" sz="1693" dirty="0">
              <a:latin typeface="HG丸ｺﾞｼｯｸM-PRO" panose="020F0600000000000000" pitchFamily="50" charset="-128"/>
              <a:ea typeface="HG丸ｺﾞｼｯｸM-PRO" panose="020F0600000000000000" pitchFamily="50" charset="-128"/>
            </a:endParaRPr>
          </a:p>
          <a:p>
            <a:pPr algn="ctr"/>
            <a:r>
              <a:rPr lang="ja-JP" altLang="en-US" sz="1693" dirty="0">
                <a:latin typeface="HG丸ｺﾞｼｯｸM-PRO" panose="020F0600000000000000" pitchFamily="50" charset="-128"/>
                <a:ea typeface="HG丸ｺﾞｼｯｸM-PRO" panose="020F0600000000000000" pitchFamily="50" charset="-128"/>
              </a:rPr>
              <a:t>ただし・・・</a:t>
            </a:r>
          </a:p>
        </p:txBody>
      </p:sp>
    </p:spTree>
    <p:extLst>
      <p:ext uri="{BB962C8B-B14F-4D97-AF65-F5344CB8AC3E}">
        <p14:creationId xmlns:p14="http://schemas.microsoft.com/office/powerpoint/2010/main" val="22522430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図 2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980202" y="2321076"/>
            <a:ext cx="1943201" cy="1296596"/>
          </a:xfrm>
          <a:prstGeom prst="rect">
            <a:avLst/>
          </a:prstGeom>
        </p:spPr>
      </p:pic>
      <p:pic>
        <p:nvPicPr>
          <p:cNvPr id="30" name="図 29">
            <a:extLst>
              <a:ext uri="{FF2B5EF4-FFF2-40B4-BE49-F238E27FC236}">
                <a16:creationId xmlns:a16="http://schemas.microsoft.com/office/drawing/2014/main" id="{D60BDF17-27CC-B445-9F70-902D225F2CBA}"/>
              </a:ext>
            </a:extLst>
          </p:cNvPr>
          <p:cNvPicPr>
            <a:picLocks noChangeAspect="1"/>
          </p:cNvPicPr>
          <p:nvPr/>
        </p:nvPicPr>
        <p:blipFill>
          <a:blip r:embed="rId4" cstate="email">
            <a:alphaModFix amt="90000"/>
            <a:extLst>
              <a:ext uri="{28A0092B-C50C-407E-A947-70E740481C1C}">
                <a14:useLocalDpi xmlns:a14="http://schemas.microsoft.com/office/drawing/2010/main"/>
              </a:ext>
            </a:extLst>
          </a:blip>
          <a:stretch>
            <a:fillRect/>
          </a:stretch>
        </p:blipFill>
        <p:spPr>
          <a:xfrm>
            <a:off x="1933786" y="3834923"/>
            <a:ext cx="694334" cy="1024427"/>
          </a:xfrm>
          <a:prstGeom prst="rect">
            <a:avLst/>
          </a:prstGeom>
          <a:noFill/>
        </p:spPr>
      </p:pic>
      <p:pic>
        <p:nvPicPr>
          <p:cNvPr id="29" name="図 28">
            <a:extLst>
              <a:ext uri="{FF2B5EF4-FFF2-40B4-BE49-F238E27FC236}">
                <a16:creationId xmlns:a16="http://schemas.microsoft.com/office/drawing/2014/main" id="{1CF3908D-4051-7548-A9AC-F8A888032F8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783793" y="4015811"/>
            <a:ext cx="959243" cy="668124"/>
          </a:xfrm>
          <a:prstGeom prst="rect">
            <a:avLst/>
          </a:prstGeom>
        </p:spPr>
      </p:pic>
      <p:sp>
        <p:nvSpPr>
          <p:cNvPr id="19" name="角丸四角形 18">
            <a:extLst>
              <a:ext uri="{FF2B5EF4-FFF2-40B4-BE49-F238E27FC236}">
                <a16:creationId xmlns:a16="http://schemas.microsoft.com/office/drawing/2014/main" id="{94B61585-C6A3-A646-9D41-28A496E28CA8}"/>
              </a:ext>
            </a:extLst>
          </p:cNvPr>
          <p:cNvSpPr/>
          <p:nvPr/>
        </p:nvSpPr>
        <p:spPr>
          <a:xfrm>
            <a:off x="381189" y="1178996"/>
            <a:ext cx="8344687" cy="448367"/>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93" dirty="0"/>
          </a:p>
        </p:txBody>
      </p:sp>
      <p:sp>
        <p:nvSpPr>
          <p:cNvPr id="20" name="正方形/長方形 19">
            <a:extLst>
              <a:ext uri="{FF2B5EF4-FFF2-40B4-BE49-F238E27FC236}">
                <a16:creationId xmlns:a16="http://schemas.microsoft.com/office/drawing/2014/main" id="{CED10408-9DE9-5744-9EE3-94BD9457F078}"/>
              </a:ext>
            </a:extLst>
          </p:cNvPr>
          <p:cNvSpPr/>
          <p:nvPr/>
        </p:nvSpPr>
        <p:spPr>
          <a:xfrm>
            <a:off x="577276" y="1200655"/>
            <a:ext cx="5937773" cy="405047"/>
          </a:xfrm>
          <a:prstGeom prst="rect">
            <a:avLst/>
          </a:prstGeom>
        </p:spPr>
        <p:txBody>
          <a:bodyPr wrap="square">
            <a:spAutoFit/>
          </a:bodyPr>
          <a:lstStyle/>
          <a:p>
            <a:pPr lvl="0"/>
            <a:r>
              <a:rPr lang="ja-JP" altLang="en-US" sz="2032" b="1" dirty="0">
                <a:latin typeface="Meiryo UI" panose="020B0604030504040204" pitchFamily="34" charset="-128"/>
                <a:ea typeface="Meiryo UI" panose="020B0604030504040204" pitchFamily="34" charset="-128"/>
              </a:rPr>
              <a:t>二つの居場所＋その送迎＋買い物支援</a:t>
            </a:r>
          </a:p>
        </p:txBody>
      </p:sp>
      <p:sp>
        <p:nvSpPr>
          <p:cNvPr id="2" name="タイトル 1"/>
          <p:cNvSpPr>
            <a:spLocks noGrp="1"/>
          </p:cNvSpPr>
          <p:nvPr>
            <p:ph type="title"/>
          </p:nvPr>
        </p:nvSpPr>
        <p:spPr>
          <a:xfrm>
            <a:off x="418124" y="308544"/>
            <a:ext cx="8307752" cy="728544"/>
          </a:xfrm>
          <a:ln w="28575">
            <a:solidFill>
              <a:srgbClr val="7030A0"/>
            </a:solidFill>
          </a:ln>
        </p:spPr>
        <p:txBody>
          <a:bodyPr vert="horz" lIns="65551" tIns="32775" rIns="65551" bIns="32775" rtlCol="0" anchor="ctr" anchorCtr="0">
            <a:noAutofit/>
          </a:bodyPr>
          <a:lstStyle/>
          <a:p>
            <a:pPr defTabSz="655534"/>
            <a:r>
              <a:rPr lang="ja-JP" altLang="en-US" sz="2008" b="1" dirty="0">
                <a:latin typeface="Meiryo UI" panose="020B0604030504040204" pitchFamily="50" charset="-128"/>
                <a:ea typeface="Meiryo UI" panose="020B0604030504040204" pitchFamily="50" charset="-128"/>
              </a:rPr>
              <a:t>函南町社会福祉協議会　　　　　　　　　　　　　　　　　　　　　　　　　</a:t>
            </a:r>
            <a:r>
              <a:rPr lang="en-US" altLang="ja-JP" sz="1185" dirty="0">
                <a:latin typeface="Meiryo UI" panose="020B0604030504040204" pitchFamily="50" charset="-128"/>
                <a:ea typeface="Meiryo UI" panose="020B0604030504040204" pitchFamily="50" charset="-128"/>
              </a:rPr>
              <a:t>201</a:t>
            </a:r>
            <a:r>
              <a:rPr lang="ja-JP" altLang="en-US" sz="1185" dirty="0">
                <a:latin typeface="Meiryo UI" panose="020B0604030504040204" pitchFamily="50" charset="-128"/>
                <a:ea typeface="Meiryo UI" panose="020B0604030504040204" pitchFamily="50" charset="-128"/>
              </a:rPr>
              <a:t>８年スタート　</a:t>
            </a:r>
            <a:br>
              <a:rPr lang="en-US" altLang="ja-JP" sz="2008" b="1" dirty="0">
                <a:latin typeface="Meiryo UI" panose="020B0604030504040204" pitchFamily="50" charset="-128"/>
                <a:ea typeface="Meiryo UI" panose="020B0604030504040204" pitchFamily="50" charset="-128"/>
              </a:rPr>
            </a:br>
            <a:r>
              <a:rPr lang="ja-JP" altLang="en-US" sz="2008" b="1" dirty="0">
                <a:latin typeface="Meiryo UI" panose="020B0604030504040204" pitchFamily="50" charset="-128"/>
                <a:ea typeface="Meiryo UI" panose="020B0604030504040204" pitchFamily="50" charset="-128"/>
              </a:rPr>
              <a:t>「かんなみおでかけサポート」（静岡県函南町）　　　　　　　</a:t>
            </a:r>
            <a:r>
              <a:rPr lang="ja-JP" altLang="en-US" sz="1185" dirty="0">
                <a:latin typeface="Meiryo UI" panose="020B0604030504040204" pitchFamily="50" charset="-128"/>
                <a:ea typeface="Meiryo UI" panose="020B0604030504040204" pitchFamily="50" charset="-128"/>
              </a:rPr>
              <a:t>　 　　　　　 人口：約</a:t>
            </a:r>
            <a:r>
              <a:rPr lang="en-US" altLang="ja-JP" sz="1185" dirty="0">
                <a:latin typeface="Meiryo UI" panose="020B0604030504040204" pitchFamily="50" charset="-128"/>
                <a:ea typeface="Meiryo UI" panose="020B0604030504040204" pitchFamily="50" charset="-128"/>
              </a:rPr>
              <a:t>36,200</a:t>
            </a:r>
            <a:r>
              <a:rPr lang="ja-JP" altLang="en-US" sz="1185" dirty="0">
                <a:latin typeface="Meiryo UI" panose="020B0604030504040204" pitchFamily="50" charset="-128"/>
                <a:ea typeface="Meiryo UI" panose="020B0604030504040204" pitchFamily="50" charset="-128"/>
              </a:rPr>
              <a:t>人</a:t>
            </a:r>
          </a:p>
        </p:txBody>
      </p:sp>
      <p:sp>
        <p:nvSpPr>
          <p:cNvPr id="11" name="円/楕円 10">
            <a:extLst>
              <a:ext uri="{FF2B5EF4-FFF2-40B4-BE49-F238E27FC236}">
                <a16:creationId xmlns:a16="http://schemas.microsoft.com/office/drawing/2014/main" id="{04FC4A18-3AC0-7943-8D64-72B528D2B964}"/>
              </a:ext>
            </a:extLst>
          </p:cNvPr>
          <p:cNvSpPr/>
          <p:nvPr/>
        </p:nvSpPr>
        <p:spPr>
          <a:xfrm>
            <a:off x="6951803" y="1256124"/>
            <a:ext cx="1684648" cy="758754"/>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5808" tIns="25808" rIns="25808" bIns="25808" rtlCol="0" anchor="ctr"/>
          <a:lstStyle/>
          <a:p>
            <a:pPr algn="ctr"/>
            <a:endParaRPr lang="ja-JP" altLang="en-US" sz="1003" b="1">
              <a:latin typeface="Meiryo UI" panose="020B0604030504040204" pitchFamily="34" charset="-128"/>
              <a:ea typeface="Meiryo UI" panose="020B0604030504040204" pitchFamily="34" charset="-128"/>
            </a:endParaRPr>
          </a:p>
        </p:txBody>
      </p:sp>
      <p:pic>
        <p:nvPicPr>
          <p:cNvPr id="10" name="図 9">
            <a:extLst>
              <a:ext uri="{FF2B5EF4-FFF2-40B4-BE49-F238E27FC236}">
                <a16:creationId xmlns:a16="http://schemas.microsoft.com/office/drawing/2014/main" id="{5E0E2A1C-F394-284F-95D4-EEDD665B161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001429" y="3870176"/>
            <a:ext cx="861620" cy="780336"/>
          </a:xfrm>
          <a:prstGeom prst="rect">
            <a:avLst/>
          </a:prstGeom>
        </p:spPr>
      </p:pic>
      <p:sp>
        <p:nvSpPr>
          <p:cNvPr id="17" name="テキスト ボックス 16">
            <a:extLst>
              <a:ext uri="{FF2B5EF4-FFF2-40B4-BE49-F238E27FC236}">
                <a16:creationId xmlns:a16="http://schemas.microsoft.com/office/drawing/2014/main" id="{2D7471E3-6864-7D4F-8199-FB686785CFC1}"/>
              </a:ext>
            </a:extLst>
          </p:cNvPr>
          <p:cNvSpPr txBox="1"/>
          <p:nvPr/>
        </p:nvSpPr>
        <p:spPr>
          <a:xfrm>
            <a:off x="416261" y="3949846"/>
            <a:ext cx="2033985" cy="795987"/>
          </a:xfrm>
          <a:prstGeom prst="rect">
            <a:avLst/>
          </a:prstGeom>
          <a:noFill/>
          <a:effectLst>
            <a:glow rad="101600">
              <a:schemeClr val="accent1">
                <a:satMod val="175000"/>
                <a:alpha val="40000"/>
              </a:schemeClr>
            </a:glow>
          </a:effectLst>
        </p:spPr>
        <p:txBody>
          <a:bodyPr wrap="square" rtlCol="0">
            <a:spAutoFit/>
          </a:bodyPr>
          <a:lstStyle/>
          <a:p>
            <a:pPr algn="ctr"/>
            <a:r>
              <a:rPr lang="en-US" altLang="ja-JP" sz="1524" b="1" dirty="0">
                <a:effectLst>
                  <a:glow rad="127000">
                    <a:schemeClr val="bg1">
                      <a:alpha val="80000"/>
                    </a:schemeClr>
                  </a:glow>
                </a:effectLst>
                <a:latin typeface="Meiryo UI" panose="020B0604030504040204" pitchFamily="34" charset="-128"/>
                <a:ea typeface="Meiryo UI" panose="020B0604030504040204" pitchFamily="34" charset="-128"/>
              </a:rPr>
              <a:t>18</a:t>
            </a:r>
            <a:r>
              <a:rPr lang="ja-JP" altLang="en-US" sz="1524" b="1" dirty="0">
                <a:effectLst>
                  <a:glow rad="127000">
                    <a:schemeClr val="bg1">
                      <a:alpha val="80000"/>
                    </a:schemeClr>
                  </a:glow>
                </a:effectLst>
                <a:latin typeface="Meiryo UI" panose="020B0604030504040204" pitchFamily="34" charset="-128"/>
                <a:ea typeface="Meiryo UI" panose="020B0604030504040204" pitchFamily="34" charset="-128"/>
              </a:rPr>
              <a:t>人</a:t>
            </a:r>
            <a:endParaRPr lang="en-US" altLang="ja-JP" sz="1524" b="1" dirty="0">
              <a:effectLst>
                <a:glow rad="127000">
                  <a:schemeClr val="bg1">
                    <a:alpha val="80000"/>
                  </a:schemeClr>
                </a:glow>
              </a:effectLst>
              <a:latin typeface="Meiryo UI" panose="020B0604030504040204" pitchFamily="34" charset="-128"/>
              <a:ea typeface="Meiryo UI" panose="020B0604030504040204" pitchFamily="34" charset="-128"/>
            </a:endParaRPr>
          </a:p>
          <a:p>
            <a:pPr algn="ctr"/>
            <a:r>
              <a:rPr lang="ja-JP" altLang="en-US" sz="1524" b="1" dirty="0">
                <a:effectLst>
                  <a:glow rad="127000">
                    <a:schemeClr val="bg1">
                      <a:alpha val="80000"/>
                    </a:schemeClr>
                  </a:glow>
                </a:effectLst>
                <a:latin typeface="Meiryo UI" panose="020B0604030504040204" pitchFamily="34" charset="-128"/>
                <a:ea typeface="Meiryo UI" panose="020B0604030504040204" pitchFamily="34" charset="-128"/>
              </a:rPr>
              <a:t>（要介護、要支援、事業対象者含む）</a:t>
            </a:r>
            <a:endParaRPr lang="en-US" altLang="ja-JP" sz="1524" b="1" dirty="0">
              <a:effectLst>
                <a:glow rad="127000">
                  <a:schemeClr val="bg1">
                    <a:alpha val="80000"/>
                  </a:schemeClr>
                </a:glow>
              </a:effectLst>
              <a:latin typeface="Meiryo UI" panose="020B0604030504040204" pitchFamily="34" charset="-128"/>
              <a:ea typeface="Meiryo UI" panose="020B0604030504040204" pitchFamily="34" charset="-128"/>
            </a:endParaRPr>
          </a:p>
        </p:txBody>
      </p:sp>
      <p:sp>
        <p:nvSpPr>
          <p:cNvPr id="3" name="正方形/長方形 2">
            <a:extLst>
              <a:ext uri="{FF2B5EF4-FFF2-40B4-BE49-F238E27FC236}">
                <a16:creationId xmlns:a16="http://schemas.microsoft.com/office/drawing/2014/main" id="{05AE8BC5-8C74-0542-A970-B42BD4A65FDB}"/>
              </a:ext>
            </a:extLst>
          </p:cNvPr>
          <p:cNvSpPr/>
          <p:nvPr/>
        </p:nvSpPr>
        <p:spPr>
          <a:xfrm>
            <a:off x="475607" y="1875494"/>
            <a:ext cx="3005951" cy="326884"/>
          </a:xfrm>
          <a:prstGeom prst="rect">
            <a:avLst/>
          </a:prstGeom>
        </p:spPr>
        <p:txBody>
          <a:bodyPr wrap="none">
            <a:spAutoFit/>
          </a:bodyPr>
          <a:lstStyle/>
          <a:p>
            <a:pPr lvl="0">
              <a:buNone/>
            </a:pPr>
            <a:r>
              <a:rPr lang="ja-JP" altLang="en-US" sz="1524" b="1" dirty="0">
                <a:latin typeface="Meiryo UI" panose="020B0604030504040204" pitchFamily="34" charset="-128"/>
                <a:ea typeface="Meiryo UI" panose="020B0604030504040204" pitchFamily="34" charset="-128"/>
              </a:rPr>
              <a:t>運転ボランティア＋添乗ボランティア</a:t>
            </a:r>
            <a:endParaRPr lang="ja-JP" altLang="en-US" sz="1524" dirty="0">
              <a:latin typeface="Meiryo UI" panose="020B0604030504040204" pitchFamily="34" charset="-128"/>
              <a:ea typeface="Meiryo UI" panose="020B0604030504040204" pitchFamily="34" charset="-128"/>
            </a:endParaRPr>
          </a:p>
        </p:txBody>
      </p:sp>
      <p:sp>
        <p:nvSpPr>
          <p:cNvPr id="8" name="テキスト ボックス 7">
            <a:extLst>
              <a:ext uri="{FF2B5EF4-FFF2-40B4-BE49-F238E27FC236}">
                <a16:creationId xmlns:a16="http://schemas.microsoft.com/office/drawing/2014/main" id="{F8149854-0CF2-3840-861C-2E9810CF0525}"/>
              </a:ext>
            </a:extLst>
          </p:cNvPr>
          <p:cNvSpPr txBox="1"/>
          <p:nvPr/>
        </p:nvSpPr>
        <p:spPr>
          <a:xfrm>
            <a:off x="6951803" y="1364815"/>
            <a:ext cx="1490120" cy="509370"/>
          </a:xfrm>
          <a:prstGeom prst="rect">
            <a:avLst/>
          </a:prstGeom>
          <a:noFill/>
        </p:spPr>
        <p:txBody>
          <a:bodyPr wrap="square" rtlCol="0">
            <a:spAutoFit/>
          </a:bodyPr>
          <a:lstStyle/>
          <a:p>
            <a:pPr algn="ctr"/>
            <a:r>
              <a:rPr lang="ja-JP" altLang="en-US" sz="1355" b="1" dirty="0">
                <a:latin typeface="Meiryo UI" panose="020B0604030504040204" pitchFamily="34" charset="-128"/>
                <a:ea typeface="Meiryo UI" panose="020B0604030504040204" pitchFamily="34" charset="-128"/>
              </a:rPr>
              <a:t>利用者負担</a:t>
            </a:r>
            <a:endParaRPr lang="en-US" altLang="ja-JP" sz="1355" b="1" dirty="0">
              <a:latin typeface="Meiryo UI" panose="020B0604030504040204" pitchFamily="34" charset="-128"/>
              <a:ea typeface="Meiryo UI" panose="020B0604030504040204" pitchFamily="34" charset="-128"/>
            </a:endParaRPr>
          </a:p>
          <a:p>
            <a:pPr algn="ctr"/>
            <a:r>
              <a:rPr lang="ja-JP" altLang="en-US" sz="1355" b="1" dirty="0">
                <a:latin typeface="Meiryo UI" panose="020B0604030504040204" pitchFamily="34" charset="-128"/>
                <a:ea typeface="Meiryo UI" panose="020B0604030504040204" pitchFamily="34" charset="-128"/>
              </a:rPr>
              <a:t>年会費</a:t>
            </a:r>
            <a:r>
              <a:rPr lang="en-US" altLang="ja-JP" sz="1355" b="1" dirty="0">
                <a:latin typeface="Meiryo UI" panose="020B0604030504040204" pitchFamily="34" charset="-128"/>
                <a:ea typeface="Meiryo UI" panose="020B0604030504040204" pitchFamily="34" charset="-128"/>
              </a:rPr>
              <a:t>1,000</a:t>
            </a:r>
            <a:r>
              <a:rPr lang="ja-JP" altLang="en-US" sz="1355" b="1" dirty="0">
                <a:latin typeface="Meiryo UI" panose="020B0604030504040204" pitchFamily="34" charset="-128"/>
                <a:ea typeface="Meiryo UI" panose="020B0604030504040204" pitchFamily="34" charset="-128"/>
              </a:rPr>
              <a:t>円</a:t>
            </a:r>
            <a:endParaRPr lang="en-US" altLang="ja-JP" sz="1355" b="1" dirty="0">
              <a:latin typeface="Meiryo UI" panose="020B0604030504040204" pitchFamily="34" charset="-128"/>
              <a:ea typeface="Meiryo UI" panose="020B0604030504040204" pitchFamily="34" charset="-128"/>
            </a:endParaRPr>
          </a:p>
        </p:txBody>
      </p:sp>
      <p:sp>
        <p:nvSpPr>
          <p:cNvPr id="28" name="テキスト ボックス 27">
            <a:extLst>
              <a:ext uri="{FF2B5EF4-FFF2-40B4-BE49-F238E27FC236}">
                <a16:creationId xmlns:a16="http://schemas.microsoft.com/office/drawing/2014/main" id="{C0F1B62E-5CB1-5A47-9FB0-37372B20306B}"/>
              </a:ext>
            </a:extLst>
          </p:cNvPr>
          <p:cNvSpPr txBox="1"/>
          <p:nvPr/>
        </p:nvSpPr>
        <p:spPr>
          <a:xfrm>
            <a:off x="2349459" y="4015811"/>
            <a:ext cx="2951901" cy="519053"/>
          </a:xfrm>
          <a:prstGeom prst="rect">
            <a:avLst/>
          </a:prstGeom>
          <a:noFill/>
          <a:effectLst>
            <a:glow rad="101600">
              <a:schemeClr val="accent1">
                <a:satMod val="175000"/>
                <a:alpha val="40000"/>
              </a:schemeClr>
            </a:glow>
          </a:effectLst>
        </p:spPr>
        <p:txBody>
          <a:bodyPr wrap="square" rtlCol="0">
            <a:spAutoFit/>
          </a:bodyPr>
          <a:lstStyle/>
          <a:p>
            <a:pPr algn="ctr">
              <a:lnSpc>
                <a:spcPts val="1133"/>
              </a:lnSpc>
            </a:pPr>
            <a:r>
              <a:rPr lang="ja-JP" altLang="en-US" sz="1524" b="1" dirty="0">
                <a:effectLst>
                  <a:glow rad="127000">
                    <a:schemeClr val="bg1">
                      <a:alpha val="80000"/>
                    </a:schemeClr>
                  </a:glow>
                </a:effectLst>
                <a:latin typeface="Meiryo UI" panose="020B0604030504040204" pitchFamily="34" charset="-128"/>
                <a:ea typeface="Meiryo UI" panose="020B0604030504040204" pitchFamily="34" charset="-128"/>
              </a:rPr>
              <a:t>社協所有車両　</a:t>
            </a:r>
            <a:r>
              <a:rPr lang="en-US" altLang="ja-JP" sz="1524" b="1" dirty="0">
                <a:effectLst>
                  <a:glow rad="127000">
                    <a:schemeClr val="bg1">
                      <a:alpha val="80000"/>
                    </a:schemeClr>
                  </a:glow>
                </a:effectLst>
                <a:latin typeface="Meiryo UI" panose="020B0604030504040204" pitchFamily="34" charset="-128"/>
                <a:ea typeface="Meiryo UI" panose="020B0604030504040204" pitchFamily="34" charset="-128"/>
              </a:rPr>
              <a:t>1</a:t>
            </a:r>
            <a:r>
              <a:rPr lang="ja-JP" altLang="en-US" sz="1524" b="1" dirty="0">
                <a:effectLst>
                  <a:glow rad="127000">
                    <a:schemeClr val="bg1">
                      <a:alpha val="80000"/>
                    </a:schemeClr>
                  </a:glow>
                </a:effectLst>
                <a:latin typeface="Meiryo UI" panose="020B0604030504040204" pitchFamily="34" charset="-128"/>
                <a:ea typeface="Meiryo UI" panose="020B0604030504040204" pitchFamily="34" charset="-128"/>
              </a:rPr>
              <a:t>台</a:t>
            </a:r>
            <a:endParaRPr lang="en-US" altLang="ja-JP" sz="1524" b="1" dirty="0">
              <a:effectLst>
                <a:glow rad="127000">
                  <a:schemeClr val="bg1">
                    <a:alpha val="80000"/>
                  </a:schemeClr>
                </a:glow>
              </a:effectLst>
              <a:latin typeface="Meiryo UI" panose="020B0604030504040204" pitchFamily="34" charset="-128"/>
              <a:ea typeface="Meiryo UI" panose="020B0604030504040204" pitchFamily="34" charset="-128"/>
            </a:endParaRPr>
          </a:p>
          <a:p>
            <a:pPr algn="ctr">
              <a:lnSpc>
                <a:spcPts val="1133"/>
              </a:lnSpc>
            </a:pPr>
            <a:endParaRPr lang="en-US" altLang="ja-JP" sz="1524" b="1" dirty="0">
              <a:effectLst>
                <a:glow rad="127000">
                  <a:schemeClr val="bg1">
                    <a:alpha val="80000"/>
                  </a:schemeClr>
                </a:glow>
              </a:effectLst>
              <a:latin typeface="Meiryo UI" panose="020B0604030504040204" pitchFamily="34" charset="-128"/>
              <a:ea typeface="Meiryo UI" panose="020B0604030504040204" pitchFamily="34" charset="-128"/>
            </a:endParaRPr>
          </a:p>
          <a:p>
            <a:pPr algn="ctr">
              <a:lnSpc>
                <a:spcPts val="1133"/>
              </a:lnSpc>
            </a:pPr>
            <a:r>
              <a:rPr lang="ja-JP" altLang="en-US" sz="1524" b="1" dirty="0">
                <a:effectLst>
                  <a:glow rad="127000">
                    <a:schemeClr val="bg1">
                      <a:alpha val="80000"/>
                    </a:schemeClr>
                  </a:glow>
                </a:effectLst>
                <a:latin typeface="Meiryo UI" panose="020B0604030504040204" pitchFamily="34" charset="-128"/>
                <a:ea typeface="Meiryo UI" panose="020B0604030504040204" pitchFamily="34" charset="-128"/>
              </a:rPr>
              <a:t>（</a:t>
            </a:r>
            <a:r>
              <a:rPr lang="en-US" altLang="ja-JP" sz="1524" b="1" dirty="0">
                <a:effectLst>
                  <a:glow rad="127000">
                    <a:schemeClr val="bg1">
                      <a:alpha val="80000"/>
                    </a:schemeClr>
                  </a:glow>
                </a:effectLst>
                <a:latin typeface="Meiryo UI" panose="020B0604030504040204" pitchFamily="34" charset="-128"/>
                <a:ea typeface="Meiryo UI" panose="020B0604030504040204" pitchFamily="34" charset="-128"/>
              </a:rPr>
              <a:t>8</a:t>
            </a:r>
            <a:r>
              <a:rPr lang="ja-JP" altLang="en-US" sz="1524" b="1" dirty="0">
                <a:effectLst>
                  <a:glow rad="127000">
                    <a:schemeClr val="bg1">
                      <a:alpha val="80000"/>
                    </a:schemeClr>
                  </a:glow>
                </a:effectLst>
                <a:latin typeface="Meiryo UI" panose="020B0604030504040204" pitchFamily="34" charset="-128"/>
                <a:ea typeface="Meiryo UI" panose="020B0604030504040204" pitchFamily="34" charset="-128"/>
              </a:rPr>
              <a:t>人乗りワンボックスカー）</a:t>
            </a:r>
            <a:endParaRPr lang="en-US" altLang="ja-JP" sz="1524" b="1" dirty="0">
              <a:effectLst>
                <a:glow rad="127000">
                  <a:schemeClr val="bg1">
                    <a:alpha val="80000"/>
                  </a:schemeClr>
                </a:glow>
              </a:effectLst>
              <a:latin typeface="Meiryo UI" panose="020B0604030504040204" pitchFamily="34" charset="-128"/>
              <a:ea typeface="Meiryo UI" panose="020B0604030504040204" pitchFamily="34" charset="-128"/>
            </a:endParaRPr>
          </a:p>
        </p:txBody>
      </p:sp>
      <p:sp>
        <p:nvSpPr>
          <p:cNvPr id="38" name="テキスト ボックス 37">
            <a:extLst>
              <a:ext uri="{FF2B5EF4-FFF2-40B4-BE49-F238E27FC236}">
                <a16:creationId xmlns:a16="http://schemas.microsoft.com/office/drawing/2014/main" id="{DDC3BDF7-E89C-6640-A418-ADB1795F9C88}"/>
              </a:ext>
            </a:extLst>
          </p:cNvPr>
          <p:cNvSpPr txBox="1"/>
          <p:nvPr/>
        </p:nvSpPr>
        <p:spPr>
          <a:xfrm>
            <a:off x="4378201" y="4798809"/>
            <a:ext cx="4459111" cy="1343445"/>
          </a:xfrm>
          <a:prstGeom prst="rect">
            <a:avLst/>
          </a:prstGeom>
          <a:noFill/>
          <a:effectLst/>
        </p:spPr>
        <p:txBody>
          <a:bodyPr wrap="square" rtlCol="0">
            <a:spAutoFit/>
          </a:bodyPr>
          <a:lstStyle/>
          <a:p>
            <a:r>
              <a:rPr lang="ja-JP" altLang="en-US" sz="1355" dirty="0"/>
              <a:t>・</a:t>
            </a:r>
            <a:r>
              <a:rPr lang="ja-JP" altLang="ja-JP" sz="1355" dirty="0"/>
              <a:t>居場所自体は、誰でも参加</a:t>
            </a:r>
            <a:r>
              <a:rPr lang="ja-JP" altLang="en-US" sz="1355" dirty="0"/>
              <a:t>可能。</a:t>
            </a:r>
            <a:r>
              <a:rPr lang="ja-JP" altLang="ja-JP" sz="1355" dirty="0"/>
              <a:t>「かんなみおでかけサポート」を利用する人は、社協で相談に乗って登録手続きを取ってもらう。</a:t>
            </a:r>
            <a:endParaRPr lang="en-US" altLang="ja-JP" sz="1355" dirty="0"/>
          </a:p>
          <a:p>
            <a:r>
              <a:rPr lang="ja-JP" altLang="en-US" sz="1355" dirty="0"/>
              <a:t>・介護保険の要支援</a:t>
            </a:r>
            <a:r>
              <a:rPr lang="en-US" altLang="ja-JP" sz="1355" dirty="0"/>
              <a:t>1,2,</a:t>
            </a:r>
            <a:r>
              <a:rPr lang="ja-JP" altLang="en-US" sz="1355" dirty="0"/>
              <a:t>事業対象者が利用した場合に、補助が下りる。</a:t>
            </a:r>
            <a:r>
              <a:rPr lang="ja-JP" altLang="ja-JP" sz="1355" dirty="0"/>
              <a:t>要支援者等が過半数であれば、他に誰が乗車しても</a:t>
            </a:r>
            <a:r>
              <a:rPr lang="ja-JP" altLang="en-US" sz="1355" dirty="0"/>
              <a:t>按分</a:t>
            </a:r>
            <a:r>
              <a:rPr lang="ja-JP" altLang="ja-JP" sz="1355" dirty="0"/>
              <a:t>せず補助</a:t>
            </a:r>
            <a:r>
              <a:rPr lang="ja-JP" altLang="en-US" sz="1355" dirty="0"/>
              <a:t>する。</a:t>
            </a:r>
            <a:endParaRPr lang="en-US" altLang="ja-JP" sz="1355" dirty="0"/>
          </a:p>
        </p:txBody>
      </p:sp>
      <p:sp>
        <p:nvSpPr>
          <p:cNvPr id="4" name="正方形/長方形 3">
            <a:extLst>
              <a:ext uri="{FF2B5EF4-FFF2-40B4-BE49-F238E27FC236}">
                <a16:creationId xmlns:a16="http://schemas.microsoft.com/office/drawing/2014/main" id="{0788FE62-53AD-AF43-81D5-EE067C88198F}"/>
              </a:ext>
            </a:extLst>
          </p:cNvPr>
          <p:cNvSpPr/>
          <p:nvPr/>
        </p:nvSpPr>
        <p:spPr>
          <a:xfrm>
            <a:off x="5108272" y="3912826"/>
            <a:ext cx="3729041" cy="326884"/>
          </a:xfrm>
          <a:prstGeom prst="rect">
            <a:avLst/>
          </a:prstGeom>
        </p:spPr>
        <p:txBody>
          <a:bodyPr wrap="square">
            <a:spAutoFit/>
          </a:bodyPr>
          <a:lstStyle/>
          <a:p>
            <a:r>
              <a:rPr lang="en-US" altLang="ja-JP" sz="1524" b="1" dirty="0">
                <a:effectLst>
                  <a:glow rad="127000">
                    <a:schemeClr val="bg1">
                      <a:alpha val="80000"/>
                    </a:schemeClr>
                  </a:glow>
                </a:effectLst>
                <a:latin typeface="Meiryo UI" panose="020B0604030504040204" pitchFamily="34" charset="-128"/>
                <a:ea typeface="Meiryo UI" panose="020B0604030504040204" pitchFamily="34" charset="-128"/>
              </a:rPr>
              <a:t>22</a:t>
            </a:r>
            <a:r>
              <a:rPr lang="ja-JP" altLang="en-US" sz="1524" b="1" dirty="0">
                <a:effectLst>
                  <a:glow rad="127000">
                    <a:schemeClr val="bg1">
                      <a:alpha val="80000"/>
                    </a:schemeClr>
                  </a:glow>
                </a:effectLst>
                <a:latin typeface="Meiryo UI" panose="020B0604030504040204" pitchFamily="34" charset="-128"/>
                <a:ea typeface="Meiryo UI" panose="020B0604030504040204" pitchFamily="34" charset="-128"/>
              </a:rPr>
              <a:t>名　ボランティア養成講座受講者</a:t>
            </a:r>
            <a:endParaRPr lang="en-US" altLang="ja-JP" sz="1524" b="1" dirty="0">
              <a:effectLst>
                <a:glow rad="127000">
                  <a:schemeClr val="bg1">
                    <a:alpha val="80000"/>
                  </a:schemeClr>
                </a:glow>
              </a:effectLst>
              <a:latin typeface="Meiryo UI" panose="020B0604030504040204" pitchFamily="34" charset="-128"/>
              <a:ea typeface="Meiryo UI" panose="020B0604030504040204" pitchFamily="34" charset="-128"/>
            </a:endParaRPr>
          </a:p>
        </p:txBody>
      </p:sp>
      <p:sp>
        <p:nvSpPr>
          <p:cNvPr id="41" name="正方形/長方形 40">
            <a:extLst>
              <a:ext uri="{FF2B5EF4-FFF2-40B4-BE49-F238E27FC236}">
                <a16:creationId xmlns:a16="http://schemas.microsoft.com/office/drawing/2014/main" id="{78B38EFC-ADCC-8F44-9445-7FD2F589512F}"/>
              </a:ext>
            </a:extLst>
          </p:cNvPr>
          <p:cNvSpPr/>
          <p:nvPr/>
        </p:nvSpPr>
        <p:spPr>
          <a:xfrm>
            <a:off x="5108271" y="4239502"/>
            <a:ext cx="3729041" cy="326884"/>
          </a:xfrm>
          <a:prstGeom prst="rect">
            <a:avLst/>
          </a:prstGeom>
        </p:spPr>
        <p:txBody>
          <a:bodyPr wrap="square">
            <a:spAutoFit/>
          </a:bodyPr>
          <a:lstStyle/>
          <a:p>
            <a:r>
              <a:rPr lang="en-US" altLang="ja-JP" sz="1524" b="1" dirty="0">
                <a:effectLst>
                  <a:glow rad="127000">
                    <a:schemeClr val="bg1">
                      <a:alpha val="80000"/>
                    </a:schemeClr>
                  </a:glow>
                </a:effectLst>
                <a:latin typeface="Meiryo UI" panose="020B0604030504040204" pitchFamily="34" charset="-128"/>
                <a:ea typeface="Meiryo UI" panose="020B0604030504040204" pitchFamily="34" charset="-128"/>
              </a:rPr>
              <a:t>※</a:t>
            </a:r>
            <a:r>
              <a:rPr lang="ja-JP" altLang="en-US" sz="1524" b="1" dirty="0">
                <a:effectLst>
                  <a:glow rad="127000">
                    <a:schemeClr val="bg1">
                      <a:alpha val="80000"/>
                    </a:schemeClr>
                  </a:glow>
                </a:effectLst>
                <a:latin typeface="Meiryo UI" panose="020B0604030504040204" pitchFamily="34" charset="-128"/>
                <a:ea typeface="Meiryo UI" panose="020B0604030504040204" pitchFamily="34" charset="-128"/>
              </a:rPr>
              <a:t>男の料理教室などの参加者に声をかけて</a:t>
            </a:r>
            <a:endParaRPr lang="en-US" altLang="ja-JP" sz="1524" b="1" dirty="0">
              <a:effectLst>
                <a:glow rad="127000">
                  <a:schemeClr val="bg1">
                    <a:alpha val="80000"/>
                  </a:schemeClr>
                </a:glow>
              </a:effectLst>
              <a:latin typeface="Meiryo UI" panose="020B0604030504040204" pitchFamily="34" charset="-128"/>
              <a:ea typeface="Meiryo UI" panose="020B0604030504040204" pitchFamily="34" charset="-128"/>
            </a:endParaRPr>
          </a:p>
        </p:txBody>
      </p:sp>
      <p:sp>
        <p:nvSpPr>
          <p:cNvPr id="49" name="右矢印 48">
            <a:extLst>
              <a:ext uri="{FF2B5EF4-FFF2-40B4-BE49-F238E27FC236}">
                <a16:creationId xmlns:a16="http://schemas.microsoft.com/office/drawing/2014/main" id="{D9BF5353-2413-274C-B78B-87009C65068C}"/>
              </a:ext>
            </a:extLst>
          </p:cNvPr>
          <p:cNvSpPr/>
          <p:nvPr/>
        </p:nvSpPr>
        <p:spPr>
          <a:xfrm rot="10800000">
            <a:off x="3644077" y="5133675"/>
            <a:ext cx="734124" cy="858351"/>
          </a:xfrm>
          <a:prstGeom prst="rightArrow">
            <a:avLst/>
          </a:prstGeom>
          <a:solidFill>
            <a:srgbClr val="FFC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5551" tIns="32775" rIns="65551" bIns="32775" numCol="1" spcCol="0" rtlCol="0" fromWordArt="0" anchor="ctr" anchorCtr="0" forceAA="0" compatLnSpc="1">
            <a:prstTxWarp prst="textNoShape">
              <a:avLst/>
            </a:prstTxWarp>
            <a:noAutofit/>
          </a:bodyPr>
          <a:lstStyle/>
          <a:p>
            <a:pPr algn="ctr"/>
            <a:endParaRPr lang="ja-JP" altLang="en-US" sz="1290"/>
          </a:p>
        </p:txBody>
      </p:sp>
      <p:sp>
        <p:nvSpPr>
          <p:cNvPr id="71" name="角丸四角形 70">
            <a:extLst>
              <a:ext uri="{FF2B5EF4-FFF2-40B4-BE49-F238E27FC236}">
                <a16:creationId xmlns:a16="http://schemas.microsoft.com/office/drawing/2014/main" id="{161F8D0E-2FC2-D648-9B87-B7F0BBBFB277}"/>
              </a:ext>
            </a:extLst>
          </p:cNvPr>
          <p:cNvSpPr/>
          <p:nvPr/>
        </p:nvSpPr>
        <p:spPr>
          <a:xfrm>
            <a:off x="1140599" y="4889496"/>
            <a:ext cx="1410434" cy="214334"/>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524" b="1" dirty="0">
                <a:solidFill>
                  <a:schemeClr val="tx1"/>
                </a:solidFill>
                <a:latin typeface="Meiryo UI" panose="020B0604030504040204" pitchFamily="34" charset="-128"/>
                <a:ea typeface="Meiryo UI" panose="020B0604030504040204" pitchFamily="34" charset="-128"/>
              </a:rPr>
              <a:t>訪問</a:t>
            </a:r>
            <a:r>
              <a:rPr lang="en-US" altLang="ja-JP" sz="1524" b="1" dirty="0">
                <a:solidFill>
                  <a:schemeClr val="tx1"/>
                </a:solidFill>
                <a:latin typeface="Meiryo UI" panose="020B0604030504040204" pitchFamily="34" charset="-128"/>
                <a:ea typeface="Meiryo UI" panose="020B0604030504040204" pitchFamily="34" charset="-128"/>
              </a:rPr>
              <a:t>D</a:t>
            </a:r>
            <a:r>
              <a:rPr lang="ja-JP" altLang="en-US" sz="1524" b="1" dirty="0">
                <a:solidFill>
                  <a:schemeClr val="tx1"/>
                </a:solidFill>
                <a:latin typeface="Meiryo UI" panose="020B0604030504040204" pitchFamily="34" charset="-128"/>
                <a:ea typeface="Meiryo UI" panose="020B0604030504040204" pitchFamily="34" charset="-128"/>
              </a:rPr>
              <a:t>の補助</a:t>
            </a:r>
          </a:p>
        </p:txBody>
      </p:sp>
      <p:sp>
        <p:nvSpPr>
          <p:cNvPr id="72" name="正方形/長方形 71">
            <a:extLst>
              <a:ext uri="{FF2B5EF4-FFF2-40B4-BE49-F238E27FC236}">
                <a16:creationId xmlns:a16="http://schemas.microsoft.com/office/drawing/2014/main" id="{AE952EE1-5214-FA40-A1C9-BDB7000EC08D}"/>
              </a:ext>
            </a:extLst>
          </p:cNvPr>
          <p:cNvSpPr/>
          <p:nvPr/>
        </p:nvSpPr>
        <p:spPr>
          <a:xfrm>
            <a:off x="453196" y="5197779"/>
            <a:ext cx="3330597" cy="926407"/>
          </a:xfrm>
          <a:prstGeom prst="rect">
            <a:avLst/>
          </a:prstGeom>
        </p:spPr>
        <p:txBody>
          <a:bodyPr wrap="square">
            <a:spAutoFit/>
          </a:bodyPr>
          <a:lstStyle/>
          <a:p>
            <a:r>
              <a:rPr lang="en-US" altLang="ja-JP" sz="1355" b="1" dirty="0">
                <a:latin typeface="Meiryo UI" panose="020B0604030504040204" pitchFamily="34" charset="-128"/>
                <a:ea typeface="Meiryo UI" panose="020B0604030504040204" pitchFamily="34" charset="-128"/>
              </a:rPr>
              <a:t>1</a:t>
            </a:r>
            <a:r>
              <a:rPr lang="ja-JP" altLang="en-US" sz="1355" b="1" dirty="0">
                <a:latin typeface="Meiryo UI" panose="020B0604030504040204" pitchFamily="34" charset="-128"/>
                <a:ea typeface="Meiryo UI" panose="020B0604030504040204" pitchFamily="34" charset="-128"/>
              </a:rPr>
              <a:t>日</a:t>
            </a:r>
            <a:r>
              <a:rPr lang="en-US" altLang="ja-JP" sz="1355" b="1" dirty="0">
                <a:latin typeface="Meiryo UI" panose="020B0604030504040204" pitchFamily="34" charset="-128"/>
                <a:ea typeface="Meiryo UI" panose="020B0604030504040204" pitchFamily="34" charset="-128"/>
              </a:rPr>
              <a:t>1</a:t>
            </a:r>
            <a:r>
              <a:rPr lang="ja-JP" altLang="en-US" sz="1355" b="1" dirty="0">
                <a:latin typeface="Meiryo UI" panose="020B0604030504040204" pitchFamily="34" charset="-128"/>
                <a:ea typeface="Meiryo UI" panose="020B0604030504040204" pitchFamily="34" charset="-128"/>
              </a:rPr>
              <a:t>台</a:t>
            </a:r>
            <a:r>
              <a:rPr lang="en-US" altLang="ja-JP" sz="1355" b="1" dirty="0">
                <a:latin typeface="Meiryo UI" panose="020B0604030504040204" pitchFamily="34" charset="-128"/>
                <a:ea typeface="Meiryo UI" panose="020B0604030504040204" pitchFamily="34" charset="-128"/>
              </a:rPr>
              <a:t>4,000</a:t>
            </a:r>
            <a:r>
              <a:rPr lang="ja-JP" altLang="en-US" sz="1355" b="1" dirty="0">
                <a:latin typeface="Meiryo UI" panose="020B0604030504040204" pitchFamily="34" charset="-128"/>
                <a:ea typeface="Meiryo UI" panose="020B0604030504040204" pitchFamily="34" charset="-128"/>
              </a:rPr>
              <a:t>円</a:t>
            </a:r>
            <a:r>
              <a:rPr lang="ja-JP" altLang="ja-JP" sz="1355" dirty="0"/>
              <a:t>（利用調整をする人の人件費、燃料費、通信費、運転台帳等の印刷製本費及び消耗品費、車両リース代、車両の任意保険料）。</a:t>
            </a:r>
            <a:endParaRPr lang="en-US" altLang="ja-JP" sz="1355" b="1" dirty="0">
              <a:effectLst>
                <a:glow rad="127000">
                  <a:schemeClr val="bg1">
                    <a:alpha val="80000"/>
                  </a:schemeClr>
                </a:glow>
              </a:effectLst>
              <a:latin typeface="Meiryo UI" panose="020B0604030504040204" pitchFamily="34" charset="-128"/>
              <a:ea typeface="Meiryo UI" panose="020B0604030504040204" pitchFamily="34" charset="-128"/>
            </a:endParaRPr>
          </a:p>
        </p:txBody>
      </p:sp>
      <p:sp>
        <p:nvSpPr>
          <p:cNvPr id="12" name="正方形/長方形 11">
            <a:extLst>
              <a:ext uri="{FF2B5EF4-FFF2-40B4-BE49-F238E27FC236}">
                <a16:creationId xmlns:a16="http://schemas.microsoft.com/office/drawing/2014/main" id="{103E3F16-64D3-D44C-A895-7FDC1F6380C6}"/>
              </a:ext>
            </a:extLst>
          </p:cNvPr>
          <p:cNvSpPr/>
          <p:nvPr/>
        </p:nvSpPr>
        <p:spPr>
          <a:xfrm>
            <a:off x="507549" y="2268617"/>
            <a:ext cx="7080129" cy="1265090"/>
          </a:xfrm>
          <a:prstGeom prst="rect">
            <a:avLst/>
          </a:prstGeom>
        </p:spPr>
        <p:txBody>
          <a:bodyPr wrap="square">
            <a:spAutoFit/>
          </a:bodyPr>
          <a:lstStyle/>
          <a:p>
            <a:r>
              <a:rPr lang="ja-JP" altLang="en-US" sz="1524" dirty="0">
                <a:latin typeface="Meiryo UI" panose="020B0604030504040204" pitchFamily="34" charset="-128"/>
                <a:ea typeface="Meiryo UI" panose="020B0604030504040204" pitchFamily="34" charset="-128"/>
              </a:rPr>
              <a:t>・</a:t>
            </a:r>
            <a:r>
              <a:rPr lang="ja-JP" altLang="ja-JP" sz="1524" dirty="0">
                <a:latin typeface="Meiryo UI" panose="020B0604030504040204" pitchFamily="34" charset="-128"/>
                <a:ea typeface="Meiryo UI" panose="020B0604030504040204" pitchFamily="34" charset="-128"/>
              </a:rPr>
              <a:t>週</a:t>
            </a:r>
            <a:r>
              <a:rPr lang="ja-JP" altLang="en-US" sz="1524" dirty="0">
                <a:latin typeface="Meiryo UI" panose="020B0604030504040204" pitchFamily="34" charset="-128"/>
                <a:ea typeface="Meiryo UI" panose="020B0604030504040204" pitchFamily="34" charset="-128"/>
              </a:rPr>
              <a:t>６日開設の「またあしたカフェ」（地域共生型居場所）</a:t>
            </a:r>
            <a:endParaRPr lang="en-US" altLang="ja-JP" sz="1524" dirty="0">
              <a:latin typeface="Meiryo UI" panose="020B0604030504040204" pitchFamily="34" charset="-128"/>
              <a:ea typeface="Meiryo UI" panose="020B0604030504040204" pitchFamily="34" charset="-128"/>
            </a:endParaRPr>
          </a:p>
          <a:p>
            <a:r>
              <a:rPr lang="en-US" altLang="ja-JP" sz="1524" dirty="0">
                <a:latin typeface="Meiryo UI" panose="020B0604030504040204" pitchFamily="34" charset="-128"/>
                <a:ea typeface="Meiryo UI" panose="020B0604030504040204" pitchFamily="34" charset="-128"/>
              </a:rPr>
              <a:t>※</a:t>
            </a:r>
            <a:r>
              <a:rPr lang="ja-JP" altLang="en-US" sz="1524" dirty="0">
                <a:latin typeface="Meiryo UI" panose="020B0604030504040204" pitchFamily="34" charset="-128"/>
                <a:ea typeface="Meiryo UI" panose="020B0604030504040204" pitchFamily="34" charset="-128"/>
              </a:rPr>
              <a:t>↑通所型サービス</a:t>
            </a:r>
            <a:r>
              <a:rPr lang="en-US" altLang="ja-JP" sz="1524" dirty="0">
                <a:latin typeface="Meiryo UI" panose="020B0604030504040204" pitchFamily="34" charset="-128"/>
                <a:ea typeface="Meiryo UI" panose="020B0604030504040204" pitchFamily="34" charset="-128"/>
              </a:rPr>
              <a:t>B</a:t>
            </a:r>
            <a:r>
              <a:rPr lang="ja-JP" altLang="en-US" sz="1524" dirty="0">
                <a:latin typeface="Meiryo UI" panose="020B0604030504040204" pitchFamily="34" charset="-128"/>
                <a:ea typeface="Meiryo UI" panose="020B0604030504040204" pitchFamily="34" charset="-128"/>
              </a:rPr>
              <a:t>「いこう家つかもと」から移行</a:t>
            </a:r>
            <a:endParaRPr lang="en-US" altLang="ja-JP" sz="1524" dirty="0">
              <a:latin typeface="Meiryo UI" panose="020B0604030504040204" pitchFamily="34" charset="-128"/>
              <a:ea typeface="Meiryo UI" panose="020B0604030504040204" pitchFamily="34" charset="-128"/>
            </a:endParaRPr>
          </a:p>
          <a:p>
            <a:r>
              <a:rPr lang="ja-JP" altLang="en-US" sz="1524" dirty="0">
                <a:latin typeface="Meiryo UI" panose="020B0604030504040204" pitchFamily="34" charset="-128"/>
                <a:ea typeface="Meiryo UI" panose="020B0604030504040204" pitchFamily="34" charset="-128"/>
              </a:rPr>
              <a:t>・週４日開設の「カフェ城山」（一般介護予防事業）</a:t>
            </a:r>
            <a:endParaRPr lang="en-US" altLang="ja-JP" sz="1524" dirty="0">
              <a:latin typeface="Meiryo UI" panose="020B0604030504040204" pitchFamily="34" charset="-128"/>
              <a:ea typeface="Meiryo UI" panose="020B0604030504040204" pitchFamily="34" charset="-128"/>
            </a:endParaRPr>
          </a:p>
          <a:p>
            <a:r>
              <a:rPr lang="ja-JP" altLang="en-US" sz="1524" dirty="0">
                <a:latin typeface="Meiryo UI" panose="020B0604030504040204" pitchFamily="34" charset="-128"/>
                <a:ea typeface="Meiryo UI" panose="020B0604030504040204" pitchFamily="34" charset="-128"/>
              </a:rPr>
              <a:t>送迎は日替わりで平日５日間実施。</a:t>
            </a:r>
            <a:endParaRPr lang="en-US" altLang="ja-JP" sz="1524" dirty="0">
              <a:latin typeface="Meiryo UI" panose="020B0604030504040204" pitchFamily="34" charset="-128"/>
              <a:ea typeface="Meiryo UI" panose="020B0604030504040204" pitchFamily="34" charset="-128"/>
            </a:endParaRPr>
          </a:p>
          <a:p>
            <a:r>
              <a:rPr lang="en-US" altLang="ja-JP" sz="1524" dirty="0">
                <a:latin typeface="Meiryo UI" panose="020B0604030504040204" pitchFamily="34" charset="-128"/>
                <a:ea typeface="Meiryo UI" panose="020B0604030504040204" pitchFamily="34" charset="-128"/>
              </a:rPr>
              <a:t>※</a:t>
            </a:r>
            <a:r>
              <a:rPr lang="ja-JP" altLang="en-US" sz="1524" dirty="0">
                <a:latin typeface="Meiryo UI" panose="020B0604030504040204" pitchFamily="34" charset="-128"/>
                <a:ea typeface="Meiryo UI" panose="020B0604030504040204" pitchFamily="34" charset="-128"/>
              </a:rPr>
              <a:t>買い物ツアーは</a:t>
            </a:r>
            <a:r>
              <a:rPr lang="ja-JP" altLang="ja-JP" sz="1524" dirty="0">
                <a:latin typeface="Meiryo UI" panose="020B0604030504040204" pitchFamily="34" charset="-128"/>
                <a:ea typeface="Meiryo UI" panose="020B0604030504040204" pitchFamily="34" charset="-128"/>
              </a:rPr>
              <a:t>社協独自事業</a:t>
            </a:r>
            <a:r>
              <a:rPr lang="ja-JP" altLang="en-US" sz="1524" dirty="0">
                <a:latin typeface="Meiryo UI" panose="020B0604030504040204" pitchFamily="34" charset="-128"/>
                <a:ea typeface="Meiryo UI" panose="020B0604030504040204" pitchFamily="34" charset="-128"/>
              </a:rPr>
              <a:t>として実施</a:t>
            </a:r>
            <a:r>
              <a:rPr lang="ja-JP" altLang="ja-JP" sz="1524" dirty="0">
                <a:latin typeface="Meiryo UI" panose="020B0604030504040204" pitchFamily="34" charset="-128"/>
                <a:ea typeface="Meiryo UI" panose="020B0604030504040204" pitchFamily="34" charset="-128"/>
              </a:rPr>
              <a:t>。</a:t>
            </a:r>
            <a:endParaRPr lang="ja-JP" altLang="en-US" sz="1524" dirty="0">
              <a:latin typeface="Meiryo UI" panose="020B0604030504040204" pitchFamily="34" charset="-128"/>
              <a:ea typeface="Meiryo UI" panose="020B0604030504040204" pitchFamily="34" charset="-128"/>
            </a:endParaRPr>
          </a:p>
        </p:txBody>
      </p:sp>
      <p:sp>
        <p:nvSpPr>
          <p:cNvPr id="5" name="スライド番号プレースホルダー 4"/>
          <p:cNvSpPr>
            <a:spLocks noGrp="1"/>
          </p:cNvSpPr>
          <p:nvPr>
            <p:ph type="sldNum" sz="quarter" idx="12"/>
          </p:nvPr>
        </p:nvSpPr>
        <p:spPr/>
        <p:txBody>
          <a:bodyPr/>
          <a:lstStyle/>
          <a:p>
            <a:fld id="{54D59273-CF6A-4105-986B-03FD5A07102F}" type="slidenum">
              <a:rPr kumimoji="1" lang="ja-JP" altLang="en-US" smtClean="0"/>
              <a:t>9</a:t>
            </a:fld>
            <a:endParaRPr kumimoji="1" lang="ja-JP" altLang="en-US"/>
          </a:p>
        </p:txBody>
      </p:sp>
    </p:spTree>
    <p:extLst>
      <p:ext uri="{BB962C8B-B14F-4D97-AF65-F5344CB8AC3E}">
        <p14:creationId xmlns:p14="http://schemas.microsoft.com/office/powerpoint/2010/main" val="1667274430"/>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31420</TotalTime>
  <Words>7134</Words>
  <Application>Microsoft Office PowerPoint</Application>
  <PresentationFormat>画面に合わせる (4:3)</PresentationFormat>
  <Paragraphs>747</Paragraphs>
  <Slides>38</Slides>
  <Notes>10</Notes>
  <HiddenSlides>0</HiddenSlides>
  <MMClips>0</MMClips>
  <ScaleCrop>false</ScaleCrop>
  <HeadingPairs>
    <vt:vector size="6" baseType="variant">
      <vt:variant>
        <vt:lpstr>使用されているフォント</vt:lpstr>
      </vt:variant>
      <vt:variant>
        <vt:i4>18</vt:i4>
      </vt:variant>
      <vt:variant>
        <vt:lpstr>テーマ</vt:lpstr>
      </vt:variant>
      <vt:variant>
        <vt:i4>1</vt:i4>
      </vt:variant>
      <vt:variant>
        <vt:lpstr>スライド タイトル</vt:lpstr>
      </vt:variant>
      <vt:variant>
        <vt:i4>38</vt:i4>
      </vt:variant>
    </vt:vector>
  </HeadingPairs>
  <TitlesOfParts>
    <vt:vector size="57" baseType="lpstr">
      <vt:lpstr>BIZ UDPゴシック</vt:lpstr>
      <vt:lpstr>HGPｺﾞｼｯｸM</vt:lpstr>
      <vt:lpstr>HG丸ｺﾞｼｯｸM-PRO</vt:lpstr>
      <vt:lpstr>Meiryo UI</vt:lpstr>
      <vt:lpstr>ＭＳ</vt:lpstr>
      <vt:lpstr>ＭＳ Ｐゴシック</vt:lpstr>
      <vt:lpstr>ＭＳ ゴシック</vt:lpstr>
      <vt:lpstr>SourceHanSansJP-Bold</vt:lpstr>
      <vt:lpstr>SourceHanSansJP-Normal</vt:lpstr>
      <vt:lpstr>UD デジタル 教科書体 N-B</vt:lpstr>
      <vt:lpstr>メイリオ</vt:lpstr>
      <vt:lpstr>游ゴシック</vt:lpstr>
      <vt:lpstr>Arial</vt:lpstr>
      <vt:lpstr>Calibri</vt:lpstr>
      <vt:lpstr>Calibri Light</vt:lpstr>
      <vt:lpstr>Century</vt:lpstr>
      <vt:lpstr>Trebuchet MS</vt:lpstr>
      <vt:lpstr>Wingdings</vt:lpstr>
      <vt:lpstr>Office テーマ</vt:lpstr>
      <vt:lpstr>令和５年度移動支援研修会　地域における移動サービスの創出・展開　2024.1.25 </vt:lpstr>
      <vt:lpstr>住民主体の移動支援の特徴　</vt:lpstr>
      <vt:lpstr>PowerPoint プレゼンテーション</vt:lpstr>
      <vt:lpstr>PowerPoint プレゼンテーション</vt:lpstr>
      <vt:lpstr>「住民主体」は難しい？</vt:lpstr>
      <vt:lpstr>役割分担（例）　</vt:lpstr>
      <vt:lpstr>役割分担（例）</vt:lpstr>
      <vt:lpstr>PowerPoint プレゼンテーション</vt:lpstr>
      <vt:lpstr>函南町社会福祉協議会　　　　　　　　　　　　　　　　　　　　　　　　　201８年スタート　 「かんなみおでかけサポート」（静岡県函南町）　　　　　　　　 　　　　　 人口：約36,200人</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　　高齢者買い物送迎車運行事業　　　　　　　2020年スタート 　　「ドライブサロン」（岩手県大船渡市）　　　地区人口：約1,100人（市全体 33,438人）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庁内連携や交通事業者との調整</vt:lpstr>
      <vt:lpstr>公共交通も見直しが必要</vt:lpstr>
      <vt:lpstr>PowerPoint プレゼンテーション</vt:lpstr>
      <vt:lpstr>PowerPoint プレゼンテーション</vt:lpstr>
      <vt:lpstr>PowerPoint プレゼンテーション</vt:lpstr>
      <vt:lpstr>PowerPoint プレゼンテーション</vt:lpstr>
      <vt:lpstr>総合事業以外に活用できる事業（財源）</vt:lpstr>
      <vt:lpstr>PowerPoint プレゼンテーション</vt:lpstr>
      <vt:lpstr>PowerPoint プレゼンテーション</vt:lpstr>
      <vt:lpstr>　モデル事業終了後の継続的な支援について</vt:lpstr>
      <vt:lpstr>PowerPoint プレゼンテーション</vt:lpstr>
      <vt:lpstr>PowerPoint プレゼンテーション</vt:lpstr>
      <vt:lpstr>「道路運送法における許可又は登録を要しない運送の態様について」</vt:lpstr>
      <vt:lpstr>許可・登録を要しない運送で行うとき（現状）　</vt:lpstr>
      <vt:lpstr>道路運送法上の許可・登録を要しない運送の場合 （参考）利用者から受け取れるお金＆ボランティアに渡せるお金の関係</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地域住民の暮らしの足を 確保するために</dc:title>
  <dc:creator>伊藤みどり</dc:creator>
  <cp:lastModifiedBy>みどり 伊藤</cp:lastModifiedBy>
  <cp:revision>1218</cp:revision>
  <cp:lastPrinted>2021-10-06T10:44:35Z</cp:lastPrinted>
  <dcterms:created xsi:type="dcterms:W3CDTF">2014-10-12T13:43:01Z</dcterms:created>
  <dcterms:modified xsi:type="dcterms:W3CDTF">2024-01-22T21:05:53Z</dcterms:modified>
</cp:coreProperties>
</file>