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319" r:id="rId2"/>
    <p:sldId id="1317" r:id="rId3"/>
    <p:sldId id="1318" r:id="rId4"/>
    <p:sldId id="1322" r:id="rId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8"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BC1962-1C2F-4D24-9D4B-311AB76A2E1A}" type="datetimeFigureOut">
              <a:rPr kumimoji="1" lang="ja-JP" altLang="en-US" smtClean="0"/>
              <a:t>2022/10/28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64376D-6EBB-4B0E-8E28-CE0DA7B221D6}" type="slidenum">
              <a:rPr kumimoji="1" lang="ja-JP" altLang="en-US" smtClean="0"/>
              <a:t>‹#›</a:t>
            </a:fld>
            <a:endParaRPr kumimoji="1" lang="ja-JP" altLang="en-US"/>
          </a:p>
        </p:txBody>
      </p:sp>
    </p:spTree>
    <p:extLst>
      <p:ext uri="{BB962C8B-B14F-4D97-AF65-F5344CB8AC3E}">
        <p14:creationId xmlns:p14="http://schemas.microsoft.com/office/powerpoint/2010/main" val="20399414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D64376D-6EBB-4B0E-8E28-CE0DA7B221D6}" type="slidenum">
              <a:rPr kumimoji="1" lang="ja-JP" altLang="en-US" smtClean="0"/>
              <a:t>1</a:t>
            </a:fld>
            <a:endParaRPr kumimoji="1" lang="ja-JP" altLang="en-US"/>
          </a:p>
        </p:txBody>
      </p:sp>
    </p:spTree>
    <p:extLst>
      <p:ext uri="{BB962C8B-B14F-4D97-AF65-F5344CB8AC3E}">
        <p14:creationId xmlns:p14="http://schemas.microsoft.com/office/powerpoint/2010/main" val="597185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6E1A514D-2674-4078-A92B-656F667D77D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xmlns="" id="{581D57F2-2FC6-4FF6-A30A-645BD7ECAA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xmlns="" id="{A38D9F63-5DA9-4FF0-9D09-3AB7C0E8932F}"/>
              </a:ext>
            </a:extLst>
          </p:cNvPr>
          <p:cNvSpPr>
            <a:spLocks noGrp="1"/>
          </p:cNvSpPr>
          <p:nvPr>
            <p:ph type="dt" sz="half" idx="10"/>
          </p:nvPr>
        </p:nvSpPr>
        <p:spPr/>
        <p:txBody>
          <a:bodyPr/>
          <a:lstStyle/>
          <a:p>
            <a:fld id="{D4634D8B-9344-4D47-ABF5-AB04FFECDC8C}" type="datetime1">
              <a:rPr kumimoji="1" lang="ja-JP" altLang="en-US" smtClean="0"/>
              <a:t>2022/10/28</a:t>
            </a:fld>
            <a:endParaRPr kumimoji="1" lang="ja-JP" altLang="en-US"/>
          </a:p>
        </p:txBody>
      </p:sp>
      <p:sp>
        <p:nvSpPr>
          <p:cNvPr id="5" name="フッター プレースホルダー 4">
            <a:extLst>
              <a:ext uri="{FF2B5EF4-FFF2-40B4-BE49-F238E27FC236}">
                <a16:creationId xmlns:a16="http://schemas.microsoft.com/office/drawing/2014/main" xmlns="" id="{4E72C988-C6AA-476F-84D8-D3D537B7E15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EF66EE26-8D4A-4EE0-ACF6-7FD813048707}"/>
              </a:ext>
            </a:extLst>
          </p:cNvPr>
          <p:cNvSpPr>
            <a:spLocks noGrp="1"/>
          </p:cNvSpPr>
          <p:nvPr>
            <p:ph type="sldNum" sz="quarter" idx="12"/>
          </p:nvPr>
        </p:nvSpPr>
        <p:spPr/>
        <p:txBody>
          <a:bodyPr/>
          <a:lstStyle/>
          <a:p>
            <a:fld id="{62AEC594-C41B-49F2-8072-FFE76B5464C3}" type="slidenum">
              <a:rPr kumimoji="1" lang="ja-JP" altLang="en-US" smtClean="0"/>
              <a:t>‹#›</a:t>
            </a:fld>
            <a:endParaRPr kumimoji="1" lang="ja-JP" altLang="en-US"/>
          </a:p>
        </p:txBody>
      </p:sp>
    </p:spTree>
    <p:extLst>
      <p:ext uri="{BB962C8B-B14F-4D97-AF65-F5344CB8AC3E}">
        <p14:creationId xmlns:p14="http://schemas.microsoft.com/office/powerpoint/2010/main" val="4097946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CA30956B-A23A-41D7-B552-97BBBE329C1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ADCDF3B7-A494-4035-8C27-6D2BBD3165D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4C7DCCC6-8ADD-4731-9287-A9F463A30591}"/>
              </a:ext>
            </a:extLst>
          </p:cNvPr>
          <p:cNvSpPr>
            <a:spLocks noGrp="1"/>
          </p:cNvSpPr>
          <p:nvPr>
            <p:ph type="dt" sz="half" idx="10"/>
          </p:nvPr>
        </p:nvSpPr>
        <p:spPr/>
        <p:txBody>
          <a:bodyPr/>
          <a:lstStyle/>
          <a:p>
            <a:fld id="{B02EE388-B51F-4925-82FF-F6EDE549E849}" type="datetime1">
              <a:rPr kumimoji="1" lang="ja-JP" altLang="en-US" smtClean="0"/>
              <a:t>2022/10/28</a:t>
            </a:fld>
            <a:endParaRPr kumimoji="1" lang="ja-JP" altLang="en-US"/>
          </a:p>
        </p:txBody>
      </p:sp>
      <p:sp>
        <p:nvSpPr>
          <p:cNvPr id="5" name="フッター プレースホルダー 4">
            <a:extLst>
              <a:ext uri="{FF2B5EF4-FFF2-40B4-BE49-F238E27FC236}">
                <a16:creationId xmlns:a16="http://schemas.microsoft.com/office/drawing/2014/main" xmlns="" id="{FB61882B-2DC1-4AEA-90B8-E2A242A7A08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C0623047-66A0-472A-9E3A-7B641698E63A}"/>
              </a:ext>
            </a:extLst>
          </p:cNvPr>
          <p:cNvSpPr>
            <a:spLocks noGrp="1"/>
          </p:cNvSpPr>
          <p:nvPr>
            <p:ph type="sldNum" sz="quarter" idx="12"/>
          </p:nvPr>
        </p:nvSpPr>
        <p:spPr/>
        <p:txBody>
          <a:bodyPr/>
          <a:lstStyle/>
          <a:p>
            <a:fld id="{62AEC594-C41B-49F2-8072-FFE76B5464C3}" type="slidenum">
              <a:rPr kumimoji="1" lang="ja-JP" altLang="en-US" smtClean="0"/>
              <a:t>‹#›</a:t>
            </a:fld>
            <a:endParaRPr kumimoji="1" lang="ja-JP" altLang="en-US"/>
          </a:p>
        </p:txBody>
      </p:sp>
    </p:spTree>
    <p:extLst>
      <p:ext uri="{BB962C8B-B14F-4D97-AF65-F5344CB8AC3E}">
        <p14:creationId xmlns:p14="http://schemas.microsoft.com/office/powerpoint/2010/main" val="563033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xmlns="" id="{931C151C-6008-42A0-9996-69032521416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078C47D8-EEC3-4B85-A61F-3372E025CF8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584FED8D-27F1-4146-B8F6-6C5D1B377BAD}"/>
              </a:ext>
            </a:extLst>
          </p:cNvPr>
          <p:cNvSpPr>
            <a:spLocks noGrp="1"/>
          </p:cNvSpPr>
          <p:nvPr>
            <p:ph type="dt" sz="half" idx="10"/>
          </p:nvPr>
        </p:nvSpPr>
        <p:spPr/>
        <p:txBody>
          <a:bodyPr/>
          <a:lstStyle/>
          <a:p>
            <a:fld id="{329C6BD4-814B-4969-8B13-FBBA78B79C9C}" type="datetime1">
              <a:rPr kumimoji="1" lang="ja-JP" altLang="en-US" smtClean="0"/>
              <a:t>2022/10/28</a:t>
            </a:fld>
            <a:endParaRPr kumimoji="1" lang="ja-JP" altLang="en-US"/>
          </a:p>
        </p:txBody>
      </p:sp>
      <p:sp>
        <p:nvSpPr>
          <p:cNvPr id="5" name="フッター プレースホルダー 4">
            <a:extLst>
              <a:ext uri="{FF2B5EF4-FFF2-40B4-BE49-F238E27FC236}">
                <a16:creationId xmlns:a16="http://schemas.microsoft.com/office/drawing/2014/main" xmlns="" id="{CDB6401E-61DC-4A90-A870-106751E4699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6C928540-C3A8-4158-A311-1FD33331C74B}"/>
              </a:ext>
            </a:extLst>
          </p:cNvPr>
          <p:cNvSpPr>
            <a:spLocks noGrp="1"/>
          </p:cNvSpPr>
          <p:nvPr>
            <p:ph type="sldNum" sz="quarter" idx="12"/>
          </p:nvPr>
        </p:nvSpPr>
        <p:spPr/>
        <p:txBody>
          <a:bodyPr/>
          <a:lstStyle/>
          <a:p>
            <a:fld id="{62AEC594-C41B-49F2-8072-FFE76B5464C3}" type="slidenum">
              <a:rPr kumimoji="1" lang="ja-JP" altLang="en-US" smtClean="0"/>
              <a:t>‹#›</a:t>
            </a:fld>
            <a:endParaRPr kumimoji="1" lang="ja-JP" altLang="en-US"/>
          </a:p>
        </p:txBody>
      </p:sp>
    </p:spTree>
    <p:extLst>
      <p:ext uri="{BB962C8B-B14F-4D97-AF65-F5344CB8AC3E}">
        <p14:creationId xmlns:p14="http://schemas.microsoft.com/office/powerpoint/2010/main" val="1292438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D6A323C4-3E50-4720-9A77-899E39DEEF0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4A8BFA90-E233-48DA-9400-9D4A2504863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A2C3D98A-E8A7-4633-A9DD-BEA31E5429FA}"/>
              </a:ext>
            </a:extLst>
          </p:cNvPr>
          <p:cNvSpPr>
            <a:spLocks noGrp="1"/>
          </p:cNvSpPr>
          <p:nvPr>
            <p:ph type="dt" sz="half" idx="10"/>
          </p:nvPr>
        </p:nvSpPr>
        <p:spPr/>
        <p:txBody>
          <a:bodyPr/>
          <a:lstStyle/>
          <a:p>
            <a:fld id="{12B6A642-E081-4F1E-AA5F-8123490CD1E6}" type="datetime1">
              <a:rPr kumimoji="1" lang="ja-JP" altLang="en-US" smtClean="0"/>
              <a:t>2022/10/28</a:t>
            </a:fld>
            <a:endParaRPr kumimoji="1" lang="ja-JP" altLang="en-US"/>
          </a:p>
        </p:txBody>
      </p:sp>
      <p:sp>
        <p:nvSpPr>
          <p:cNvPr id="5" name="フッター プレースホルダー 4">
            <a:extLst>
              <a:ext uri="{FF2B5EF4-FFF2-40B4-BE49-F238E27FC236}">
                <a16:creationId xmlns:a16="http://schemas.microsoft.com/office/drawing/2014/main" xmlns="" id="{2F6CE4CC-794B-4A96-94E8-A703C8038F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5A5783E2-740D-44CE-89AC-1925778101B6}"/>
              </a:ext>
            </a:extLst>
          </p:cNvPr>
          <p:cNvSpPr>
            <a:spLocks noGrp="1"/>
          </p:cNvSpPr>
          <p:nvPr>
            <p:ph type="sldNum" sz="quarter" idx="12"/>
          </p:nvPr>
        </p:nvSpPr>
        <p:spPr/>
        <p:txBody>
          <a:bodyPr/>
          <a:lstStyle/>
          <a:p>
            <a:fld id="{62AEC594-C41B-49F2-8072-FFE76B5464C3}" type="slidenum">
              <a:rPr kumimoji="1" lang="ja-JP" altLang="en-US" smtClean="0"/>
              <a:t>‹#›</a:t>
            </a:fld>
            <a:endParaRPr kumimoji="1" lang="ja-JP" altLang="en-US"/>
          </a:p>
        </p:txBody>
      </p:sp>
    </p:spTree>
    <p:extLst>
      <p:ext uri="{BB962C8B-B14F-4D97-AF65-F5344CB8AC3E}">
        <p14:creationId xmlns:p14="http://schemas.microsoft.com/office/powerpoint/2010/main" val="2476608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954A5CA2-37DB-42BF-A795-710B21C0991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129DC385-CBAC-4811-9A4F-5A81980000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xmlns="" id="{8F475D1D-3E0F-48A0-8060-FB2CB837947D}"/>
              </a:ext>
            </a:extLst>
          </p:cNvPr>
          <p:cNvSpPr>
            <a:spLocks noGrp="1"/>
          </p:cNvSpPr>
          <p:nvPr>
            <p:ph type="dt" sz="half" idx="10"/>
          </p:nvPr>
        </p:nvSpPr>
        <p:spPr/>
        <p:txBody>
          <a:bodyPr/>
          <a:lstStyle/>
          <a:p>
            <a:fld id="{289230A3-45C7-4559-AAC7-B9F0CDC4F8FC}" type="datetime1">
              <a:rPr kumimoji="1" lang="ja-JP" altLang="en-US" smtClean="0"/>
              <a:t>2022/10/28</a:t>
            </a:fld>
            <a:endParaRPr kumimoji="1" lang="ja-JP" altLang="en-US"/>
          </a:p>
        </p:txBody>
      </p:sp>
      <p:sp>
        <p:nvSpPr>
          <p:cNvPr id="5" name="フッター プレースホルダー 4">
            <a:extLst>
              <a:ext uri="{FF2B5EF4-FFF2-40B4-BE49-F238E27FC236}">
                <a16:creationId xmlns:a16="http://schemas.microsoft.com/office/drawing/2014/main" xmlns="" id="{8CAFC0E3-AC0B-4F71-B80B-C652712D274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BA46B563-9E80-4D2D-A01F-7865ACB0B023}"/>
              </a:ext>
            </a:extLst>
          </p:cNvPr>
          <p:cNvSpPr>
            <a:spLocks noGrp="1"/>
          </p:cNvSpPr>
          <p:nvPr>
            <p:ph type="sldNum" sz="quarter" idx="12"/>
          </p:nvPr>
        </p:nvSpPr>
        <p:spPr/>
        <p:txBody>
          <a:bodyPr/>
          <a:lstStyle/>
          <a:p>
            <a:fld id="{62AEC594-C41B-49F2-8072-FFE76B5464C3}" type="slidenum">
              <a:rPr kumimoji="1" lang="ja-JP" altLang="en-US" smtClean="0"/>
              <a:t>‹#›</a:t>
            </a:fld>
            <a:endParaRPr kumimoji="1" lang="ja-JP" altLang="en-US"/>
          </a:p>
        </p:txBody>
      </p:sp>
    </p:spTree>
    <p:extLst>
      <p:ext uri="{BB962C8B-B14F-4D97-AF65-F5344CB8AC3E}">
        <p14:creationId xmlns:p14="http://schemas.microsoft.com/office/powerpoint/2010/main" val="2948475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1985FCF9-B8C9-4D15-B281-1CC3720B88F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96B791F0-05F4-4256-966B-06939A48F93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xmlns="" id="{3345CB5B-E4BC-433D-BC6E-C4048A7B4BA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xmlns="" id="{8A75BB19-79D8-4E17-889F-F03738D8369B}"/>
              </a:ext>
            </a:extLst>
          </p:cNvPr>
          <p:cNvSpPr>
            <a:spLocks noGrp="1"/>
          </p:cNvSpPr>
          <p:nvPr>
            <p:ph type="dt" sz="half" idx="10"/>
          </p:nvPr>
        </p:nvSpPr>
        <p:spPr/>
        <p:txBody>
          <a:bodyPr/>
          <a:lstStyle/>
          <a:p>
            <a:fld id="{7455E679-EE29-4886-A657-F08506AF1338}" type="datetime1">
              <a:rPr kumimoji="1" lang="ja-JP" altLang="en-US" smtClean="0"/>
              <a:t>2022/10/28</a:t>
            </a:fld>
            <a:endParaRPr kumimoji="1" lang="ja-JP" altLang="en-US"/>
          </a:p>
        </p:txBody>
      </p:sp>
      <p:sp>
        <p:nvSpPr>
          <p:cNvPr id="6" name="フッター プレースホルダー 5">
            <a:extLst>
              <a:ext uri="{FF2B5EF4-FFF2-40B4-BE49-F238E27FC236}">
                <a16:creationId xmlns:a16="http://schemas.microsoft.com/office/drawing/2014/main" xmlns="" id="{AD684D87-F8E0-432A-9438-889A3A566D3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5873EA96-E8D5-4085-BA0F-0FBDD3867685}"/>
              </a:ext>
            </a:extLst>
          </p:cNvPr>
          <p:cNvSpPr>
            <a:spLocks noGrp="1"/>
          </p:cNvSpPr>
          <p:nvPr>
            <p:ph type="sldNum" sz="quarter" idx="12"/>
          </p:nvPr>
        </p:nvSpPr>
        <p:spPr/>
        <p:txBody>
          <a:bodyPr/>
          <a:lstStyle/>
          <a:p>
            <a:fld id="{62AEC594-C41B-49F2-8072-FFE76B5464C3}" type="slidenum">
              <a:rPr kumimoji="1" lang="ja-JP" altLang="en-US" smtClean="0"/>
              <a:t>‹#›</a:t>
            </a:fld>
            <a:endParaRPr kumimoji="1" lang="ja-JP" altLang="en-US"/>
          </a:p>
        </p:txBody>
      </p:sp>
    </p:spTree>
    <p:extLst>
      <p:ext uri="{BB962C8B-B14F-4D97-AF65-F5344CB8AC3E}">
        <p14:creationId xmlns:p14="http://schemas.microsoft.com/office/powerpoint/2010/main" val="2828761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98F6BA54-152D-4C65-A413-0A397FFE58F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4926C558-E95B-4D11-8FD8-D7875237D3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xmlns="" id="{8FF3BB35-A8DF-4F68-9E8B-F05DFC58607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xmlns="" id="{281A3C74-BFE5-4516-B5D6-CA4FF09448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xmlns="" id="{F0DB3E0D-74FB-45CD-8101-49C34E81439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B51BD345-C919-4C01-9573-ABD722DB6F23}"/>
              </a:ext>
            </a:extLst>
          </p:cNvPr>
          <p:cNvSpPr>
            <a:spLocks noGrp="1"/>
          </p:cNvSpPr>
          <p:nvPr>
            <p:ph type="dt" sz="half" idx="10"/>
          </p:nvPr>
        </p:nvSpPr>
        <p:spPr/>
        <p:txBody>
          <a:bodyPr/>
          <a:lstStyle/>
          <a:p>
            <a:fld id="{B389065D-1290-47FA-B8AC-72E87E5E1BCE}" type="datetime1">
              <a:rPr kumimoji="1" lang="ja-JP" altLang="en-US" smtClean="0"/>
              <a:t>2022/10/28</a:t>
            </a:fld>
            <a:endParaRPr kumimoji="1" lang="ja-JP" altLang="en-US"/>
          </a:p>
        </p:txBody>
      </p:sp>
      <p:sp>
        <p:nvSpPr>
          <p:cNvPr id="8" name="フッター プレースホルダー 7">
            <a:extLst>
              <a:ext uri="{FF2B5EF4-FFF2-40B4-BE49-F238E27FC236}">
                <a16:creationId xmlns:a16="http://schemas.microsoft.com/office/drawing/2014/main" xmlns="" id="{956B22B8-4A95-4897-B9D0-3664CFEA7DD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xmlns="" id="{D9D577CD-CC12-422C-AE6B-C68D7A85387A}"/>
              </a:ext>
            </a:extLst>
          </p:cNvPr>
          <p:cNvSpPr>
            <a:spLocks noGrp="1"/>
          </p:cNvSpPr>
          <p:nvPr>
            <p:ph type="sldNum" sz="quarter" idx="12"/>
          </p:nvPr>
        </p:nvSpPr>
        <p:spPr/>
        <p:txBody>
          <a:bodyPr/>
          <a:lstStyle/>
          <a:p>
            <a:fld id="{62AEC594-C41B-49F2-8072-FFE76B5464C3}" type="slidenum">
              <a:rPr kumimoji="1" lang="ja-JP" altLang="en-US" smtClean="0"/>
              <a:t>‹#›</a:t>
            </a:fld>
            <a:endParaRPr kumimoji="1" lang="ja-JP" altLang="en-US"/>
          </a:p>
        </p:txBody>
      </p:sp>
    </p:spTree>
    <p:extLst>
      <p:ext uri="{BB962C8B-B14F-4D97-AF65-F5344CB8AC3E}">
        <p14:creationId xmlns:p14="http://schemas.microsoft.com/office/powerpoint/2010/main" val="184195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605E282A-94FA-4DFD-93F4-4395657E7D5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xmlns="" id="{6683B1E7-E1D4-41CC-AEC6-0A1A91E93E2C}"/>
              </a:ext>
            </a:extLst>
          </p:cNvPr>
          <p:cNvSpPr>
            <a:spLocks noGrp="1"/>
          </p:cNvSpPr>
          <p:nvPr>
            <p:ph type="dt" sz="half" idx="10"/>
          </p:nvPr>
        </p:nvSpPr>
        <p:spPr/>
        <p:txBody>
          <a:bodyPr/>
          <a:lstStyle/>
          <a:p>
            <a:fld id="{C4DC74B5-F09F-4361-A0DF-14DCDD3DA0AA}" type="datetime1">
              <a:rPr kumimoji="1" lang="ja-JP" altLang="en-US" smtClean="0"/>
              <a:t>2022/10/28</a:t>
            </a:fld>
            <a:endParaRPr kumimoji="1" lang="ja-JP" altLang="en-US"/>
          </a:p>
        </p:txBody>
      </p:sp>
      <p:sp>
        <p:nvSpPr>
          <p:cNvPr id="4" name="フッター プレースホルダー 3">
            <a:extLst>
              <a:ext uri="{FF2B5EF4-FFF2-40B4-BE49-F238E27FC236}">
                <a16:creationId xmlns:a16="http://schemas.microsoft.com/office/drawing/2014/main" xmlns="" id="{5E708DE7-0FC4-4CC5-B839-F7542CC6C0E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xmlns="" id="{C48A17CE-7AA5-4A78-9C34-B00F351B5B65}"/>
              </a:ext>
            </a:extLst>
          </p:cNvPr>
          <p:cNvSpPr>
            <a:spLocks noGrp="1"/>
          </p:cNvSpPr>
          <p:nvPr>
            <p:ph type="sldNum" sz="quarter" idx="12"/>
          </p:nvPr>
        </p:nvSpPr>
        <p:spPr/>
        <p:txBody>
          <a:bodyPr/>
          <a:lstStyle/>
          <a:p>
            <a:fld id="{62AEC594-C41B-49F2-8072-FFE76B5464C3}" type="slidenum">
              <a:rPr kumimoji="1" lang="ja-JP" altLang="en-US" smtClean="0"/>
              <a:t>‹#›</a:t>
            </a:fld>
            <a:endParaRPr kumimoji="1" lang="ja-JP" altLang="en-US"/>
          </a:p>
        </p:txBody>
      </p:sp>
    </p:spTree>
    <p:extLst>
      <p:ext uri="{BB962C8B-B14F-4D97-AF65-F5344CB8AC3E}">
        <p14:creationId xmlns:p14="http://schemas.microsoft.com/office/powerpoint/2010/main" val="7324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xmlns="" id="{6FA8A69D-C441-4F41-B6D2-89027DD0D602}"/>
              </a:ext>
            </a:extLst>
          </p:cNvPr>
          <p:cNvSpPr>
            <a:spLocks noGrp="1"/>
          </p:cNvSpPr>
          <p:nvPr>
            <p:ph type="dt" sz="half" idx="10"/>
          </p:nvPr>
        </p:nvSpPr>
        <p:spPr/>
        <p:txBody>
          <a:bodyPr/>
          <a:lstStyle/>
          <a:p>
            <a:fld id="{90502715-F066-4A82-8A88-1D3164CA27F4}" type="datetime1">
              <a:rPr kumimoji="1" lang="ja-JP" altLang="en-US" smtClean="0"/>
              <a:t>2022/10/28</a:t>
            </a:fld>
            <a:endParaRPr kumimoji="1" lang="ja-JP" altLang="en-US"/>
          </a:p>
        </p:txBody>
      </p:sp>
      <p:sp>
        <p:nvSpPr>
          <p:cNvPr id="3" name="フッター プレースホルダー 2">
            <a:extLst>
              <a:ext uri="{FF2B5EF4-FFF2-40B4-BE49-F238E27FC236}">
                <a16:creationId xmlns:a16="http://schemas.microsoft.com/office/drawing/2014/main" xmlns="" id="{12AD6DDD-9724-4B4E-BB54-46E66FC98B1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xmlns="" id="{BC772835-187F-4CC9-A609-D38CB788AC46}"/>
              </a:ext>
            </a:extLst>
          </p:cNvPr>
          <p:cNvSpPr>
            <a:spLocks noGrp="1"/>
          </p:cNvSpPr>
          <p:nvPr>
            <p:ph type="sldNum" sz="quarter" idx="12"/>
          </p:nvPr>
        </p:nvSpPr>
        <p:spPr/>
        <p:txBody>
          <a:bodyPr/>
          <a:lstStyle/>
          <a:p>
            <a:fld id="{62AEC594-C41B-49F2-8072-FFE76B5464C3}" type="slidenum">
              <a:rPr kumimoji="1" lang="ja-JP" altLang="en-US" smtClean="0"/>
              <a:t>‹#›</a:t>
            </a:fld>
            <a:endParaRPr kumimoji="1" lang="ja-JP" altLang="en-US"/>
          </a:p>
        </p:txBody>
      </p:sp>
    </p:spTree>
    <p:extLst>
      <p:ext uri="{BB962C8B-B14F-4D97-AF65-F5344CB8AC3E}">
        <p14:creationId xmlns:p14="http://schemas.microsoft.com/office/powerpoint/2010/main" val="3726292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174C498-C567-4E52-8575-DADCCC5D763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5C25FA72-B181-4B7C-B8C0-60B62CE6F7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xmlns="" id="{DA8FB07C-44AC-42E6-B86E-A5F2F4806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7670A224-67F8-4F8E-8E31-63462DE3FF65}"/>
              </a:ext>
            </a:extLst>
          </p:cNvPr>
          <p:cNvSpPr>
            <a:spLocks noGrp="1"/>
          </p:cNvSpPr>
          <p:nvPr>
            <p:ph type="dt" sz="half" idx="10"/>
          </p:nvPr>
        </p:nvSpPr>
        <p:spPr/>
        <p:txBody>
          <a:bodyPr/>
          <a:lstStyle/>
          <a:p>
            <a:fld id="{2866EA4A-5D5C-49CB-B4EF-3B5AFC5F90C9}" type="datetime1">
              <a:rPr kumimoji="1" lang="ja-JP" altLang="en-US" smtClean="0"/>
              <a:t>2022/10/28</a:t>
            </a:fld>
            <a:endParaRPr kumimoji="1" lang="ja-JP" altLang="en-US"/>
          </a:p>
        </p:txBody>
      </p:sp>
      <p:sp>
        <p:nvSpPr>
          <p:cNvPr id="6" name="フッター プレースホルダー 5">
            <a:extLst>
              <a:ext uri="{FF2B5EF4-FFF2-40B4-BE49-F238E27FC236}">
                <a16:creationId xmlns:a16="http://schemas.microsoft.com/office/drawing/2014/main" xmlns="" id="{F52416CF-48BC-4963-A612-B795D29D717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9655CC2D-7DD2-4A81-B239-5E98E03FD83C}"/>
              </a:ext>
            </a:extLst>
          </p:cNvPr>
          <p:cNvSpPr>
            <a:spLocks noGrp="1"/>
          </p:cNvSpPr>
          <p:nvPr>
            <p:ph type="sldNum" sz="quarter" idx="12"/>
          </p:nvPr>
        </p:nvSpPr>
        <p:spPr/>
        <p:txBody>
          <a:bodyPr/>
          <a:lstStyle/>
          <a:p>
            <a:fld id="{62AEC594-C41B-49F2-8072-FFE76B5464C3}" type="slidenum">
              <a:rPr kumimoji="1" lang="ja-JP" altLang="en-US" smtClean="0"/>
              <a:t>‹#›</a:t>
            </a:fld>
            <a:endParaRPr kumimoji="1" lang="ja-JP" altLang="en-US"/>
          </a:p>
        </p:txBody>
      </p:sp>
    </p:spTree>
    <p:extLst>
      <p:ext uri="{BB962C8B-B14F-4D97-AF65-F5344CB8AC3E}">
        <p14:creationId xmlns:p14="http://schemas.microsoft.com/office/powerpoint/2010/main" val="3157698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0D77F002-C899-4E77-BF4F-9F34038A7AF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xmlns="" id="{9B6EEC0F-51AA-4D2D-A1A7-12ED70D913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xmlns="" id="{7855A258-8C7F-40D5-ADEB-6AA8EECCBD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B4ECED2A-F077-4589-B7DF-C2C04738E88B}"/>
              </a:ext>
            </a:extLst>
          </p:cNvPr>
          <p:cNvSpPr>
            <a:spLocks noGrp="1"/>
          </p:cNvSpPr>
          <p:nvPr>
            <p:ph type="dt" sz="half" idx="10"/>
          </p:nvPr>
        </p:nvSpPr>
        <p:spPr/>
        <p:txBody>
          <a:bodyPr/>
          <a:lstStyle/>
          <a:p>
            <a:fld id="{46F7813F-4FD6-4D99-9BED-B4441BDF7FF0}" type="datetime1">
              <a:rPr kumimoji="1" lang="ja-JP" altLang="en-US" smtClean="0"/>
              <a:t>2022/10/28</a:t>
            </a:fld>
            <a:endParaRPr kumimoji="1" lang="ja-JP" altLang="en-US"/>
          </a:p>
        </p:txBody>
      </p:sp>
      <p:sp>
        <p:nvSpPr>
          <p:cNvPr id="6" name="フッター プレースホルダー 5">
            <a:extLst>
              <a:ext uri="{FF2B5EF4-FFF2-40B4-BE49-F238E27FC236}">
                <a16:creationId xmlns:a16="http://schemas.microsoft.com/office/drawing/2014/main" xmlns="" id="{98B3A351-C775-4824-86F4-2F253EDAA9D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D3588F3A-A75F-4298-A21C-9B83D0509565}"/>
              </a:ext>
            </a:extLst>
          </p:cNvPr>
          <p:cNvSpPr>
            <a:spLocks noGrp="1"/>
          </p:cNvSpPr>
          <p:nvPr>
            <p:ph type="sldNum" sz="quarter" idx="12"/>
          </p:nvPr>
        </p:nvSpPr>
        <p:spPr/>
        <p:txBody>
          <a:bodyPr/>
          <a:lstStyle/>
          <a:p>
            <a:fld id="{62AEC594-C41B-49F2-8072-FFE76B5464C3}" type="slidenum">
              <a:rPr kumimoji="1" lang="ja-JP" altLang="en-US" smtClean="0"/>
              <a:t>‹#›</a:t>
            </a:fld>
            <a:endParaRPr kumimoji="1" lang="ja-JP" altLang="en-US"/>
          </a:p>
        </p:txBody>
      </p:sp>
    </p:spTree>
    <p:extLst>
      <p:ext uri="{BB962C8B-B14F-4D97-AF65-F5344CB8AC3E}">
        <p14:creationId xmlns:p14="http://schemas.microsoft.com/office/powerpoint/2010/main" val="4030314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xmlns="" id="{8A86767C-10E9-454C-86E5-5A5D9FEA72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CAD6E9C8-1F1C-4BDE-9B30-4CE3183F8B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CA6EA5A2-F518-44C8-9066-66B0FC9382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20F8E0-E673-4FDA-906C-228DE8C5471E}" type="datetime1">
              <a:rPr kumimoji="1" lang="ja-JP" altLang="en-US" smtClean="0"/>
              <a:t>2022/10/28</a:t>
            </a:fld>
            <a:endParaRPr kumimoji="1" lang="ja-JP" altLang="en-US"/>
          </a:p>
        </p:txBody>
      </p:sp>
      <p:sp>
        <p:nvSpPr>
          <p:cNvPr id="5" name="フッター プレースホルダー 4">
            <a:extLst>
              <a:ext uri="{FF2B5EF4-FFF2-40B4-BE49-F238E27FC236}">
                <a16:creationId xmlns:a16="http://schemas.microsoft.com/office/drawing/2014/main" xmlns="" id="{D9A675DC-E155-40B9-814B-252900F5EB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xmlns="" id="{16A76779-49EA-4E9B-AA51-FF6047ADC8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AEC594-C41B-49F2-8072-FFE76B5464C3}" type="slidenum">
              <a:rPr kumimoji="1" lang="ja-JP" altLang="en-US" smtClean="0"/>
              <a:t>‹#›</a:t>
            </a:fld>
            <a:endParaRPr kumimoji="1" lang="ja-JP" altLang="en-US"/>
          </a:p>
        </p:txBody>
      </p:sp>
    </p:spTree>
    <p:extLst>
      <p:ext uri="{BB962C8B-B14F-4D97-AF65-F5344CB8AC3E}">
        <p14:creationId xmlns:p14="http://schemas.microsoft.com/office/powerpoint/2010/main" val="1606614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xmlns="" id="{B65FC813-1615-42A0-B8D6-78D7C5A3AF73}"/>
              </a:ext>
            </a:extLst>
          </p:cNvPr>
          <p:cNvSpPr txBox="1"/>
          <p:nvPr/>
        </p:nvSpPr>
        <p:spPr>
          <a:xfrm>
            <a:off x="397025" y="310552"/>
            <a:ext cx="11288109" cy="584775"/>
          </a:xfrm>
          <a:prstGeom prst="rect">
            <a:avLst/>
          </a:prstGeom>
          <a:noFill/>
          <a:ln>
            <a:solidFill>
              <a:srgbClr val="0070C0"/>
            </a:solidFill>
          </a:ln>
        </p:spPr>
        <p:txBody>
          <a:bodyPr wrap="square">
            <a:spAutoFit/>
          </a:bodyPr>
          <a:lstStyle/>
          <a:p>
            <a:pPr algn="ctr"/>
            <a:r>
              <a:rPr lang="ja-JP" altLang="ja-JP" sz="3200" b="1" dirty="0" smtClean="0">
                <a:latin typeface="Meiryo UI" panose="020B0604030504040204" pitchFamily="50" charset="-128"/>
                <a:ea typeface="Meiryo UI" panose="020B0604030504040204" pitchFamily="50" charset="-128"/>
              </a:rPr>
              <a:t>移動</a:t>
            </a:r>
            <a:r>
              <a:rPr lang="ja-JP" altLang="ja-JP" sz="3200" b="1" dirty="0">
                <a:latin typeface="Meiryo UI" panose="020B0604030504040204" pitchFamily="50" charset="-128"/>
                <a:ea typeface="Meiryo UI" panose="020B0604030504040204" pitchFamily="50" charset="-128"/>
              </a:rPr>
              <a:t>サービスへの道路運送法の</a:t>
            </a:r>
            <a:r>
              <a:rPr lang="ja-JP" altLang="ja-JP" sz="3200" b="1" dirty="0" smtClean="0">
                <a:latin typeface="Meiryo UI" panose="020B0604030504040204" pitchFamily="50" charset="-128"/>
                <a:ea typeface="Meiryo UI" panose="020B0604030504040204" pitchFamily="50" charset="-128"/>
              </a:rPr>
              <a:t>適用</a:t>
            </a:r>
            <a:endParaRPr lang="en-US" altLang="ja-JP" sz="3200" b="1"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397025" y="984551"/>
            <a:ext cx="11288109" cy="5647700"/>
          </a:xfrm>
          <a:prstGeom prst="rect">
            <a:avLst/>
          </a:prstGeom>
          <a:noFill/>
        </p:spPr>
        <p:txBody>
          <a:bodyPr wrap="square" rtlCol="0">
            <a:spAutoFit/>
          </a:bodyPr>
          <a:lstStyle/>
          <a:p>
            <a:r>
              <a:rPr lang="ja-JP" altLang="ja-JP" sz="2400" b="1" dirty="0" smtClean="0">
                <a:solidFill>
                  <a:srgbClr val="0070C0"/>
                </a:solidFill>
                <a:latin typeface="Meiryo UI" panose="020B0604030504040204" pitchFamily="50" charset="-128"/>
                <a:ea typeface="Meiryo UI" panose="020B0604030504040204" pitchFamily="50" charset="-128"/>
              </a:rPr>
              <a:t>１</a:t>
            </a:r>
            <a:r>
              <a:rPr lang="ja-JP" altLang="ja-JP" sz="2400" b="1" dirty="0">
                <a:solidFill>
                  <a:srgbClr val="0070C0"/>
                </a:solidFill>
                <a:latin typeface="Meiryo UI" panose="020B0604030504040204" pitchFamily="50" charset="-128"/>
                <a:ea typeface="Meiryo UI" panose="020B0604030504040204" pitchFamily="50" charset="-128"/>
              </a:rPr>
              <a:t>　考え方</a:t>
            </a:r>
          </a:p>
          <a:p>
            <a:pPr>
              <a:spcAft>
                <a:spcPts val="600"/>
              </a:spcAft>
            </a:pPr>
            <a:r>
              <a:rPr lang="ja-JP" altLang="ja-JP" sz="2000" dirty="0"/>
              <a:t>道路運送法は１９５１年バスタクシー事業者を育成保護するために制定</a:t>
            </a:r>
            <a:r>
              <a:rPr lang="ja-JP" altLang="ja-JP" sz="2000" dirty="0" smtClean="0"/>
              <a:t>され</a:t>
            </a:r>
            <a:r>
              <a:rPr lang="ja-JP" altLang="en-US" sz="2000" dirty="0" smtClean="0"/>
              <a:t>、</a:t>
            </a:r>
            <a:r>
              <a:rPr lang="ja-JP" altLang="ja-JP" sz="2000" dirty="0" smtClean="0"/>
              <a:t>違法</a:t>
            </a:r>
            <a:r>
              <a:rPr lang="ja-JP" altLang="ja-JP" sz="2000" dirty="0"/>
              <a:t>な運送行為（自家用車による有償運送）を取り締まることに力点がある。</a:t>
            </a:r>
          </a:p>
          <a:p>
            <a:pPr>
              <a:spcAft>
                <a:spcPts val="600"/>
              </a:spcAft>
            </a:pPr>
            <a:r>
              <a:rPr lang="ja-JP" altLang="ja-JP" sz="2000" dirty="0"/>
              <a:t>そのためさまざまな移動手段を確保するため道路運送法を適用すべき範囲を限定的に考えるなどの必要がある。</a:t>
            </a:r>
          </a:p>
          <a:p>
            <a:r>
              <a:rPr lang="ja-JP" altLang="ja-JP" sz="2400" b="1" dirty="0">
                <a:solidFill>
                  <a:srgbClr val="0070C0"/>
                </a:solidFill>
                <a:latin typeface="Meiryo UI" panose="020B0604030504040204" pitchFamily="50" charset="-128"/>
                <a:ea typeface="Meiryo UI" panose="020B0604030504040204" pitchFamily="50" charset="-128"/>
              </a:rPr>
              <a:t>２　方法</a:t>
            </a:r>
          </a:p>
          <a:p>
            <a:pPr lvl="0">
              <a:spcAft>
                <a:spcPts val="600"/>
              </a:spcAft>
            </a:pPr>
            <a:r>
              <a:rPr lang="ja-JP" altLang="en-US" sz="2000" dirty="0"/>
              <a:t>・</a:t>
            </a:r>
            <a:r>
              <a:rPr lang="ja-JP" altLang="ja-JP" sz="2000" dirty="0" smtClean="0"/>
              <a:t>自家用</a:t>
            </a:r>
            <a:r>
              <a:rPr lang="ja-JP" altLang="ja-JP" sz="2000" dirty="0"/>
              <a:t>有償運送の活用（運営協議会協議が必要、地域、利用者が限定）</a:t>
            </a:r>
          </a:p>
          <a:p>
            <a:pPr lvl="0">
              <a:spcAft>
                <a:spcPts val="600"/>
              </a:spcAft>
            </a:pPr>
            <a:r>
              <a:rPr lang="ja-JP" altLang="en-US" sz="2000" dirty="0" smtClean="0"/>
              <a:t>・</a:t>
            </a:r>
            <a:r>
              <a:rPr lang="ja-JP" altLang="ja-JP" sz="2000" dirty="0" smtClean="0"/>
              <a:t>許可</a:t>
            </a:r>
            <a:r>
              <a:rPr lang="ja-JP" altLang="ja-JP" sz="2000" dirty="0"/>
              <a:t>、登録が不要な移動手段の活用</a:t>
            </a:r>
          </a:p>
          <a:p>
            <a:r>
              <a:rPr lang="ja-JP" altLang="ja-JP" sz="2400" b="1" dirty="0">
                <a:solidFill>
                  <a:srgbClr val="0070C0"/>
                </a:solidFill>
                <a:latin typeface="Meiryo UI" panose="020B0604030504040204" pitchFamily="50" charset="-128"/>
                <a:ea typeface="Meiryo UI" panose="020B0604030504040204" pitchFamily="50" charset="-128"/>
              </a:rPr>
              <a:t>３　許可、登録不要の類型</a:t>
            </a:r>
          </a:p>
          <a:p>
            <a:pPr lvl="0"/>
            <a:r>
              <a:rPr lang="ja-JP" altLang="en-US" sz="2000" dirty="0" smtClean="0"/>
              <a:t>・</a:t>
            </a:r>
            <a:r>
              <a:rPr lang="ja-JP" altLang="ja-JP" sz="2000" dirty="0" smtClean="0"/>
              <a:t>無償</a:t>
            </a:r>
            <a:r>
              <a:rPr lang="ja-JP" altLang="ja-JP" sz="2000" dirty="0"/>
              <a:t>運送（ガソリン代、駐車場代、道路通行料は可）</a:t>
            </a:r>
          </a:p>
          <a:p>
            <a:pPr lvl="0"/>
            <a:r>
              <a:rPr lang="ja-JP" altLang="en-US" sz="2000" dirty="0"/>
              <a:t>・</a:t>
            </a:r>
            <a:r>
              <a:rPr lang="ja-JP" altLang="ja-JP" sz="2000" dirty="0" smtClean="0"/>
              <a:t>有償</a:t>
            </a:r>
            <a:r>
              <a:rPr lang="ja-JP" altLang="ja-JP" sz="2000" dirty="0"/>
              <a:t>であっても運送のみではないサービス</a:t>
            </a:r>
          </a:p>
          <a:p>
            <a:r>
              <a:rPr lang="ja-JP" altLang="en-US" sz="2000" dirty="0" smtClean="0"/>
              <a:t>　</a:t>
            </a:r>
            <a:r>
              <a:rPr lang="ja-JP" altLang="ja-JP" sz="2000" dirty="0" smtClean="0"/>
              <a:t>たとえば</a:t>
            </a:r>
            <a:r>
              <a:rPr lang="ja-JP" altLang="en-US" sz="2000" dirty="0"/>
              <a:t>、</a:t>
            </a:r>
            <a:r>
              <a:rPr lang="ja-JP" altLang="ja-JP" sz="2000" dirty="0" smtClean="0"/>
              <a:t>乗車前後</a:t>
            </a:r>
            <a:r>
              <a:rPr lang="ja-JP" altLang="ja-JP" sz="2000" dirty="0"/>
              <a:t>の付き添い、見守り、利用調整、買物、通院、介護</a:t>
            </a:r>
            <a:r>
              <a:rPr lang="ja-JP" altLang="ja-JP" sz="2000" dirty="0" smtClean="0"/>
              <a:t>など身辺</a:t>
            </a:r>
            <a:r>
              <a:rPr lang="ja-JP" altLang="ja-JP" sz="2000" dirty="0"/>
              <a:t>援助と一体のサービス</a:t>
            </a:r>
          </a:p>
          <a:p>
            <a:pPr lvl="0"/>
            <a:r>
              <a:rPr lang="ja-JP" altLang="en-US" sz="2000" dirty="0" smtClean="0"/>
              <a:t>・</a:t>
            </a:r>
            <a:r>
              <a:rPr lang="ja-JP" altLang="ja-JP" sz="2000" dirty="0" smtClean="0"/>
              <a:t>自治体</a:t>
            </a:r>
            <a:r>
              <a:rPr lang="ja-JP" altLang="ja-JP" sz="2000" dirty="0"/>
              <a:t>や利用者に使用権原がある車両の運転をボランティアなどに委託</a:t>
            </a:r>
          </a:p>
          <a:p>
            <a:pPr>
              <a:spcAft>
                <a:spcPts val="600"/>
              </a:spcAft>
            </a:pPr>
            <a:r>
              <a:rPr lang="ja-JP" altLang="en-US" sz="2000" dirty="0" smtClean="0"/>
              <a:t>　</a:t>
            </a:r>
            <a:r>
              <a:rPr lang="ja-JP" altLang="ja-JP" sz="2000" dirty="0" smtClean="0"/>
              <a:t>運送</a:t>
            </a:r>
            <a:r>
              <a:rPr lang="ja-JP" altLang="ja-JP" sz="2000" dirty="0"/>
              <a:t>ではないので道路運送法の規制外</a:t>
            </a:r>
          </a:p>
          <a:p>
            <a:pPr lvl="0"/>
            <a:r>
              <a:rPr lang="ja-JP" altLang="ja-JP" sz="2400" b="1" dirty="0">
                <a:solidFill>
                  <a:srgbClr val="0070C0"/>
                </a:solidFill>
                <a:latin typeface="Meiryo UI" panose="020B0604030504040204" pitchFamily="50" charset="-128"/>
                <a:ea typeface="Meiryo UI" panose="020B0604030504040204" pitchFamily="50" charset="-128"/>
              </a:rPr>
              <a:t>その他</a:t>
            </a:r>
            <a:endParaRPr lang="ja-JP" altLang="ja-JP" sz="2400" b="1" dirty="0">
              <a:solidFill>
                <a:srgbClr val="0070C0"/>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62AEC594-C41B-49F2-8072-FFE76B5464C3}" type="slidenum">
              <a:rPr kumimoji="1" lang="ja-JP" altLang="en-US" smtClean="0"/>
              <a:t>1</a:t>
            </a:fld>
            <a:endParaRPr kumimoji="1" lang="ja-JP" altLang="en-US"/>
          </a:p>
        </p:txBody>
      </p:sp>
    </p:spTree>
    <p:extLst>
      <p:ext uri="{BB962C8B-B14F-4D97-AF65-F5344CB8AC3E}">
        <p14:creationId xmlns:p14="http://schemas.microsoft.com/office/powerpoint/2010/main" val="97388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8D192722-F18A-4C0E-A437-BCE3241273D2}"/>
              </a:ext>
            </a:extLst>
          </p:cNvPr>
          <p:cNvSpPr>
            <a:spLocks noGrp="1"/>
          </p:cNvSpPr>
          <p:nvPr>
            <p:ph type="title"/>
          </p:nvPr>
        </p:nvSpPr>
        <p:spPr>
          <a:xfrm>
            <a:off x="436615" y="257719"/>
            <a:ext cx="7772401" cy="732956"/>
          </a:xfrm>
          <a:solidFill>
            <a:schemeClr val="accent4">
              <a:lumMod val="20000"/>
              <a:lumOff val="80000"/>
            </a:schemeClr>
          </a:solidFill>
          <a:ln w="28575">
            <a:noFill/>
          </a:ln>
        </p:spPr>
        <p:txBody>
          <a:bodyPr>
            <a:normAutofit/>
          </a:bodyPr>
          <a:lstStyle/>
          <a:p>
            <a:r>
              <a:rPr kumimoji="1" lang="ja-JP" altLang="en-US" sz="3200" dirty="0">
                <a:latin typeface="Meiryo UI" panose="020B0604030504040204" pitchFamily="50" charset="-128"/>
                <a:ea typeface="Meiryo UI" panose="020B0604030504040204" pitchFamily="50" charset="-128"/>
              </a:rPr>
              <a:t>許可・登録を要しない運送で行うとき　</a:t>
            </a:r>
            <a:r>
              <a:rPr kumimoji="1" lang="ja-JP" altLang="en-US" sz="3200" b="1" dirty="0">
                <a:latin typeface="Meiryo UI" panose="020B0604030504040204" pitchFamily="50" charset="-128"/>
                <a:ea typeface="Meiryo UI" panose="020B0604030504040204" pitchFamily="50" charset="-128"/>
              </a:rPr>
              <a:t>まとめ</a:t>
            </a:r>
            <a:r>
              <a:rPr kumimoji="1" lang="ja-JP" altLang="en-US" sz="3200" dirty="0">
                <a:latin typeface="Meiryo UI" panose="020B0604030504040204" pitchFamily="50" charset="-128"/>
                <a:ea typeface="Meiryo UI" panose="020B0604030504040204" pitchFamily="50" charset="-128"/>
              </a:rPr>
              <a:t>　</a:t>
            </a:r>
          </a:p>
        </p:txBody>
      </p:sp>
      <p:sp>
        <p:nvSpPr>
          <p:cNvPr id="3" name="コンテンツ プレースホルダー 2">
            <a:extLst>
              <a:ext uri="{FF2B5EF4-FFF2-40B4-BE49-F238E27FC236}">
                <a16:creationId xmlns:a16="http://schemas.microsoft.com/office/drawing/2014/main" xmlns="" id="{7638683A-3477-44CB-A293-256259D7DC0C}"/>
              </a:ext>
            </a:extLst>
          </p:cNvPr>
          <p:cNvSpPr>
            <a:spLocks noGrp="1"/>
          </p:cNvSpPr>
          <p:nvPr>
            <p:ph idx="1"/>
          </p:nvPr>
        </p:nvSpPr>
        <p:spPr>
          <a:xfrm>
            <a:off x="436615" y="2095335"/>
            <a:ext cx="3999807" cy="4328044"/>
          </a:xfrm>
        </p:spPr>
        <p:txBody>
          <a:bodyPr>
            <a:noAutofit/>
          </a:bodyPr>
          <a:lstStyle/>
          <a:p>
            <a:r>
              <a:rPr kumimoji="1" lang="ja-JP" altLang="en-US" sz="2400" b="1" u="sng" dirty="0">
                <a:latin typeface="Meiryo UI" panose="020B0604030504040204" pitchFamily="50" charset="-128"/>
                <a:ea typeface="Meiryo UI" panose="020B0604030504040204" pitchFamily="50" charset="-128"/>
              </a:rPr>
              <a:t>自発的な謝金や寄付</a:t>
            </a:r>
            <a:r>
              <a:rPr lang="ja-JP" altLang="en-US" sz="2400" b="1" u="sng" dirty="0">
                <a:latin typeface="Meiryo UI" panose="020B0604030504040204" pitchFamily="50" charset="-128"/>
                <a:ea typeface="Meiryo UI" panose="020B0604030504040204" pitchFamily="50" charset="-128"/>
              </a:rPr>
              <a:t>　</a:t>
            </a:r>
            <a:endParaRPr lang="en-US" altLang="ja-JP" sz="2400" b="1" u="sng" dirty="0">
              <a:latin typeface="Meiryo UI" panose="020B0604030504040204" pitchFamily="50" charset="-128"/>
              <a:ea typeface="Meiryo UI" panose="020B0604030504040204" pitchFamily="50" charset="-128"/>
            </a:endParaRPr>
          </a:p>
          <a:p>
            <a:pPr marL="0" indent="0">
              <a:buNone/>
            </a:pPr>
            <a:r>
              <a:rPr kumimoji="1" lang="ja-JP" altLang="en-US" sz="1800" dirty="0">
                <a:latin typeface="Meiryo UI" panose="020B0604030504040204" pitchFamily="50" charset="-128"/>
                <a:ea typeface="Meiryo UI" panose="020B0604030504040204" pitchFamily="50" charset="-128"/>
              </a:rPr>
              <a:t>　　　</a:t>
            </a:r>
            <a:r>
              <a:rPr kumimoji="1" lang="en-US" altLang="ja-JP" sz="1800" dirty="0">
                <a:latin typeface="Meiryo UI" panose="020B0604030504040204" pitchFamily="50" charset="-128"/>
                <a:ea typeface="Meiryo UI" panose="020B0604030504040204" pitchFamily="50" charset="-128"/>
              </a:rPr>
              <a:t>※</a:t>
            </a:r>
            <a:r>
              <a:rPr kumimoji="1" lang="ja-JP" altLang="en-US" sz="1800" dirty="0">
                <a:latin typeface="Meiryo UI" panose="020B0604030504040204" pitchFamily="50" charset="-128"/>
                <a:ea typeface="Meiryo UI" panose="020B0604030504040204" pitchFamily="50" charset="-128"/>
              </a:rPr>
              <a:t>以下の要件と併用〇</a:t>
            </a:r>
            <a:endParaRPr kumimoji="1" lang="en-US" altLang="ja-JP" sz="1800" dirty="0">
              <a:latin typeface="Meiryo UI" panose="020B0604030504040204" pitchFamily="50" charset="-128"/>
              <a:ea typeface="Meiryo UI" panose="020B0604030504040204" pitchFamily="50" charset="-128"/>
            </a:endParaRPr>
          </a:p>
          <a:p>
            <a:r>
              <a:rPr lang="ja-JP" altLang="en-US" sz="2400" b="1" dirty="0">
                <a:latin typeface="Meiryo UI" panose="020B0604030504040204" pitchFamily="50" charset="-128"/>
                <a:ea typeface="Meiryo UI" panose="020B0604030504040204" pitchFamily="50" charset="-128"/>
              </a:rPr>
              <a:t>ガソリン代実費</a:t>
            </a:r>
            <a:r>
              <a:rPr lang="ja-JP" altLang="en-US" sz="2400" dirty="0">
                <a:latin typeface="Meiryo UI" panose="020B0604030504040204" pitchFamily="50" charset="-128"/>
                <a:ea typeface="Meiryo UI" panose="020B0604030504040204" pitchFamily="50" charset="-128"/>
              </a:rPr>
              <a:t>・道路通行料・有料</a:t>
            </a:r>
            <a:r>
              <a:rPr lang="ja-JP" altLang="en-US" sz="2400" dirty="0" smtClean="0">
                <a:latin typeface="Meiryo UI" panose="020B0604030504040204" pitchFamily="50" charset="-128"/>
                <a:ea typeface="Meiryo UI" panose="020B0604030504040204" pitchFamily="50" charset="-128"/>
              </a:rPr>
              <a:t>駐車場代</a:t>
            </a:r>
            <a:r>
              <a:rPr lang="en-US" altLang="ja-JP" sz="2400" dirty="0" smtClean="0">
                <a:latin typeface="Meiryo UI" panose="020B0604030504040204" pitchFamily="50" charset="-128"/>
                <a:ea typeface="Meiryo UI" panose="020B0604030504040204" pitchFamily="50" charset="-128"/>
              </a:rPr>
              <a:t/>
            </a:r>
            <a:br>
              <a:rPr lang="en-US" altLang="ja-JP" sz="2400" dirty="0" smtClean="0">
                <a:latin typeface="Meiryo UI" panose="020B0604030504040204" pitchFamily="50" charset="-128"/>
                <a:ea typeface="Meiryo UI" panose="020B0604030504040204" pitchFamily="50" charset="-128"/>
              </a:rPr>
            </a:br>
            <a:r>
              <a:rPr lang="ja-JP" altLang="en-US" sz="2400" dirty="0">
                <a:latin typeface="Meiryo UI" panose="020B0604030504040204" pitchFamily="50" charset="-128"/>
                <a:ea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保険に係る費用は</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a:t>
            </a:r>
            <a:endParaRPr lang="en-US" altLang="ja-JP" sz="2000" dirty="0">
              <a:latin typeface="Meiryo UI" panose="020B0604030504040204" pitchFamily="50" charset="-128"/>
              <a:ea typeface="Meiryo UI" panose="020B0604030504040204" pitchFamily="50" charset="-128"/>
            </a:endParaRPr>
          </a:p>
          <a:p>
            <a:pPr>
              <a:lnSpc>
                <a:spcPct val="150000"/>
              </a:lnSpc>
            </a:pPr>
            <a:r>
              <a:rPr lang="ja-JP" altLang="en-US" sz="2400" b="1" dirty="0" smtClean="0">
                <a:latin typeface="Meiryo UI" panose="020B0604030504040204" pitchFamily="50" charset="-128"/>
                <a:ea typeface="Meiryo UI" panose="020B0604030504040204" pitchFamily="50" charset="-128"/>
              </a:rPr>
              <a:t>付添</a:t>
            </a:r>
            <a:r>
              <a:rPr lang="ja-JP" altLang="en-US" sz="2400" b="1" dirty="0">
                <a:latin typeface="Meiryo UI" panose="020B0604030504040204" pitchFamily="50" charset="-128"/>
                <a:ea typeface="Meiryo UI" panose="020B0604030504040204" pitchFamily="50" charset="-128"/>
              </a:rPr>
              <a:t>や見守に係る人件費</a:t>
            </a:r>
            <a:endParaRPr lang="en-US" altLang="ja-JP" sz="2400" b="1" dirty="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①</a:t>
            </a:r>
            <a:r>
              <a:rPr lang="ja-JP" altLang="en-US" sz="1800" b="1" dirty="0">
                <a:latin typeface="Meiryo UI" panose="020B0604030504040204" pitchFamily="50" charset="-128"/>
                <a:ea typeface="Meiryo UI" panose="020B0604030504040204" pitchFamily="50" charset="-128"/>
              </a:rPr>
              <a:t>乗車前・降車後</a:t>
            </a:r>
            <a:r>
              <a:rPr lang="ja-JP" altLang="en-US" sz="1800" b="1" dirty="0" smtClean="0">
                <a:latin typeface="Meiryo UI" panose="020B0604030504040204" pitchFamily="50" charset="-128"/>
                <a:ea typeface="Meiryo UI" panose="020B0604030504040204" pitchFamily="50" charset="-128"/>
              </a:rPr>
              <a:t>の付添・見守</a:t>
            </a:r>
            <a:endParaRPr lang="en-US" altLang="ja-JP" sz="1800" b="1"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②</a:t>
            </a:r>
            <a:r>
              <a:rPr lang="ja-JP" altLang="en-US" sz="1800" b="1" dirty="0">
                <a:latin typeface="Meiryo UI" panose="020B0604030504040204" pitchFamily="50" charset="-128"/>
                <a:ea typeface="Meiryo UI" panose="020B0604030504040204" pitchFamily="50" charset="-128"/>
              </a:rPr>
              <a:t>生活援助</a:t>
            </a:r>
            <a:r>
              <a:rPr lang="ja-JP" altLang="en-US" sz="1800" b="1" dirty="0" smtClean="0">
                <a:latin typeface="Meiryo UI" panose="020B0604030504040204" pitchFamily="50" charset="-128"/>
                <a:ea typeface="Meiryo UI" panose="020B0604030504040204" pitchFamily="50" charset="-128"/>
              </a:rPr>
              <a:t>と一体の送迎</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乗車中の時間も算定可）</a:t>
            </a:r>
            <a:endParaRPr lang="en-US" altLang="ja-JP" sz="1800" dirty="0">
              <a:latin typeface="Meiryo UI" panose="020B0604030504040204" pitchFamily="50" charset="-128"/>
              <a:ea typeface="Meiryo UI" panose="020B0604030504040204" pitchFamily="50" charset="-128"/>
            </a:endParaRPr>
          </a:p>
          <a:p>
            <a:pPr marL="0" indent="0">
              <a:buNone/>
            </a:pPr>
            <a:r>
              <a:rPr lang="ja-JP" altLang="en-US" sz="2400" b="1" dirty="0">
                <a:latin typeface="Meiryo UI" panose="020B0604030504040204" pitchFamily="50" charset="-128"/>
                <a:ea typeface="Meiryo UI" panose="020B0604030504040204" pitchFamily="50" charset="-128"/>
              </a:rPr>
              <a:t>・利用調整に</a:t>
            </a:r>
            <a:r>
              <a:rPr lang="ja-JP" altLang="en-US" sz="2400" b="1">
                <a:latin typeface="Meiryo UI" panose="020B0604030504040204" pitchFamily="50" charset="-128"/>
                <a:ea typeface="Meiryo UI" panose="020B0604030504040204" pitchFamily="50" charset="-128"/>
              </a:rPr>
              <a:t>係る</a:t>
            </a:r>
            <a:r>
              <a:rPr lang="ja-JP" altLang="en-US" sz="2400" b="1" smtClean="0">
                <a:latin typeface="Meiryo UI" panose="020B0604030504040204" pitchFamily="50" charset="-128"/>
                <a:ea typeface="Meiryo UI" panose="020B0604030504040204" pitchFamily="50" charset="-128"/>
              </a:rPr>
              <a:t>人件費</a:t>
            </a:r>
            <a:endParaRPr lang="en-US" altLang="ja-JP" sz="2400" b="1" dirty="0">
              <a:latin typeface="Meiryo UI" panose="020B0604030504040204" pitchFamily="50" charset="-128"/>
              <a:ea typeface="Meiryo UI" panose="020B0604030504040204" pitchFamily="50" charset="-128"/>
            </a:endParaRPr>
          </a:p>
        </p:txBody>
      </p:sp>
      <p:sp>
        <p:nvSpPr>
          <p:cNvPr id="4" name="スライド番号プレースホルダー 3">
            <a:extLst>
              <a:ext uri="{FF2B5EF4-FFF2-40B4-BE49-F238E27FC236}">
                <a16:creationId xmlns:a16="http://schemas.microsoft.com/office/drawing/2014/main" xmlns="" id="{0B4F2862-1198-466D-9774-CA4EED248B6D}"/>
              </a:ext>
            </a:extLst>
          </p:cNvPr>
          <p:cNvSpPr>
            <a:spLocks noGrp="1"/>
          </p:cNvSpPr>
          <p:nvPr>
            <p:ph type="sldNum" sz="quarter" idx="12"/>
          </p:nvPr>
        </p:nvSpPr>
        <p:spPr/>
        <p:txBody>
          <a:bodyPr/>
          <a:lstStyle/>
          <a:p>
            <a:fld id="{54D59273-CF6A-4105-986B-03FD5A07102F}" type="slidenum">
              <a:rPr kumimoji="1" lang="ja-JP" altLang="en-US" smtClean="0"/>
              <a:t>2</a:t>
            </a:fld>
            <a:endParaRPr kumimoji="1" lang="ja-JP" altLang="en-US" dirty="0"/>
          </a:p>
        </p:txBody>
      </p:sp>
      <p:sp>
        <p:nvSpPr>
          <p:cNvPr id="6" name="テキスト ボックス 5">
            <a:extLst>
              <a:ext uri="{FF2B5EF4-FFF2-40B4-BE49-F238E27FC236}">
                <a16:creationId xmlns:a16="http://schemas.microsoft.com/office/drawing/2014/main" xmlns="" id="{2C3E5E91-E3FB-4AE9-BF8D-652FBB114BC4}"/>
              </a:ext>
            </a:extLst>
          </p:cNvPr>
          <p:cNvSpPr txBox="1"/>
          <p:nvPr/>
        </p:nvSpPr>
        <p:spPr>
          <a:xfrm>
            <a:off x="382325" y="1205988"/>
            <a:ext cx="3999807" cy="830997"/>
          </a:xfrm>
          <a:prstGeom prst="rect">
            <a:avLst/>
          </a:prstGeom>
          <a:noFill/>
        </p:spPr>
        <p:txBody>
          <a:bodyPr wrap="square">
            <a:spAutoFit/>
          </a:bodyPr>
          <a:lstStyle/>
          <a:p>
            <a:r>
              <a:rPr kumimoji="1" lang="ja-JP" altLang="en-US" sz="2400" b="1" dirty="0">
                <a:solidFill>
                  <a:srgbClr val="0070C0"/>
                </a:solidFill>
                <a:latin typeface="Meiryo UI" panose="020B0604030504040204" pitchFamily="50" charset="-128"/>
                <a:ea typeface="Meiryo UI" panose="020B0604030504040204" pitchFamily="50" charset="-128"/>
              </a:rPr>
              <a:t>利用者</a:t>
            </a:r>
            <a:r>
              <a:rPr kumimoji="1" lang="ja-JP" altLang="en-US" sz="2400" b="1" dirty="0">
                <a:latin typeface="Meiryo UI" panose="020B0604030504040204" pitchFamily="50" charset="-128"/>
                <a:ea typeface="Meiryo UI" panose="020B0604030504040204" pitchFamily="50" charset="-128"/>
              </a:rPr>
              <a:t>から</a:t>
            </a:r>
            <a:r>
              <a:rPr kumimoji="1" lang="ja-JP" altLang="en-US" sz="2400" b="1" dirty="0">
                <a:solidFill>
                  <a:srgbClr val="C00000"/>
                </a:solidFill>
                <a:latin typeface="Meiryo UI" panose="020B0604030504040204" pitchFamily="50" charset="-128"/>
                <a:ea typeface="Meiryo UI" panose="020B0604030504040204" pitchFamily="50" charset="-128"/>
              </a:rPr>
              <a:t>団体</a:t>
            </a:r>
            <a:r>
              <a:rPr kumimoji="1" lang="ja-JP" altLang="en-US" sz="2400" b="1" dirty="0">
                <a:latin typeface="Meiryo UI" panose="020B0604030504040204" pitchFamily="50" charset="-128"/>
                <a:ea typeface="Meiryo UI" panose="020B0604030504040204" pitchFamily="50" charset="-128"/>
              </a:rPr>
              <a:t>が収受できるもの</a:t>
            </a:r>
            <a:endParaRPr lang="ja-JP" altLang="en-US" sz="2400" b="1" dirty="0"/>
          </a:p>
        </p:txBody>
      </p:sp>
      <p:sp>
        <p:nvSpPr>
          <p:cNvPr id="7" name="コンテンツ プレースホルダー 2">
            <a:extLst>
              <a:ext uri="{FF2B5EF4-FFF2-40B4-BE49-F238E27FC236}">
                <a16:creationId xmlns:a16="http://schemas.microsoft.com/office/drawing/2014/main" xmlns="" id="{CC594C52-4C42-4A9B-A774-7FF07AC8B43F}"/>
              </a:ext>
            </a:extLst>
          </p:cNvPr>
          <p:cNvSpPr txBox="1">
            <a:spLocks/>
          </p:cNvSpPr>
          <p:nvPr/>
        </p:nvSpPr>
        <p:spPr>
          <a:xfrm>
            <a:off x="8055033" y="2276619"/>
            <a:ext cx="3541222" cy="38775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2400" b="1" u="sng" dirty="0">
                <a:solidFill>
                  <a:srgbClr val="0070C0"/>
                </a:solidFill>
                <a:latin typeface="Meiryo UI" panose="020B0604030504040204" pitchFamily="50" charset="-128"/>
                <a:ea typeface="Meiryo UI" panose="020B0604030504040204" pitchFamily="50" charset="-128"/>
              </a:rPr>
              <a:t>補助金</a:t>
            </a:r>
            <a:r>
              <a:rPr lang="ja-JP" altLang="en-US" sz="2400" u="sng" dirty="0">
                <a:solidFill>
                  <a:srgbClr val="0070C0"/>
                </a:solidFill>
                <a:latin typeface="Meiryo UI" panose="020B0604030504040204" pitchFamily="50" charset="-128"/>
                <a:ea typeface="Meiryo UI" panose="020B0604030504040204" pitchFamily="50" charset="-128"/>
              </a:rPr>
              <a:t>の</a:t>
            </a:r>
            <a:r>
              <a:rPr lang="ja-JP" altLang="en-US" sz="2400" u="sng" dirty="0" smtClean="0">
                <a:solidFill>
                  <a:srgbClr val="0070C0"/>
                </a:solidFill>
                <a:latin typeface="Meiryo UI" panose="020B0604030504040204" pitchFamily="50" charset="-128"/>
                <a:ea typeface="Meiryo UI" panose="020B0604030504040204" pitchFamily="50" charset="-128"/>
              </a:rPr>
              <a:t>拠出</a:t>
            </a:r>
            <a:endParaRPr lang="en-US" altLang="ja-JP" sz="2000" u="sng" strike="sngStrike" dirty="0">
              <a:solidFill>
                <a:srgbClr val="0070C0"/>
              </a:solidFill>
              <a:latin typeface="Meiryo UI" panose="020B0604030504040204" pitchFamily="50" charset="-128"/>
              <a:ea typeface="Meiryo UI" panose="020B0604030504040204" pitchFamily="50" charset="-128"/>
            </a:endParaRPr>
          </a:p>
          <a:p>
            <a:r>
              <a:rPr lang="ja-JP" altLang="en-US" sz="2400" u="sng" dirty="0">
                <a:solidFill>
                  <a:srgbClr val="0070C0"/>
                </a:solidFill>
                <a:latin typeface="Meiryo UI" panose="020B0604030504040204" pitchFamily="50" charset="-128"/>
                <a:ea typeface="Meiryo UI" panose="020B0604030504040204" pitchFamily="50" charset="-128"/>
              </a:rPr>
              <a:t>介護予防</a:t>
            </a:r>
            <a:r>
              <a:rPr lang="ja-JP" altLang="en-US" sz="2400" b="1" u="sng" dirty="0">
                <a:solidFill>
                  <a:srgbClr val="0070C0"/>
                </a:solidFill>
                <a:latin typeface="Meiryo UI" panose="020B0604030504040204" pitchFamily="50" charset="-128"/>
                <a:ea typeface="Meiryo UI" panose="020B0604030504040204" pitchFamily="50" charset="-128"/>
              </a:rPr>
              <a:t>ボランティアポイント</a:t>
            </a:r>
            <a:r>
              <a:rPr lang="ja-JP" altLang="en-US" sz="2400" u="sng" dirty="0">
                <a:solidFill>
                  <a:srgbClr val="0070C0"/>
                </a:solidFill>
                <a:latin typeface="Meiryo UI" panose="020B0604030504040204" pitchFamily="50" charset="-128"/>
                <a:ea typeface="Meiryo UI" panose="020B0604030504040204" pitchFamily="50" charset="-128"/>
              </a:rPr>
              <a:t>の付与</a:t>
            </a:r>
            <a:endParaRPr lang="en-US" altLang="ja-JP" sz="2400" u="sng" dirty="0">
              <a:solidFill>
                <a:srgbClr val="0070C0"/>
              </a:solidFill>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車両の提供（リース料を含む）</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維持費（自動車税、車検、駐車場代等）</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自動車保険など各種保険料</a:t>
            </a:r>
            <a:endParaRPr lang="en-US" altLang="ja-JP" sz="2400"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xmlns="" id="{0F9650DD-9AC2-4098-BB48-A105560188BE}"/>
              </a:ext>
            </a:extLst>
          </p:cNvPr>
          <p:cNvSpPr txBox="1"/>
          <p:nvPr/>
        </p:nvSpPr>
        <p:spPr>
          <a:xfrm>
            <a:off x="8034055" y="1243406"/>
            <a:ext cx="3742191" cy="830997"/>
          </a:xfrm>
          <a:prstGeom prst="rect">
            <a:avLst/>
          </a:prstGeom>
          <a:noFill/>
        </p:spPr>
        <p:txBody>
          <a:bodyPr wrap="square">
            <a:spAutoFit/>
          </a:bodyPr>
          <a:lstStyle/>
          <a:p>
            <a:r>
              <a:rPr kumimoji="1" lang="ja-JP" altLang="en-US" sz="2400" b="1" dirty="0">
                <a:latin typeface="Meiryo UI" panose="020B0604030504040204" pitchFamily="50" charset="-128"/>
                <a:ea typeface="Meiryo UI" panose="020B0604030504040204" pitchFamily="50" charset="-128"/>
              </a:rPr>
              <a:t>自治体が</a:t>
            </a:r>
            <a:r>
              <a:rPr kumimoji="1" lang="ja-JP" altLang="en-US" sz="2400" b="1" dirty="0">
                <a:solidFill>
                  <a:srgbClr val="C00000"/>
                </a:solidFill>
                <a:latin typeface="Meiryo UI" panose="020B0604030504040204" pitchFamily="50" charset="-128"/>
                <a:ea typeface="Meiryo UI" panose="020B0604030504040204" pitchFamily="50" charset="-128"/>
              </a:rPr>
              <a:t>団体</a:t>
            </a:r>
            <a:r>
              <a:rPr kumimoji="1" lang="ja-JP" altLang="en-US" sz="2400" b="1" dirty="0">
                <a:latin typeface="Meiryo UI" panose="020B0604030504040204" pitchFamily="50" charset="-128"/>
                <a:ea typeface="Meiryo UI" panose="020B0604030504040204" pitchFamily="50" charset="-128"/>
              </a:rPr>
              <a:t>や</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solidFill>
                  <a:srgbClr val="00B050"/>
                </a:solidFill>
                <a:latin typeface="Meiryo UI" panose="020B0604030504040204" pitchFamily="50" charset="-128"/>
                <a:ea typeface="Meiryo UI" panose="020B0604030504040204" pitchFamily="50" charset="-128"/>
              </a:rPr>
              <a:t>ボランティア</a:t>
            </a:r>
            <a:r>
              <a:rPr kumimoji="1" lang="ja-JP" altLang="en-US" sz="2400" b="1" dirty="0">
                <a:latin typeface="Meiryo UI" panose="020B0604030504040204" pitchFamily="50" charset="-128"/>
                <a:ea typeface="Meiryo UI" panose="020B0604030504040204" pitchFamily="50" charset="-128"/>
              </a:rPr>
              <a:t>に支援できること</a:t>
            </a:r>
            <a:endParaRPr lang="ja-JP" altLang="en-US" sz="2400" b="1" dirty="0"/>
          </a:p>
        </p:txBody>
      </p:sp>
      <p:sp>
        <p:nvSpPr>
          <p:cNvPr id="9" name="正方形/長方形 8">
            <a:extLst>
              <a:ext uri="{FF2B5EF4-FFF2-40B4-BE49-F238E27FC236}">
                <a16:creationId xmlns:a16="http://schemas.microsoft.com/office/drawing/2014/main" xmlns="" id="{28C8E602-F76D-486B-9A39-48832C2F62E3}"/>
              </a:ext>
            </a:extLst>
          </p:cNvPr>
          <p:cNvSpPr/>
          <p:nvPr/>
        </p:nvSpPr>
        <p:spPr>
          <a:xfrm>
            <a:off x="349015" y="1205988"/>
            <a:ext cx="4066429" cy="5221844"/>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xmlns="" id="{20DD66B7-91AB-4DA2-8EA1-D80CEFC125B1}"/>
              </a:ext>
            </a:extLst>
          </p:cNvPr>
          <p:cNvSpPr/>
          <p:nvPr/>
        </p:nvSpPr>
        <p:spPr>
          <a:xfrm>
            <a:off x="7938327" y="1221161"/>
            <a:ext cx="3817058" cy="5221843"/>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図 10">
            <a:extLst>
              <a:ext uri="{FF2B5EF4-FFF2-40B4-BE49-F238E27FC236}">
                <a16:creationId xmlns:a16="http://schemas.microsoft.com/office/drawing/2014/main" xmlns="" id="{E285F773-B884-4FA7-BA3D-3644EDE433E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464958" y="5671512"/>
            <a:ext cx="863138" cy="444303"/>
          </a:xfrm>
          <a:prstGeom prst="rect">
            <a:avLst/>
          </a:prstGeom>
        </p:spPr>
      </p:pic>
      <p:sp>
        <p:nvSpPr>
          <p:cNvPr id="13" name="テキスト ボックス 12">
            <a:extLst>
              <a:ext uri="{FF2B5EF4-FFF2-40B4-BE49-F238E27FC236}">
                <a16:creationId xmlns:a16="http://schemas.microsoft.com/office/drawing/2014/main" xmlns="" id="{DF461FF7-C963-45E8-A1AD-6312A23DDB30}"/>
              </a:ext>
            </a:extLst>
          </p:cNvPr>
          <p:cNvSpPr txBox="1"/>
          <p:nvPr/>
        </p:nvSpPr>
        <p:spPr>
          <a:xfrm>
            <a:off x="4762460" y="1221162"/>
            <a:ext cx="2945555" cy="830997"/>
          </a:xfrm>
          <a:prstGeom prst="rect">
            <a:avLst/>
          </a:prstGeom>
          <a:noFill/>
        </p:spPr>
        <p:txBody>
          <a:bodyPr wrap="square">
            <a:spAutoFit/>
          </a:bodyPr>
          <a:lstStyle/>
          <a:p>
            <a:r>
              <a:rPr kumimoji="1" lang="ja-JP" altLang="en-US" sz="2400" b="1" dirty="0">
                <a:solidFill>
                  <a:srgbClr val="C00000"/>
                </a:solidFill>
                <a:latin typeface="Meiryo UI" panose="020B0604030504040204" pitchFamily="50" charset="-128"/>
                <a:ea typeface="Meiryo UI" panose="020B0604030504040204" pitchFamily="50" charset="-128"/>
              </a:rPr>
              <a:t>団体</a:t>
            </a:r>
            <a:r>
              <a:rPr kumimoji="1" lang="ja-JP" altLang="en-US" sz="2400" b="1" dirty="0">
                <a:latin typeface="Meiryo UI" panose="020B0604030504040204" pitchFamily="50" charset="-128"/>
                <a:ea typeface="Meiryo UI" panose="020B0604030504040204" pitchFamily="50" charset="-128"/>
              </a:rPr>
              <a:t>が</a:t>
            </a:r>
            <a:r>
              <a:rPr kumimoji="1" lang="ja-JP" altLang="en-US" sz="2400" b="1" dirty="0">
                <a:solidFill>
                  <a:srgbClr val="00B050"/>
                </a:solidFill>
                <a:latin typeface="Meiryo UI" panose="020B0604030504040204" pitchFamily="50" charset="-128"/>
                <a:ea typeface="Meiryo UI" panose="020B0604030504040204" pitchFamily="50" charset="-128"/>
              </a:rPr>
              <a:t>運転ボランティア</a:t>
            </a:r>
            <a:r>
              <a:rPr kumimoji="1" lang="ja-JP" altLang="en-US" sz="2400" b="1" dirty="0">
                <a:latin typeface="Meiryo UI" panose="020B0604030504040204" pitchFamily="50" charset="-128"/>
                <a:ea typeface="Meiryo UI" panose="020B0604030504040204" pitchFamily="50" charset="-128"/>
              </a:rPr>
              <a:t>に供与できるもの</a:t>
            </a:r>
            <a:endParaRPr lang="ja-JP" altLang="en-US" sz="2400" b="1" dirty="0"/>
          </a:p>
        </p:txBody>
      </p:sp>
      <p:sp>
        <p:nvSpPr>
          <p:cNvPr id="14" name="コンテンツ プレースホルダー 2">
            <a:extLst>
              <a:ext uri="{FF2B5EF4-FFF2-40B4-BE49-F238E27FC236}">
                <a16:creationId xmlns:a16="http://schemas.microsoft.com/office/drawing/2014/main" xmlns="" id="{62682EFD-B4B5-4285-965A-9631FCA7DE5A}"/>
              </a:ext>
            </a:extLst>
          </p:cNvPr>
          <p:cNvSpPr txBox="1">
            <a:spLocks/>
          </p:cNvSpPr>
          <p:nvPr/>
        </p:nvSpPr>
        <p:spPr>
          <a:xfrm>
            <a:off x="4635232" y="2216190"/>
            <a:ext cx="3072783" cy="38775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2400" b="1" u="sng" dirty="0">
                <a:solidFill>
                  <a:srgbClr val="0070C0"/>
                </a:solidFill>
                <a:latin typeface="Meiryo UI" panose="020B0604030504040204" pitchFamily="50" charset="-128"/>
                <a:ea typeface="Meiryo UI" panose="020B0604030504040204" pitchFamily="50" charset="-128"/>
              </a:rPr>
              <a:t>人件費</a:t>
            </a:r>
            <a:r>
              <a:rPr lang="ja-JP" altLang="en-US" sz="2400" u="sng" dirty="0">
                <a:solidFill>
                  <a:srgbClr val="0070C0"/>
                </a:solidFill>
                <a:latin typeface="Meiryo UI" panose="020B0604030504040204" pitchFamily="50" charset="-128"/>
                <a:ea typeface="Meiryo UI" panose="020B0604030504040204" pitchFamily="50" charset="-128"/>
              </a:rPr>
              <a:t>（運転役務等に係る報酬を含む）</a:t>
            </a:r>
            <a:endParaRPr lang="en-US" altLang="ja-JP" sz="2400" u="sng" dirty="0">
              <a:solidFill>
                <a:srgbClr val="0070C0"/>
              </a:solidFill>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ガソリン代実費</a:t>
            </a:r>
            <a:endParaRPr lang="en-US" altLang="ja-JP" sz="2400" dirty="0">
              <a:latin typeface="Meiryo UI" panose="020B0604030504040204" pitchFamily="50" charset="-128"/>
              <a:ea typeface="Meiryo UI" panose="020B0604030504040204" pitchFamily="50" charset="-128"/>
            </a:endParaRPr>
          </a:p>
          <a:p>
            <a:r>
              <a:rPr lang="ja-JP" altLang="en-US" sz="2400" dirty="0" smtClean="0">
                <a:latin typeface="Meiryo UI" panose="020B0604030504040204" pitchFamily="50" charset="-128"/>
                <a:ea typeface="Meiryo UI" panose="020B0604030504040204" pitchFamily="50" charset="-128"/>
              </a:rPr>
              <a:t>車両提供</a:t>
            </a:r>
            <a:r>
              <a:rPr lang="ja-JP" altLang="en-US" sz="2400" dirty="0">
                <a:latin typeface="Meiryo UI" panose="020B0604030504040204" pitchFamily="50" charset="-128"/>
                <a:ea typeface="Meiryo UI" panose="020B0604030504040204" pitchFamily="50" charset="-128"/>
              </a:rPr>
              <a:t>に係る</a:t>
            </a:r>
            <a:r>
              <a:rPr lang="ja-JP" altLang="en-US" sz="2400" dirty="0" smtClean="0">
                <a:latin typeface="Meiryo UI" panose="020B0604030504040204" pitchFamily="50" charset="-128"/>
                <a:ea typeface="Meiryo UI" panose="020B0604030504040204" pitchFamily="50" charset="-128"/>
              </a:rPr>
              <a:t>費用</a:t>
            </a:r>
            <a:r>
              <a:rPr lang="ja-JP" altLang="en-US" sz="2000" dirty="0" smtClean="0">
                <a:latin typeface="Meiryo UI" panose="020B0604030504040204" pitchFamily="50" charset="-128"/>
                <a:ea typeface="Meiryo UI" panose="020B0604030504040204" pitchFamily="50" charset="-128"/>
              </a:rPr>
              <a:t>（自動車保険料等）</a:t>
            </a:r>
            <a:r>
              <a:rPr lang="en-US" altLang="ja-JP" sz="2400" dirty="0" smtClean="0">
                <a:latin typeface="Meiryo UI" panose="020B0604030504040204" pitchFamily="50" charset="-128"/>
                <a:ea typeface="Meiryo UI" panose="020B0604030504040204" pitchFamily="50" charset="-128"/>
              </a:rPr>
              <a:t/>
            </a:r>
            <a:br>
              <a:rPr lang="en-US" altLang="ja-JP" sz="2400" dirty="0" smtClean="0">
                <a:latin typeface="Meiryo UI" panose="020B0604030504040204" pitchFamily="50" charset="-128"/>
                <a:ea typeface="Meiryo UI" panose="020B0604030504040204" pitchFamily="50" charset="-128"/>
              </a:rPr>
            </a:br>
            <a:endParaRPr lang="en-US" altLang="ja-JP" sz="2400" dirty="0">
              <a:latin typeface="Meiryo UI" panose="020B0604030504040204" pitchFamily="50" charset="-128"/>
              <a:ea typeface="Meiryo UI" panose="020B0604030504040204" pitchFamily="50" charset="-128"/>
            </a:endParaRPr>
          </a:p>
          <a:p>
            <a:pPr marL="0" indent="0">
              <a:buNone/>
            </a:pPr>
            <a:endParaRPr lang="ja-JP" altLang="en-US"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xmlns="" id="{809FEE8F-391C-4E9E-BB92-FDBA33F1C4D6}"/>
              </a:ext>
            </a:extLst>
          </p:cNvPr>
          <p:cNvSpPr/>
          <p:nvPr/>
        </p:nvSpPr>
        <p:spPr>
          <a:xfrm>
            <a:off x="4553128" y="1221161"/>
            <a:ext cx="3186389" cy="5221843"/>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xmlns="" id="{94E9DC8F-08AB-4936-8D97-88282FF6699F}"/>
              </a:ext>
            </a:extLst>
          </p:cNvPr>
          <p:cNvSpPr txBox="1"/>
          <p:nvPr/>
        </p:nvSpPr>
        <p:spPr>
          <a:xfrm>
            <a:off x="8209016" y="218968"/>
            <a:ext cx="3736373" cy="830997"/>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参照</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国土交通省「高齢者の移動手段を確保するための制度・事業モデルパンフレット」</a:t>
            </a:r>
            <a:r>
              <a:rPr lang="en-US" altLang="ja-JP" sz="1600" dirty="0">
                <a:latin typeface="Meiryo UI" panose="020B0604030504040204" pitchFamily="50" charset="-128"/>
                <a:ea typeface="Meiryo UI" panose="020B0604030504040204" pitchFamily="50" charset="-128"/>
              </a:rPr>
              <a:t> 2022</a:t>
            </a:r>
            <a:r>
              <a:rPr lang="ja-JP" altLang="en-US" sz="1600" dirty="0">
                <a:latin typeface="Meiryo UI" panose="020B0604030504040204" pitchFamily="50" charset="-128"/>
                <a:ea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rPr>
              <a:t>3</a:t>
            </a:r>
            <a:r>
              <a:rPr lang="ja-JP" altLang="en-US" sz="1600" dirty="0">
                <a:latin typeface="Meiryo UI" panose="020B0604030504040204" pitchFamily="50" charset="-128"/>
                <a:ea typeface="Meiryo UI" panose="020B0604030504040204" pitchFamily="50" charset="-128"/>
              </a:rPr>
              <a:t>月改定版</a:t>
            </a:r>
            <a:endParaRPr lang="ja-JP" altLang="en-US" sz="1600" dirty="0"/>
          </a:p>
        </p:txBody>
      </p:sp>
    </p:spTree>
    <p:extLst>
      <p:ext uri="{BB962C8B-B14F-4D97-AF65-F5344CB8AC3E}">
        <p14:creationId xmlns:p14="http://schemas.microsoft.com/office/powerpoint/2010/main" val="839687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図 21"/>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036703" y="1154706"/>
            <a:ext cx="3685357" cy="5219374"/>
          </a:xfrm>
          <a:prstGeom prst="rect">
            <a:avLst/>
          </a:prstGeom>
          <a:ln>
            <a:solidFill>
              <a:schemeClr val="tx1"/>
            </a:solidFill>
          </a:ln>
        </p:spPr>
      </p:pic>
      <p:sp>
        <p:nvSpPr>
          <p:cNvPr id="13" name="テキスト ボックス 12">
            <a:extLst>
              <a:ext uri="{FF2B5EF4-FFF2-40B4-BE49-F238E27FC236}">
                <a16:creationId xmlns:a16="http://schemas.microsoft.com/office/drawing/2014/main" xmlns="" id="{B65FC813-1615-42A0-B8D6-78D7C5A3AF73}"/>
              </a:ext>
            </a:extLst>
          </p:cNvPr>
          <p:cNvSpPr txBox="1"/>
          <p:nvPr/>
        </p:nvSpPr>
        <p:spPr>
          <a:xfrm>
            <a:off x="278184" y="270765"/>
            <a:ext cx="7213963" cy="757130"/>
          </a:xfrm>
          <a:prstGeom prst="rect">
            <a:avLst/>
          </a:prstGeom>
          <a:solidFill>
            <a:schemeClr val="accent6">
              <a:lumMod val="20000"/>
              <a:lumOff val="80000"/>
            </a:schemeClr>
          </a:solidFill>
          <a:ln>
            <a:solidFill>
              <a:schemeClr val="accent2">
                <a:lumMod val="50000"/>
              </a:schemeClr>
            </a:solidFill>
          </a:ln>
        </p:spPr>
        <p:style>
          <a:lnRef idx="1">
            <a:schemeClr val="accent5"/>
          </a:lnRef>
          <a:fillRef idx="2">
            <a:schemeClr val="accent5"/>
          </a:fillRef>
          <a:effectRef idx="1">
            <a:schemeClr val="accent5"/>
          </a:effectRef>
          <a:fontRef idx="minor">
            <a:schemeClr val="dk1"/>
          </a:fontRef>
        </p:style>
        <p:txBody>
          <a:bodyPr vert="horz" lIns="180000" tIns="108000" rIns="144000" bIns="108000" rtlCol="0" anchor="ctr" anchorCtr="0">
            <a:noAutofit/>
          </a:bodyPr>
          <a:lstStyle>
            <a:lvl1pPr>
              <a:lnSpc>
                <a:spcPct val="90000"/>
              </a:lnSpc>
              <a:spcBef>
                <a:spcPct val="0"/>
              </a:spcBef>
              <a:buNone/>
              <a:defRPr sz="2400">
                <a:solidFill>
                  <a:schemeClr val="dk1"/>
                </a:solidFill>
                <a:latin typeface="Meiryo UI" panose="020B0604030504040204" pitchFamily="50" charset="-128"/>
                <a:ea typeface="Meiryo UI" panose="020B0604030504040204" pitchFamily="50" charset="-128"/>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ja-JP" altLang="en-US" dirty="0"/>
              <a:t>運転</a:t>
            </a:r>
            <a:r>
              <a:rPr lang="ja-JP" altLang="en-US" dirty="0" smtClean="0"/>
              <a:t>することへの報酬を</a:t>
            </a:r>
            <a:r>
              <a:rPr lang="ja-JP" altLang="en-US" dirty="0"/>
              <a:t>団体が負担するの</a:t>
            </a:r>
            <a:r>
              <a:rPr lang="ja-JP" altLang="en-US"/>
              <a:t>は</a:t>
            </a:r>
            <a:r>
              <a:rPr lang="ja-JP" altLang="en-US" smtClean="0"/>
              <a:t>○</a:t>
            </a:r>
            <a:endParaRPr lang="en-US" altLang="ja-JP" dirty="0"/>
          </a:p>
          <a:p>
            <a:r>
              <a:rPr lang="ja-JP" altLang="en-US" dirty="0" smtClean="0"/>
              <a:t>自治体からの補助は？　利用者からの受け取り方は？</a:t>
            </a:r>
            <a:endParaRPr lang="en-US" altLang="ja-JP" dirty="0"/>
          </a:p>
        </p:txBody>
      </p:sp>
      <p:sp>
        <p:nvSpPr>
          <p:cNvPr id="17" name="正方形/長方形 16"/>
          <p:cNvSpPr/>
          <p:nvPr/>
        </p:nvSpPr>
        <p:spPr>
          <a:xfrm>
            <a:off x="278184" y="6144620"/>
            <a:ext cx="7588807" cy="484748"/>
          </a:xfrm>
          <a:prstGeom prst="rect">
            <a:avLst/>
          </a:prstGeom>
          <a:noFill/>
        </p:spPr>
        <p:txBody>
          <a:bodyPr vert="horz" wrap="square" lIns="68580" tIns="34290" rIns="68580" bIns="34290" rtlCol="0">
            <a:spAutoFit/>
          </a:bodyPr>
          <a:lstStyle/>
          <a:p>
            <a:pPr>
              <a:lnSpc>
                <a:spcPct val="90000"/>
              </a:lnSpc>
              <a:spcBef>
                <a:spcPts val="1000"/>
              </a:spcBef>
            </a:pPr>
            <a:r>
              <a:rPr lang="ja-JP" altLang="en-US" sz="1500" dirty="0">
                <a:latin typeface="Meiryo UI" panose="020B0604030504040204" pitchFamily="50" charset="-128"/>
                <a:ea typeface="Meiryo UI" panose="020B0604030504040204" pitchFamily="50" charset="-128"/>
              </a:rPr>
              <a:t>参考：一般介護予防事業の「ボランティアポイント」は、</a:t>
            </a:r>
            <a:r>
              <a:rPr lang="ja-JP" altLang="en-US" sz="1500" dirty="0" smtClean="0">
                <a:latin typeface="Meiryo UI" panose="020B0604030504040204" pitchFamily="50" charset="-128"/>
                <a:ea typeface="Meiryo UI" panose="020B0604030504040204" pitchFamily="50" charset="-128"/>
              </a:rPr>
              <a:t>ボランティア自身の</a:t>
            </a:r>
            <a:r>
              <a:rPr lang="ja-JP" altLang="en-US" sz="1500" dirty="0">
                <a:latin typeface="Meiryo UI" panose="020B0604030504040204" pitchFamily="50" charset="-128"/>
                <a:ea typeface="Meiryo UI" panose="020B0604030504040204" pitchFamily="50" charset="-128"/>
              </a:rPr>
              <a:t>介護予防が目的の</a:t>
            </a:r>
            <a:r>
              <a:rPr lang="ja-JP" altLang="en-US" sz="1500" dirty="0" smtClean="0">
                <a:latin typeface="Meiryo UI" panose="020B0604030504040204" pitchFamily="50" charset="-128"/>
                <a:ea typeface="Meiryo UI" panose="020B0604030504040204" pitchFamily="50" charset="-128"/>
              </a:rPr>
              <a:t>ため、行為に関わらず運送</a:t>
            </a:r>
            <a:r>
              <a:rPr lang="ja-JP" altLang="en-US" sz="1500" dirty="0">
                <a:latin typeface="Meiryo UI" panose="020B0604030504040204" pitchFamily="50" charset="-128"/>
                <a:ea typeface="Meiryo UI" panose="020B0604030504040204" pitchFamily="50" charset="-128"/>
              </a:rPr>
              <a:t>の対価とはみなされません。</a:t>
            </a:r>
            <a:endParaRPr lang="en-US" altLang="ja-JP" sz="1500" dirty="0">
              <a:latin typeface="Meiryo UI" panose="020B0604030504040204" pitchFamily="50" charset="-128"/>
              <a:ea typeface="Meiryo UI" panose="020B0604030504040204" pitchFamily="50" charset="-128"/>
            </a:endParaRPr>
          </a:p>
        </p:txBody>
      </p:sp>
      <p:grpSp>
        <p:nvGrpSpPr>
          <p:cNvPr id="23" name="グループ化 22"/>
          <p:cNvGrpSpPr/>
          <p:nvPr/>
        </p:nvGrpSpPr>
        <p:grpSpPr>
          <a:xfrm>
            <a:off x="278185" y="1117925"/>
            <a:ext cx="8405884" cy="4928306"/>
            <a:chOff x="661952" y="1019536"/>
            <a:chExt cx="8405884" cy="4928306"/>
          </a:xfrm>
        </p:grpSpPr>
        <p:sp>
          <p:nvSpPr>
            <p:cNvPr id="10" name="テキスト ボックス 9"/>
            <p:cNvSpPr txBox="1"/>
            <p:nvPr/>
          </p:nvSpPr>
          <p:spPr>
            <a:xfrm>
              <a:off x="661952" y="3850582"/>
              <a:ext cx="2301963" cy="369332"/>
            </a:xfrm>
            <a:prstGeom prst="rect">
              <a:avLst/>
            </a:prstGeom>
            <a:noFill/>
          </p:spPr>
          <p:txBody>
            <a:bodyPr wrap="square" rtlCol="0">
              <a:spAutoFit/>
            </a:bodyPr>
            <a:lstStyle/>
            <a:p>
              <a:r>
                <a:rPr lang="ja-JP" altLang="en-US" b="1" dirty="0">
                  <a:solidFill>
                    <a:schemeClr val="accent2">
                      <a:lumMod val="50000"/>
                    </a:schemeClr>
                  </a:solidFill>
                </a:rPr>
                <a:t>運転者への支払い</a:t>
              </a:r>
            </a:p>
          </p:txBody>
        </p:sp>
        <p:sp>
          <p:nvSpPr>
            <p:cNvPr id="11" name="テキスト ボックス 10"/>
            <p:cNvSpPr txBox="1"/>
            <p:nvPr/>
          </p:nvSpPr>
          <p:spPr>
            <a:xfrm>
              <a:off x="661952" y="4931991"/>
              <a:ext cx="2438290" cy="369332"/>
            </a:xfrm>
            <a:prstGeom prst="rect">
              <a:avLst/>
            </a:prstGeom>
            <a:noFill/>
          </p:spPr>
          <p:txBody>
            <a:bodyPr wrap="square" rtlCol="0">
              <a:spAutoFit/>
            </a:bodyPr>
            <a:lstStyle/>
            <a:p>
              <a:r>
                <a:rPr lang="ja-JP" altLang="en-US" b="1" dirty="0">
                  <a:solidFill>
                    <a:schemeClr val="accent2">
                      <a:lumMod val="50000"/>
                    </a:schemeClr>
                  </a:solidFill>
                </a:rPr>
                <a:t>運営費用・助成</a:t>
              </a:r>
            </a:p>
          </p:txBody>
        </p:sp>
        <p:sp>
          <p:nvSpPr>
            <p:cNvPr id="15" name="テキスト ボックス 14"/>
            <p:cNvSpPr txBox="1"/>
            <p:nvPr/>
          </p:nvSpPr>
          <p:spPr>
            <a:xfrm>
              <a:off x="679828" y="1019536"/>
              <a:ext cx="7196086" cy="1646605"/>
            </a:xfrm>
            <a:prstGeom prst="rect">
              <a:avLst/>
            </a:prstGeom>
            <a:solidFill>
              <a:schemeClr val="accent2">
                <a:lumMod val="20000"/>
                <a:lumOff val="80000"/>
              </a:schemeClr>
            </a:solidFill>
          </p:spPr>
          <p:txBody>
            <a:bodyPr wrap="square" rtlCol="0">
              <a:spAutoFit/>
            </a:bodyPr>
            <a:lstStyle/>
            <a:p>
              <a:pPr>
                <a:spcAft>
                  <a:spcPts val="600"/>
                </a:spcAft>
              </a:pPr>
              <a:r>
                <a:rPr lang="ja-JP" altLang="en-US" sz="1600" dirty="0" smtClean="0">
                  <a:latin typeface="ＭＳ ゴシック" panose="020B0609070205080204" pitchFamily="49" charset="-128"/>
                  <a:ea typeface="ＭＳ ゴシック" panose="020B0609070205080204" pitchFamily="49" charset="-128"/>
                </a:rPr>
                <a:t>■国土交通省に問い合わせると・・・「運転者には報酬は一切払ってはいけない」と説明される場合がありました。しかし、雇用職員が運転することは以前から可能でした。</a:t>
              </a:r>
              <a:r>
                <a:rPr lang="ja-JP" altLang="en-US" sz="1600" b="1" dirty="0" smtClean="0">
                  <a:solidFill>
                    <a:srgbClr val="FF0000"/>
                  </a:solidFill>
                  <a:latin typeface="ＭＳ ゴシック" panose="020B0609070205080204" pitchFamily="49" charset="-128"/>
                  <a:ea typeface="ＭＳ ゴシック" panose="020B0609070205080204" pitchFamily="49" charset="-128"/>
                </a:rPr>
                <a:t>ボランティアも職員も、</a:t>
              </a:r>
              <a:r>
                <a:rPr lang="ja-JP" altLang="en-US" sz="1600" dirty="0" smtClean="0">
                  <a:latin typeface="ＭＳ ゴシック" panose="020B0609070205080204" pitchFamily="49" charset="-128"/>
                  <a:ea typeface="ＭＳ ゴシック" panose="020B0609070205080204" pitchFamily="49" charset="-128"/>
                </a:rPr>
                <a:t>組織の所属員であり、個人で活動しているわけではないため、取り扱いが統一されました。</a:t>
              </a:r>
              <a:endParaRPr lang="en-US" altLang="ja-JP" sz="1600" dirty="0" smtClean="0">
                <a:latin typeface="ＭＳ ゴシック" panose="020B0609070205080204" pitchFamily="49" charset="-128"/>
                <a:ea typeface="ＭＳ ゴシック" panose="020B0609070205080204" pitchFamily="49" charset="-128"/>
              </a:endParaRPr>
            </a:p>
            <a:p>
              <a:pPr>
                <a:spcAft>
                  <a:spcPts val="600"/>
                </a:spcAft>
              </a:pPr>
              <a:r>
                <a:rPr lang="ja-JP" altLang="en-US" sz="1600" dirty="0" smtClean="0">
                  <a:latin typeface="ＭＳ ゴシック" panose="020B0609070205080204" pitchFamily="49" charset="-128"/>
                  <a:ea typeface="ＭＳ ゴシック" panose="020B0609070205080204" pitchFamily="49" charset="-128"/>
                </a:rPr>
                <a:t>■</a:t>
              </a:r>
              <a:r>
                <a:rPr lang="ja-JP" altLang="en-US" sz="1600" b="1" dirty="0" smtClean="0">
                  <a:solidFill>
                    <a:srgbClr val="FF0000"/>
                  </a:solidFill>
                  <a:latin typeface="ＭＳ ゴシック" panose="020B0609070205080204" pitchFamily="49" charset="-128"/>
                  <a:ea typeface="ＭＳ ゴシック" panose="020B0609070205080204" pitchFamily="49" charset="-128"/>
                </a:rPr>
                <a:t>総合事業</a:t>
              </a:r>
              <a:r>
                <a:rPr lang="ja-JP" altLang="en-US" sz="1600" dirty="0" smtClean="0">
                  <a:latin typeface="ＭＳ ゴシック" panose="020B0609070205080204" pitchFamily="49" charset="-128"/>
                  <a:ea typeface="ＭＳ ゴシック" panose="020B0609070205080204" pitchFamily="49" charset="-128"/>
                </a:rPr>
                <a:t>に基づく「ボランティア奨励金」は、運転以外の行為に対して支払われるため、運送の対価とはみなされません。</a:t>
              </a:r>
              <a:endParaRPr lang="en-US" altLang="ja-JP" sz="1600" dirty="0">
                <a:latin typeface="ＭＳ ゴシック" panose="020B0609070205080204" pitchFamily="49" charset="-128"/>
                <a:ea typeface="ＭＳ ゴシック" panose="020B0609070205080204" pitchFamily="49" charset="-128"/>
              </a:endParaRPr>
            </a:p>
          </p:txBody>
        </p:sp>
        <p:pic>
          <p:nvPicPr>
            <p:cNvPr id="2" name="図 1"/>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61953" y="4235621"/>
              <a:ext cx="8403219" cy="557096"/>
            </a:xfrm>
            <a:prstGeom prst="rect">
              <a:avLst/>
            </a:prstGeom>
            <a:ln>
              <a:solidFill>
                <a:schemeClr val="tx1"/>
              </a:solidFill>
            </a:ln>
          </p:spPr>
        </p:pic>
        <p:pic>
          <p:nvPicPr>
            <p:cNvPr id="3" name="図 2"/>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661952" y="5306424"/>
              <a:ext cx="8405884" cy="641418"/>
            </a:xfrm>
            <a:prstGeom prst="rect">
              <a:avLst/>
            </a:prstGeom>
            <a:ln>
              <a:solidFill>
                <a:schemeClr val="tx1"/>
              </a:solidFill>
            </a:ln>
          </p:spPr>
        </p:pic>
        <p:pic>
          <p:nvPicPr>
            <p:cNvPr id="16" name="図 15"/>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661953" y="3216840"/>
              <a:ext cx="8387453" cy="535353"/>
            </a:xfrm>
            <a:prstGeom prst="rect">
              <a:avLst/>
            </a:prstGeom>
            <a:ln>
              <a:solidFill>
                <a:schemeClr val="tx1"/>
              </a:solidFill>
            </a:ln>
          </p:spPr>
        </p:pic>
        <p:sp>
          <p:nvSpPr>
            <p:cNvPr id="21" name="テキスト ボックス 20"/>
            <p:cNvSpPr txBox="1"/>
            <p:nvPr/>
          </p:nvSpPr>
          <p:spPr>
            <a:xfrm>
              <a:off x="661954" y="2824668"/>
              <a:ext cx="5265683" cy="369332"/>
            </a:xfrm>
            <a:prstGeom prst="rect">
              <a:avLst/>
            </a:prstGeom>
            <a:noFill/>
          </p:spPr>
          <p:txBody>
            <a:bodyPr wrap="square" rtlCol="0">
              <a:spAutoFit/>
            </a:bodyPr>
            <a:lstStyle/>
            <a:p>
              <a:r>
                <a:rPr lang="ja-JP" altLang="en-US" b="1" dirty="0">
                  <a:solidFill>
                    <a:schemeClr val="accent2">
                      <a:lumMod val="50000"/>
                    </a:schemeClr>
                  </a:solidFill>
                </a:rPr>
                <a:t>介護予防・日常生活支援</a:t>
              </a:r>
              <a:r>
                <a:rPr lang="ja-JP" altLang="en-US" b="1">
                  <a:solidFill>
                    <a:schemeClr val="accent2">
                      <a:lumMod val="50000"/>
                    </a:schemeClr>
                  </a:solidFill>
                </a:rPr>
                <a:t>総合</a:t>
              </a:r>
              <a:r>
                <a:rPr lang="ja-JP" altLang="en-US" b="1" smtClean="0">
                  <a:solidFill>
                    <a:schemeClr val="accent2">
                      <a:lumMod val="50000"/>
                    </a:schemeClr>
                  </a:solidFill>
                </a:rPr>
                <a:t>事業上の</a:t>
              </a:r>
              <a:r>
                <a:rPr lang="ja-JP" altLang="en-US" b="1" dirty="0">
                  <a:solidFill>
                    <a:schemeClr val="accent2">
                      <a:lumMod val="50000"/>
                    </a:schemeClr>
                  </a:solidFill>
                </a:rPr>
                <a:t>位置づけ</a:t>
              </a:r>
            </a:p>
          </p:txBody>
        </p:sp>
      </p:grpSp>
      <p:sp>
        <p:nvSpPr>
          <p:cNvPr id="24" name="左矢印 23"/>
          <p:cNvSpPr/>
          <p:nvPr/>
        </p:nvSpPr>
        <p:spPr>
          <a:xfrm rot="19279814">
            <a:off x="7462159" y="2654325"/>
            <a:ext cx="1225790" cy="33411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p>
        </p:txBody>
      </p:sp>
      <p:sp>
        <p:nvSpPr>
          <p:cNvPr id="9" name="左矢印 8"/>
          <p:cNvSpPr/>
          <p:nvPr/>
        </p:nvSpPr>
        <p:spPr>
          <a:xfrm>
            <a:off x="8486074" y="4571995"/>
            <a:ext cx="508239" cy="28715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p>
        </p:txBody>
      </p:sp>
      <p:sp>
        <p:nvSpPr>
          <p:cNvPr id="8" name="左矢印 7"/>
          <p:cNvSpPr/>
          <p:nvPr/>
        </p:nvSpPr>
        <p:spPr>
          <a:xfrm>
            <a:off x="8468387" y="5534820"/>
            <a:ext cx="508239" cy="29606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p>
        </p:txBody>
      </p:sp>
      <p:sp>
        <p:nvSpPr>
          <p:cNvPr id="25" name="テキスト ボックス 24">
            <a:extLst>
              <a:ext uri="{FF2B5EF4-FFF2-40B4-BE49-F238E27FC236}">
                <a16:creationId xmlns:a16="http://schemas.microsoft.com/office/drawing/2014/main" xmlns="" id="{94E9DC8F-08AB-4936-8D97-88282FF6699F}"/>
              </a:ext>
            </a:extLst>
          </p:cNvPr>
          <p:cNvSpPr txBox="1"/>
          <p:nvPr/>
        </p:nvSpPr>
        <p:spPr>
          <a:xfrm>
            <a:off x="7866991" y="218968"/>
            <a:ext cx="4078399" cy="830997"/>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参照</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国土交通省「高齢者の移動手段を確保するための制度・事業モデルパンフレット」</a:t>
            </a:r>
            <a:r>
              <a:rPr lang="en-US" altLang="ja-JP" sz="1600" dirty="0">
                <a:latin typeface="Meiryo UI" panose="020B0604030504040204" pitchFamily="50" charset="-128"/>
                <a:ea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endParaRPr>
          </a:p>
          <a:p>
            <a:r>
              <a:rPr lang="en-US" altLang="ja-JP" sz="1600" dirty="0" smtClean="0">
                <a:latin typeface="Meiryo UI" panose="020B0604030504040204" pitchFamily="50" charset="-128"/>
                <a:ea typeface="Meiryo UI" panose="020B0604030504040204" pitchFamily="50" charset="-128"/>
              </a:rPr>
              <a:t>2022</a:t>
            </a:r>
            <a:r>
              <a:rPr lang="ja-JP" altLang="en-US" sz="1600" dirty="0">
                <a:latin typeface="Meiryo UI" panose="020B0604030504040204" pitchFamily="50" charset="-128"/>
                <a:ea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rPr>
              <a:t>3</a:t>
            </a:r>
            <a:r>
              <a:rPr lang="ja-JP" altLang="en-US" sz="1600" dirty="0">
                <a:latin typeface="Meiryo UI" panose="020B0604030504040204" pitchFamily="50" charset="-128"/>
                <a:ea typeface="Meiryo UI" panose="020B0604030504040204" pitchFamily="50" charset="-128"/>
              </a:rPr>
              <a:t>月</a:t>
            </a:r>
            <a:r>
              <a:rPr lang="ja-JP" altLang="en-US" sz="1600" dirty="0" smtClean="0">
                <a:latin typeface="Meiryo UI" panose="020B0604030504040204" pitchFamily="50" charset="-128"/>
                <a:ea typeface="Meiryo UI" panose="020B0604030504040204" pitchFamily="50" charset="-128"/>
              </a:rPr>
              <a:t>改定版 </a:t>
            </a:r>
            <a:r>
              <a:rPr lang="en-US" altLang="ja-JP" sz="1600" dirty="0" smtClean="0">
                <a:latin typeface="Meiryo UI" panose="020B0604030504040204" pitchFamily="50" charset="-128"/>
                <a:ea typeface="Meiryo UI" panose="020B0604030504040204" pitchFamily="50" charset="-128"/>
              </a:rPr>
              <a:t>p24 </a:t>
            </a:r>
            <a:r>
              <a:rPr lang="ja-JP" altLang="en-US" sz="1600" dirty="0" smtClean="0">
                <a:latin typeface="Meiryo UI" panose="020B0604030504040204" pitchFamily="50" charset="-128"/>
                <a:ea typeface="Meiryo UI" panose="020B0604030504040204" pitchFamily="50" charset="-128"/>
              </a:rPr>
              <a:t>ほか</a:t>
            </a:r>
            <a:endParaRPr lang="en-US" altLang="ja-JP" sz="1600" dirty="0" smtClean="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62AEC594-C41B-49F2-8072-FFE76B5464C3}" type="slidenum">
              <a:rPr kumimoji="1" lang="ja-JP" altLang="en-US" smtClean="0"/>
              <a:t>3</a:t>
            </a:fld>
            <a:endParaRPr kumimoji="1" lang="ja-JP" altLang="en-US"/>
          </a:p>
        </p:txBody>
      </p:sp>
    </p:spTree>
    <p:extLst>
      <p:ext uri="{BB962C8B-B14F-4D97-AF65-F5344CB8AC3E}">
        <p14:creationId xmlns:p14="http://schemas.microsoft.com/office/powerpoint/2010/main" val="1903393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noGrp="1"/>
          </p:cNvSpPr>
          <p:nvPr>
            <p:ph type="title"/>
          </p:nvPr>
        </p:nvSpPr>
        <p:spPr>
          <a:xfrm>
            <a:off x="838200" y="365125"/>
            <a:ext cx="10515600" cy="892175"/>
          </a:xfrm>
          <a:prstGeom prst="rect">
            <a:avLst/>
          </a:prstGeom>
          <a:solidFill>
            <a:schemeClr val="accent6">
              <a:lumMod val="40000"/>
              <a:lumOff val="60000"/>
            </a:schemeClr>
          </a:solidFill>
        </p:spPr>
        <p:style>
          <a:lnRef idx="3">
            <a:schemeClr val="lt1"/>
          </a:lnRef>
          <a:fillRef idx="1">
            <a:schemeClr val="accent5"/>
          </a:fillRef>
          <a:effectRef idx="1">
            <a:schemeClr val="accent5"/>
          </a:effectRef>
          <a:fontRef idx="minor">
            <a:schemeClr val="lt1"/>
          </a:fontRef>
        </p:style>
        <p:txBody>
          <a:bodyPr vert="horz" lIns="68580" tIns="34290" rIns="68580" bIns="34290" rtlCol="0" anchor="ctr">
            <a:normAutofit/>
          </a:bodyPr>
          <a:lstStyle>
            <a:lvl1pPr algn="ctr" defTabSz="809976" rtl="0" eaLnBrk="1" latinLnBrk="0" hangingPunct="1">
              <a:lnSpc>
                <a:spcPct val="90000"/>
              </a:lnSpc>
              <a:spcBef>
                <a:spcPct val="0"/>
              </a:spcBef>
              <a:buNone/>
              <a:defRPr kumimoji="1" sz="5315"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defTabSz="774222"/>
            <a:r>
              <a:rPr lang="ja-JP" altLang="en-US" sz="2032" dirty="0">
                <a:solidFill>
                  <a:schemeClr val="tx1"/>
                </a:solidFill>
                <a:latin typeface="Meiryo UI" panose="020B0604030504040204" pitchFamily="50" charset="-128"/>
                <a:ea typeface="Meiryo UI" panose="020B0604030504040204" pitchFamily="50" charset="-128"/>
              </a:rPr>
              <a:t>道路運送法上の許可・</a:t>
            </a:r>
            <a:r>
              <a:rPr lang="ja-JP" altLang="en-US" sz="2032" dirty="0" smtClean="0">
                <a:solidFill>
                  <a:schemeClr val="tx1"/>
                </a:solidFill>
                <a:latin typeface="Meiryo UI" panose="020B0604030504040204" pitchFamily="50" charset="-128"/>
                <a:ea typeface="Meiryo UI" panose="020B0604030504040204" pitchFamily="50" charset="-128"/>
              </a:rPr>
              <a:t>登録を要しない運送の</a:t>
            </a:r>
            <a:r>
              <a:rPr lang="ja-JP" altLang="en-US" sz="2032" dirty="0">
                <a:solidFill>
                  <a:schemeClr val="tx1"/>
                </a:solidFill>
                <a:latin typeface="Meiryo UI" panose="020B0604030504040204" pitchFamily="50" charset="-128"/>
                <a:ea typeface="Meiryo UI" panose="020B0604030504040204" pitchFamily="50" charset="-128"/>
              </a:rPr>
              <a:t>場合</a:t>
            </a:r>
            <a:endParaRPr lang="en-US" altLang="ja-JP" sz="2032" dirty="0">
              <a:solidFill>
                <a:schemeClr val="tx1"/>
              </a:solidFill>
              <a:latin typeface="Meiryo UI" panose="020B0604030504040204" pitchFamily="50" charset="-128"/>
              <a:ea typeface="Meiryo UI" panose="020B0604030504040204" pitchFamily="50" charset="-128"/>
            </a:endParaRPr>
          </a:p>
          <a:p>
            <a:pPr defTabSz="774222"/>
            <a:r>
              <a:rPr lang="ja-JP" altLang="en-US" sz="2400" dirty="0" smtClean="0">
                <a:solidFill>
                  <a:schemeClr val="tx1"/>
                </a:solidFill>
                <a:latin typeface="Meiryo UI" panose="020B0604030504040204" pitchFamily="50" charset="-128"/>
                <a:ea typeface="Meiryo UI" panose="020B0604030504040204" pitchFamily="50" charset="-128"/>
              </a:rPr>
              <a:t>（参考）利用者</a:t>
            </a:r>
            <a:r>
              <a:rPr lang="ja-JP" altLang="en-US" sz="2400" dirty="0">
                <a:solidFill>
                  <a:schemeClr val="tx1"/>
                </a:solidFill>
                <a:latin typeface="Meiryo UI" panose="020B0604030504040204" pitchFamily="50" charset="-128"/>
                <a:ea typeface="Meiryo UI" panose="020B0604030504040204" pitchFamily="50" charset="-128"/>
              </a:rPr>
              <a:t>から受け取れるお金＆ボランティアに渡せるお金の関係</a:t>
            </a:r>
          </a:p>
        </p:txBody>
      </p:sp>
      <p:sp>
        <p:nvSpPr>
          <p:cNvPr id="5" name="角丸四角形 4"/>
          <p:cNvSpPr/>
          <p:nvPr/>
        </p:nvSpPr>
        <p:spPr>
          <a:xfrm>
            <a:off x="5243042" y="2574643"/>
            <a:ext cx="17145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t>団　体</a:t>
            </a:r>
            <a:endParaRPr kumimoji="1" lang="ja-JP" altLang="en-US" sz="2400" b="1" dirty="0"/>
          </a:p>
        </p:txBody>
      </p:sp>
      <p:sp>
        <p:nvSpPr>
          <p:cNvPr id="7" name="角丸四角形 6"/>
          <p:cNvSpPr/>
          <p:nvPr/>
        </p:nvSpPr>
        <p:spPr>
          <a:xfrm>
            <a:off x="894874" y="2553212"/>
            <a:ext cx="17145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t>自治体</a:t>
            </a:r>
            <a:endParaRPr kumimoji="1" lang="ja-JP" altLang="en-US" sz="2400" b="1" dirty="0"/>
          </a:p>
        </p:txBody>
      </p:sp>
      <p:sp>
        <p:nvSpPr>
          <p:cNvPr id="8" name="角丸四角形 7"/>
          <p:cNvSpPr/>
          <p:nvPr/>
        </p:nvSpPr>
        <p:spPr>
          <a:xfrm>
            <a:off x="9476908" y="2594288"/>
            <a:ext cx="17145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t>利用者</a:t>
            </a:r>
            <a:endParaRPr kumimoji="1" lang="ja-JP" altLang="en-US" sz="2400" b="1" dirty="0"/>
          </a:p>
        </p:txBody>
      </p:sp>
      <p:sp>
        <p:nvSpPr>
          <p:cNvPr id="10" name="円/楕円 9"/>
          <p:cNvSpPr/>
          <p:nvPr/>
        </p:nvSpPr>
        <p:spPr>
          <a:xfrm>
            <a:off x="5009679" y="1423606"/>
            <a:ext cx="2181226" cy="757237"/>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寄付その他の収入</a:t>
            </a:r>
            <a:endParaRPr kumimoji="1" lang="ja-JP" altLang="en-US" dirty="0">
              <a:solidFill>
                <a:schemeClr val="tx1"/>
              </a:solidFill>
            </a:endParaRPr>
          </a:p>
        </p:txBody>
      </p:sp>
      <p:sp>
        <p:nvSpPr>
          <p:cNvPr id="13" name="角丸四角形 12"/>
          <p:cNvSpPr/>
          <p:nvPr/>
        </p:nvSpPr>
        <p:spPr>
          <a:xfrm>
            <a:off x="5226072" y="5284992"/>
            <a:ext cx="17145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t>運転者</a:t>
            </a:r>
            <a:endParaRPr kumimoji="1" lang="ja-JP" altLang="en-US" sz="2400" b="1" dirty="0"/>
          </a:p>
        </p:txBody>
      </p:sp>
      <p:cxnSp>
        <p:nvCxnSpPr>
          <p:cNvPr id="15" name="直線矢印コネクタ 14"/>
          <p:cNvCxnSpPr>
            <a:stCxn id="7" idx="3"/>
            <a:endCxn id="5" idx="1"/>
          </p:cNvCxnSpPr>
          <p:nvPr/>
        </p:nvCxnSpPr>
        <p:spPr>
          <a:xfrm>
            <a:off x="2609374" y="3010412"/>
            <a:ext cx="2633668" cy="2143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10" idx="4"/>
            <a:endCxn id="5" idx="0"/>
          </p:cNvCxnSpPr>
          <p:nvPr/>
        </p:nvCxnSpPr>
        <p:spPr>
          <a:xfrm>
            <a:off x="6100292" y="2180843"/>
            <a:ext cx="0" cy="3938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8" idx="1"/>
            <a:endCxn id="5" idx="3"/>
          </p:cNvCxnSpPr>
          <p:nvPr/>
        </p:nvCxnSpPr>
        <p:spPr>
          <a:xfrm flipH="1" flipV="1">
            <a:off x="6957542" y="3031843"/>
            <a:ext cx="2519366" cy="1964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a:stCxn id="5" idx="2"/>
            <a:endCxn id="13" idx="0"/>
          </p:cNvCxnSpPr>
          <p:nvPr/>
        </p:nvCxnSpPr>
        <p:spPr>
          <a:xfrm flipH="1">
            <a:off x="6083322" y="3489043"/>
            <a:ext cx="16970" cy="179594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1" name="円/楕円 10"/>
          <p:cNvSpPr/>
          <p:nvPr/>
        </p:nvSpPr>
        <p:spPr>
          <a:xfrm>
            <a:off x="5009679" y="3828372"/>
            <a:ext cx="2181226" cy="757237"/>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報酬・謝礼</a:t>
            </a:r>
            <a:endParaRPr kumimoji="1" lang="ja-JP" altLang="en-US" dirty="0">
              <a:solidFill>
                <a:schemeClr val="tx1"/>
              </a:solidFill>
            </a:endParaRPr>
          </a:p>
        </p:txBody>
      </p:sp>
      <p:sp>
        <p:nvSpPr>
          <p:cNvPr id="9" name="円/楕円 8"/>
          <p:cNvSpPr/>
          <p:nvPr/>
        </p:nvSpPr>
        <p:spPr>
          <a:xfrm>
            <a:off x="3083246" y="2672869"/>
            <a:ext cx="1514470" cy="757237"/>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補助金</a:t>
            </a:r>
            <a:endParaRPr kumimoji="1" lang="ja-JP" altLang="en-US" dirty="0">
              <a:solidFill>
                <a:schemeClr val="tx1"/>
              </a:solidFill>
            </a:endParaRPr>
          </a:p>
        </p:txBody>
      </p:sp>
      <p:sp>
        <p:nvSpPr>
          <p:cNvPr id="12" name="円/楕円 11"/>
          <p:cNvSpPr/>
          <p:nvPr/>
        </p:nvSpPr>
        <p:spPr>
          <a:xfrm>
            <a:off x="7571909" y="2672869"/>
            <a:ext cx="1462085" cy="757237"/>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利用料</a:t>
            </a:r>
            <a:endParaRPr kumimoji="1" lang="ja-JP" altLang="en-US" dirty="0">
              <a:solidFill>
                <a:schemeClr val="tx1"/>
              </a:solidFill>
            </a:endParaRPr>
          </a:p>
        </p:txBody>
      </p:sp>
      <p:sp>
        <p:nvSpPr>
          <p:cNvPr id="24" name="四角形吹き出し 23"/>
          <p:cNvSpPr/>
          <p:nvPr/>
        </p:nvSpPr>
        <p:spPr>
          <a:xfrm>
            <a:off x="7507145" y="4093368"/>
            <a:ext cx="4008580" cy="2264570"/>
          </a:xfrm>
          <a:prstGeom prst="wedgeRectCallout">
            <a:avLst>
              <a:gd name="adj1" fmla="val -34726"/>
              <a:gd name="adj2" fmla="val -78369"/>
            </a:avLst>
          </a:prstGeom>
          <a:solidFill>
            <a:schemeClr val="accent2">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・移動支援のみを行う団体の場合は、ガソリン代、および仲介手数料</a:t>
            </a:r>
            <a:r>
              <a:rPr lang="ja-JP" altLang="en-US" dirty="0" smtClean="0">
                <a:solidFill>
                  <a:schemeClr val="tx1"/>
                </a:solidFill>
              </a:rPr>
              <a:t>しか</a:t>
            </a:r>
            <a:r>
              <a:rPr lang="ja-JP" altLang="en-US" dirty="0">
                <a:solidFill>
                  <a:schemeClr val="tx1"/>
                </a:solidFill>
              </a:rPr>
              <a:t>受け取れない</a:t>
            </a:r>
            <a:endParaRPr kumimoji="1" lang="en-US" altLang="ja-JP" dirty="0" smtClean="0">
              <a:solidFill>
                <a:schemeClr val="tx1"/>
              </a:solidFill>
            </a:endParaRPr>
          </a:p>
          <a:p>
            <a:endParaRPr kumimoji="1" lang="en-US" altLang="ja-JP" dirty="0" smtClean="0">
              <a:solidFill>
                <a:schemeClr val="tx1"/>
              </a:solidFill>
            </a:endParaRPr>
          </a:p>
          <a:p>
            <a:r>
              <a:rPr lang="ja-JP" altLang="en-US" dirty="0" smtClean="0">
                <a:solidFill>
                  <a:schemeClr val="tx1"/>
                </a:solidFill>
              </a:rPr>
              <a:t>・家事</a:t>
            </a:r>
            <a:r>
              <a:rPr lang="ja-JP" altLang="en-US" dirty="0">
                <a:solidFill>
                  <a:schemeClr val="tx1"/>
                </a:solidFill>
              </a:rPr>
              <a:t>身辺援助</a:t>
            </a:r>
            <a:r>
              <a:rPr lang="ja-JP" altLang="en-US" dirty="0" smtClean="0">
                <a:solidFill>
                  <a:schemeClr val="tx1"/>
                </a:solidFill>
              </a:rPr>
              <a:t>一体型の場合は、時間制や回数制の利用料を受け取れる（運転者への支払い</a:t>
            </a:r>
            <a:r>
              <a:rPr lang="en-US" altLang="ja-JP" dirty="0" smtClean="0">
                <a:solidFill>
                  <a:schemeClr val="tx1"/>
                </a:solidFill>
              </a:rPr>
              <a:t>OK</a:t>
            </a:r>
            <a:r>
              <a:rPr lang="ja-JP" altLang="en-US" dirty="0" smtClean="0">
                <a:solidFill>
                  <a:schemeClr val="tx1"/>
                </a:solidFill>
              </a:rPr>
              <a:t>）</a:t>
            </a:r>
            <a:endParaRPr kumimoji="1" lang="ja-JP" altLang="en-US" dirty="0">
              <a:solidFill>
                <a:schemeClr val="tx1"/>
              </a:solidFill>
            </a:endParaRPr>
          </a:p>
        </p:txBody>
      </p:sp>
      <p:sp>
        <p:nvSpPr>
          <p:cNvPr id="25" name="四角形吹き出し 24"/>
          <p:cNvSpPr/>
          <p:nvPr/>
        </p:nvSpPr>
        <p:spPr>
          <a:xfrm>
            <a:off x="511972" y="5595342"/>
            <a:ext cx="4181467" cy="832248"/>
          </a:xfrm>
          <a:prstGeom prst="wedgeRectCallout">
            <a:avLst>
              <a:gd name="adj1" fmla="val 60412"/>
              <a:gd name="adj2" fmla="val -14640"/>
            </a:avLst>
          </a:prstGeom>
          <a:solidFill>
            <a:schemeClr val="accent2">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rPr>
              <a:t>団体</a:t>
            </a:r>
            <a:r>
              <a:rPr kumimoji="1" lang="ja-JP" altLang="en-US" dirty="0" smtClean="0">
                <a:solidFill>
                  <a:schemeClr val="tx1"/>
                </a:solidFill>
              </a:rPr>
              <a:t>の指示に従って活動する人。運転だけでなく前後の見守り等も実施。</a:t>
            </a:r>
            <a:endParaRPr kumimoji="1" lang="ja-JP" altLang="en-US" dirty="0">
              <a:solidFill>
                <a:schemeClr val="tx1"/>
              </a:solidFill>
            </a:endParaRPr>
          </a:p>
        </p:txBody>
      </p:sp>
      <p:sp>
        <p:nvSpPr>
          <p:cNvPr id="26" name="四角形吹き出し 25"/>
          <p:cNvSpPr/>
          <p:nvPr/>
        </p:nvSpPr>
        <p:spPr>
          <a:xfrm>
            <a:off x="511972" y="3825025"/>
            <a:ext cx="4356242" cy="1470280"/>
          </a:xfrm>
          <a:prstGeom prst="wedgeRectCallout">
            <a:avLst>
              <a:gd name="adj1" fmla="val 29815"/>
              <a:gd name="adj2" fmla="val -75345"/>
            </a:avLst>
          </a:prstGeom>
          <a:solidFill>
            <a:schemeClr val="accent2">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団体職員やボランティアの人件費に対する補助金は可。運転者への運転行為に使途を特定した補助金は不可（利用者が払うべき運賃を</a:t>
            </a:r>
            <a:r>
              <a:rPr lang="ja-JP" altLang="en-US" dirty="0" smtClean="0">
                <a:solidFill>
                  <a:schemeClr val="tx1"/>
                </a:solidFill>
              </a:rPr>
              <a:t>立て替えて</a:t>
            </a:r>
            <a:r>
              <a:rPr lang="ja-JP" altLang="en-US" dirty="0">
                <a:solidFill>
                  <a:schemeClr val="tx1"/>
                </a:solidFill>
              </a:rPr>
              <a:t>自治体が支払った</a:t>
            </a:r>
            <a:r>
              <a:rPr kumimoji="1" lang="ja-JP" altLang="en-US" dirty="0" smtClean="0">
                <a:solidFill>
                  <a:schemeClr val="tx1"/>
                </a:solidFill>
              </a:rPr>
              <a:t>とみなされる恐れがあるため）</a:t>
            </a:r>
            <a:endParaRPr kumimoji="1" lang="ja-JP" altLang="en-US" dirty="0">
              <a:solidFill>
                <a:schemeClr val="tx1"/>
              </a:solidFill>
            </a:endParaRPr>
          </a:p>
        </p:txBody>
      </p:sp>
      <p:sp>
        <p:nvSpPr>
          <p:cNvPr id="2" name="スライド番号プレースホルダー 1"/>
          <p:cNvSpPr>
            <a:spLocks noGrp="1"/>
          </p:cNvSpPr>
          <p:nvPr>
            <p:ph type="sldNum" sz="quarter" idx="12"/>
          </p:nvPr>
        </p:nvSpPr>
        <p:spPr/>
        <p:txBody>
          <a:bodyPr/>
          <a:lstStyle/>
          <a:p>
            <a:fld id="{62AEC594-C41B-49F2-8072-FFE76B5464C3}" type="slidenum">
              <a:rPr kumimoji="1" lang="ja-JP" altLang="en-US" smtClean="0"/>
              <a:t>4</a:t>
            </a:fld>
            <a:endParaRPr kumimoji="1" lang="ja-JP" altLang="en-US"/>
          </a:p>
        </p:txBody>
      </p:sp>
    </p:spTree>
    <p:extLst>
      <p:ext uri="{BB962C8B-B14F-4D97-AF65-F5344CB8AC3E}">
        <p14:creationId xmlns:p14="http://schemas.microsoft.com/office/powerpoint/2010/main" val="40505915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3505</TotalTime>
  <Words>468</Words>
  <Application>Microsoft Office PowerPoint</Application>
  <PresentationFormat>ワイド画面</PresentationFormat>
  <Paragraphs>65</Paragraphs>
  <Slides>4</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Meiryo UI</vt:lpstr>
      <vt:lpstr>ＭＳ Ｐゴシック</vt:lpstr>
      <vt:lpstr>ＭＳ ゴシック</vt:lpstr>
      <vt:lpstr>游ゴシック</vt:lpstr>
      <vt:lpstr>游ゴシック Light</vt:lpstr>
      <vt:lpstr>Arial</vt:lpstr>
      <vt:lpstr>Calibri</vt:lpstr>
      <vt:lpstr>Office テーマ</vt:lpstr>
      <vt:lpstr>PowerPoint プレゼンテーション</vt:lpstr>
      <vt:lpstr>許可・登録を要しない運送で行うとき　まとめ　</vt:lpstr>
      <vt:lpstr>PowerPoint プレゼンテーション</vt:lpstr>
      <vt:lpstr>道路運送法上の許可・登録を要しない運送の場合 （参考）利用者から受け取れるお金＆ボランティアに渡せるお金の関係</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許可・登録を要しない運送で行うとき　まとめ</dc:title>
  <dc:creator>kawasaki tamiko</dc:creator>
  <cp:lastModifiedBy>伊藤みどり</cp:lastModifiedBy>
  <cp:revision>55</cp:revision>
  <dcterms:created xsi:type="dcterms:W3CDTF">2022-04-08T19:59:48Z</dcterms:created>
  <dcterms:modified xsi:type="dcterms:W3CDTF">2022-10-28T10:31:28Z</dcterms:modified>
</cp:coreProperties>
</file>